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14"/>
  </p:handoutMasterIdLst>
  <p:sldIdLst>
    <p:sldId id="2488" r:id="rId3"/>
    <p:sldId id="2489" r:id="rId5"/>
    <p:sldId id="2490" r:id="rId6"/>
    <p:sldId id="2491" r:id="rId7"/>
    <p:sldId id="360" r:id="rId8"/>
    <p:sldId id="467" r:id="rId9"/>
    <p:sldId id="2330" r:id="rId10"/>
    <p:sldId id="2374" r:id="rId11"/>
    <p:sldId id="402" r:id="rId12"/>
    <p:sldId id="2331" r:id="rId13"/>
    <p:sldId id="470" r:id="rId14"/>
    <p:sldId id="547" r:id="rId15"/>
    <p:sldId id="471" r:id="rId16"/>
    <p:sldId id="530" r:id="rId17"/>
    <p:sldId id="2310" r:id="rId18"/>
    <p:sldId id="550" r:id="rId19"/>
    <p:sldId id="552" r:id="rId20"/>
    <p:sldId id="2494" r:id="rId21"/>
    <p:sldId id="265" r:id="rId22"/>
    <p:sldId id="2381" r:id="rId23"/>
    <p:sldId id="408" r:id="rId24"/>
    <p:sldId id="553" r:id="rId25"/>
    <p:sldId id="409" r:id="rId26"/>
    <p:sldId id="532" r:id="rId27"/>
    <p:sldId id="531" r:id="rId28"/>
    <p:sldId id="2332" r:id="rId29"/>
    <p:sldId id="411" r:id="rId30"/>
    <p:sldId id="263" r:id="rId31"/>
    <p:sldId id="413" r:id="rId32"/>
    <p:sldId id="454" r:id="rId33"/>
    <p:sldId id="416" r:id="rId34"/>
    <p:sldId id="533" r:id="rId35"/>
    <p:sldId id="2299" r:id="rId36"/>
    <p:sldId id="418" r:id="rId37"/>
    <p:sldId id="481" r:id="rId38"/>
    <p:sldId id="419" r:id="rId39"/>
    <p:sldId id="485" r:id="rId40"/>
    <p:sldId id="555" r:id="rId41"/>
    <p:sldId id="556" r:id="rId42"/>
    <p:sldId id="534" r:id="rId43"/>
    <p:sldId id="2475" r:id="rId44"/>
    <p:sldId id="422" r:id="rId45"/>
    <p:sldId id="557" r:id="rId46"/>
    <p:sldId id="558" r:id="rId47"/>
    <p:sldId id="456" r:id="rId48"/>
    <p:sldId id="2484" r:id="rId49"/>
    <p:sldId id="423" r:id="rId50"/>
    <p:sldId id="493" r:id="rId51"/>
    <p:sldId id="2311" r:id="rId52"/>
    <p:sldId id="2312" r:id="rId53"/>
    <p:sldId id="2298" r:id="rId54"/>
    <p:sldId id="2313" r:id="rId55"/>
    <p:sldId id="425" r:id="rId56"/>
    <p:sldId id="559" r:id="rId57"/>
    <p:sldId id="560" r:id="rId58"/>
    <p:sldId id="2314" r:id="rId59"/>
    <p:sldId id="2476" r:id="rId60"/>
    <p:sldId id="2315" r:id="rId61"/>
    <p:sldId id="429" r:id="rId62"/>
    <p:sldId id="562" r:id="rId63"/>
    <p:sldId id="2297" r:id="rId64"/>
    <p:sldId id="433" r:id="rId65"/>
    <p:sldId id="2485" r:id="rId66"/>
    <p:sldId id="2316" r:id="rId67"/>
    <p:sldId id="536" r:id="rId68"/>
    <p:sldId id="2337" r:id="rId69"/>
    <p:sldId id="2290" r:id="rId70"/>
    <p:sldId id="2317" r:id="rId71"/>
    <p:sldId id="2325" r:id="rId72"/>
    <p:sldId id="2319" r:id="rId73"/>
    <p:sldId id="2320" r:id="rId74"/>
    <p:sldId id="508" r:id="rId75"/>
    <p:sldId id="2307" r:id="rId76"/>
    <p:sldId id="2309" r:id="rId77"/>
    <p:sldId id="2322" r:id="rId78"/>
    <p:sldId id="438" r:id="rId79"/>
    <p:sldId id="440" r:id="rId80"/>
    <p:sldId id="2323" r:id="rId81"/>
    <p:sldId id="441" r:id="rId82"/>
    <p:sldId id="459" r:id="rId83"/>
    <p:sldId id="443" r:id="rId84"/>
    <p:sldId id="540" r:id="rId85"/>
    <p:sldId id="2487" r:id="rId86"/>
    <p:sldId id="445" r:id="rId87"/>
    <p:sldId id="544" r:id="rId88"/>
    <p:sldId id="545" r:id="rId89"/>
    <p:sldId id="546" r:id="rId90"/>
    <p:sldId id="2324" r:id="rId91"/>
    <p:sldId id="2326" r:id="rId92"/>
    <p:sldId id="461" r:id="rId93"/>
    <p:sldId id="517" r:id="rId94"/>
    <p:sldId id="462" r:id="rId95"/>
    <p:sldId id="2327" r:id="rId96"/>
    <p:sldId id="542" r:id="rId97"/>
    <p:sldId id="2495" r:id="rId98"/>
    <p:sldId id="2328" r:id="rId99"/>
    <p:sldId id="449" r:id="rId100"/>
    <p:sldId id="522" r:id="rId101"/>
    <p:sldId id="523" r:id="rId102"/>
    <p:sldId id="525" r:id="rId103"/>
    <p:sldId id="2477" r:id="rId104"/>
    <p:sldId id="452" r:id="rId105"/>
    <p:sldId id="520" r:id="rId106"/>
    <p:sldId id="521" r:id="rId107"/>
    <p:sldId id="2478" r:id="rId108"/>
    <p:sldId id="2308" r:id="rId109"/>
    <p:sldId id="2291" r:id="rId110"/>
    <p:sldId id="549" r:id="rId111"/>
    <p:sldId id="2492" r:id="rId112"/>
    <p:sldId id="2493" r:id="rId113"/>
  </p:sldIdLst>
  <p:sldSz cx="12192000" cy="6858000"/>
  <p:notesSz cx="6858000" cy="9144000"/>
  <p:custDataLst>
    <p:tags r:id="rId1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c He" initials="cH" lastIdx="2" clrIdx="0"/>
  <p:cmAuthor id="2" name="Microsoft 帐户" initials="M帐"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6D16"/>
    <a:srgbClr val="CE3F2E"/>
    <a:srgbClr val="531411"/>
    <a:srgbClr val="9D2720"/>
    <a:srgbClr val="B02E20"/>
    <a:srgbClr val="D8432F"/>
    <a:srgbClr val="690E01"/>
    <a:srgbClr val="B62721"/>
    <a:srgbClr val="FFFFFF"/>
    <a:srgbClr val="FCFD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20" autoAdjust="0"/>
    <p:restoredTop sz="88160" autoAdjust="0"/>
  </p:normalViewPr>
  <p:slideViewPr>
    <p:cSldViewPr snapToGrid="0" showGuides="1">
      <p:cViewPr varScale="1">
        <p:scale>
          <a:sx n="75" d="100"/>
          <a:sy n="75" d="100"/>
        </p:scale>
        <p:origin x="610" y="43"/>
      </p:cViewPr>
      <p:guideLst>
        <p:guide orient="horz" pos="2183"/>
        <p:guide pos="3840"/>
      </p:guideLst>
    </p:cSldViewPr>
  </p:slideViewPr>
  <p:notesTextViewPr>
    <p:cViewPr>
      <p:scale>
        <a:sx n="70" d="100"/>
        <a:sy n="70" d="100"/>
      </p:scale>
      <p:origin x="0" y="0"/>
    </p:cViewPr>
  </p:notesTextViewPr>
  <p:sorterViewPr>
    <p:cViewPr>
      <p:scale>
        <a:sx n="68" d="100"/>
        <a:sy n="68" d="100"/>
      </p:scale>
      <p:origin x="0" y="-17070"/>
    </p:cViewPr>
  </p:sorterViewPr>
  <p:notesViewPr>
    <p:cSldViewPr snapToGrid="0">
      <p:cViewPr varScale="1">
        <p:scale>
          <a:sx n="157" d="100"/>
          <a:sy n="157" d="100"/>
        </p:scale>
        <p:origin x="5472" y="16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9" Type="http://schemas.openxmlformats.org/officeDocument/2006/relationships/tags" Target="tags/tag6.xml"/><Relationship Id="rId118" Type="http://schemas.openxmlformats.org/officeDocument/2006/relationships/commentAuthors" Target="commentAuthors.xml"/><Relationship Id="rId117" Type="http://schemas.openxmlformats.org/officeDocument/2006/relationships/tableStyles" Target="tableStyles.xml"/><Relationship Id="rId116" Type="http://schemas.openxmlformats.org/officeDocument/2006/relationships/viewProps" Target="viewProps.xml"/><Relationship Id="rId115" Type="http://schemas.openxmlformats.org/officeDocument/2006/relationships/presProps" Target="presProps.xml"/><Relationship Id="rId114" Type="http://schemas.openxmlformats.org/officeDocument/2006/relationships/handoutMaster" Target="handoutMasters/handoutMaster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A54A4E-182E-8B40-9462-4443653DD17B}"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1F212A-B956-0544-9DBC-385260AEEC5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905E1-55FF-4F70-A6C9-38A21BF48C4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558DE-1754-485B-AB72-88EC699311CB}"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幻灯片图像占位符 1"/>
          <p:cNvSpPr>
            <a:spLocks noGrp="1" noRot="1" noChangeAspect="1"/>
          </p:cNvSpPr>
          <p:nvPr>
            <p:ph type="sldImg"/>
          </p:nvPr>
        </p:nvSpPr>
        <p:spPr/>
      </p:sp>
      <p:sp>
        <p:nvSpPr>
          <p:cNvPr id="1048589" name="备注占位符 2"/>
          <p:cNvSpPr>
            <a:spLocks noGrp="1"/>
          </p:cNvSpPr>
          <p:nvPr>
            <p:ph type="body" idx="1"/>
          </p:nvPr>
        </p:nvSpPr>
        <p:spPr/>
        <p:txBody>
          <a:bodyPr/>
          <a:lstStyle/>
          <a:p>
            <a:endParaRPr lang="zh-CN" altLang="en-US" dirty="0"/>
          </a:p>
        </p:txBody>
      </p:sp>
      <p:sp>
        <p:nvSpPr>
          <p:cNvPr id="1048590" name="页脚占位符 5"/>
          <p:cNvSpPr>
            <a:spLocks noGrp="1"/>
          </p:cNvSpPr>
          <p:nvPr>
            <p:ph type="ftr" sz="quarter" idx="4"/>
          </p:nvPr>
        </p:nvSpPr>
        <p:spPr/>
        <p:txBody>
          <a:bodyPr/>
          <a:lstStyle/>
          <a:p>
            <a:endParaRPr lang="zh-CN" altLang="en-US"/>
          </a:p>
        </p:txBody>
      </p:sp>
      <p:sp>
        <p:nvSpPr>
          <p:cNvPr id="1048591" name="日期占位符 3"/>
          <p:cNvSpPr>
            <a:spLocks noGrp="1"/>
          </p:cNvSpPr>
          <p:nvPr>
            <p:ph type="dt" idx="1"/>
          </p:nvPr>
        </p:nvSpPr>
        <p:spPr/>
        <p:txBody>
          <a:bodyPr/>
          <a:lstStyle/>
          <a:p>
            <a:fld id="{30C85084-376C-491E-849D-01A26ABF0C2A}" type="datetime1">
              <a:rPr lang="zh-CN" altLang="en-US" smtClean="0"/>
            </a:fld>
            <a:endParaRPr lang="zh-CN" altLang="en-US"/>
          </a:p>
        </p:txBody>
      </p:sp>
      <p:sp>
        <p:nvSpPr>
          <p:cNvPr id="1048592"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73D43F3-8CFE-4FE7-B80A-61417C47305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3D43F3-8CFE-4FE7-B80A-61417C47305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第一">
    <p:bg>
      <p:bgPr>
        <a:solidFill>
          <a:srgbClr val="FCFDFA"/>
        </a:solidFill>
        <a:effectLst/>
      </p:bgPr>
    </p:bg>
    <p:spTree>
      <p:nvGrpSpPr>
        <p:cNvPr id="1" name=""/>
        <p:cNvGrpSpPr/>
        <p:nvPr/>
      </p:nvGrpSpPr>
      <p:grpSpPr>
        <a:xfrm>
          <a:off x="0" y="0"/>
          <a:ext cx="0" cy="0"/>
          <a:chOff x="0" y="0"/>
          <a:chExt cx="0" cy="0"/>
        </a:xfrm>
      </p:grpSpPr>
      <p:sp>
        <p:nvSpPr>
          <p:cNvPr id="11" name="矩形 10"/>
          <p:cNvSpPr/>
          <p:nvPr userDrawn="1"/>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一、邓小平理论是如何创立的？</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第二">
    <p:bg>
      <p:bgPr>
        <a:solidFill>
          <a:srgbClr val="FCFDFA"/>
        </a:solidFill>
        <a:effectLst/>
      </p:bgPr>
    </p:bg>
    <p:spTree>
      <p:nvGrpSpPr>
        <p:cNvPr id="1" name=""/>
        <p:cNvGrpSpPr/>
        <p:nvPr/>
      </p:nvGrpSpPr>
      <p:grpSpPr>
        <a:xfrm>
          <a:off x="0" y="0"/>
          <a:ext cx="0" cy="0"/>
          <a:chOff x="0" y="0"/>
          <a:chExt cx="0" cy="0"/>
        </a:xfrm>
      </p:grpSpPr>
      <p:sp>
        <p:nvSpPr>
          <p:cNvPr id="11" name="矩形 10"/>
          <p:cNvSpPr/>
          <p:nvPr userDrawn="1"/>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三">
    <p:bg>
      <p:bgPr>
        <a:solidFill>
          <a:srgbClr val="FCFDFA"/>
        </a:solidFill>
        <a:effectLst/>
      </p:bgPr>
    </p:bg>
    <p:spTree>
      <p:nvGrpSpPr>
        <p:cNvPr id="1" name=""/>
        <p:cNvGrpSpPr/>
        <p:nvPr/>
      </p:nvGrpSpPr>
      <p:grpSpPr>
        <a:xfrm>
          <a:off x="0" y="0"/>
          <a:ext cx="0" cy="0"/>
          <a:chOff x="0" y="0"/>
          <a:chExt cx="0" cy="0"/>
        </a:xfrm>
      </p:grpSpPr>
      <p:sp>
        <p:nvSpPr>
          <p:cNvPr id="11" name="矩形 10"/>
          <p:cNvSpPr/>
          <p:nvPr userDrawn="1"/>
        </p:nvSpPr>
        <p:spPr>
          <a:xfrm>
            <a:off x="9944100" y="210507"/>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三、如何认识邓小平理论的历史地位？</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思维导图">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sp>
          <p:nvSpPr>
            <p:cNvPr id="7" name="矩形 6"/>
            <p:cNvSpPr/>
            <p:nvPr/>
          </p:nvSpPr>
          <p:spPr>
            <a:xfrm>
              <a:off x="0" y="0"/>
              <a:ext cx="12192000" cy="6858000"/>
            </a:xfrm>
            <a:prstGeom prst="rect">
              <a:avLst/>
            </a:prstGeom>
            <a:gradFill>
              <a:gsLst>
                <a:gs pos="53000">
                  <a:srgbClr val="EFC879"/>
                </a:gs>
                <a:gs pos="100000">
                  <a:srgbClr val="AF1E22"/>
                </a:gs>
                <a:gs pos="0">
                  <a:srgbClr val="B0261F"/>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对角圆角 16"/>
            <p:cNvSpPr/>
            <p:nvPr/>
          </p:nvSpPr>
          <p:spPr>
            <a:xfrm>
              <a:off x="241300" y="203200"/>
              <a:ext cx="11725468" cy="6435807"/>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对角圆角 12"/>
            <p:cNvSpPr/>
            <p:nvPr/>
          </p:nvSpPr>
          <p:spPr>
            <a:xfrm>
              <a:off x="169841" y="131528"/>
              <a:ext cx="11857399" cy="6587927"/>
            </a:xfrm>
            <a:prstGeom prst="rect">
              <a:avLst/>
            </a:prstGeom>
            <a:noFill/>
            <a:ln w="19050">
              <a:solidFill>
                <a:srgbClr val="FFFDF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准空白页">
    <p:bg>
      <p:bgPr>
        <a:solidFill>
          <a:srgbClr val="FCFDFA"/>
        </a:solidFill>
        <a:effectLst/>
      </p:bgPr>
    </p:bg>
    <p:spTree>
      <p:nvGrpSpPr>
        <p:cNvPr id="1" name=""/>
        <p:cNvGrpSpPr/>
        <p:nvPr/>
      </p:nvGrpSpPr>
      <p:grpSpPr>
        <a:xfrm>
          <a:off x="0" y="0"/>
          <a:ext cx="0" cy="0"/>
          <a:chOff x="0" y="0"/>
          <a:chExt cx="0" cy="0"/>
        </a:xfrm>
      </p:grpSpPr>
      <p:sp>
        <p:nvSpPr>
          <p:cNvPr id="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一、">
    <p:bg>
      <p:bgPr>
        <a:solidFill>
          <a:srgbClr val="FCFDFA"/>
        </a:solidFill>
        <a:effectLst/>
      </p:bgPr>
    </p:bg>
    <p:spTree>
      <p:nvGrpSpPr>
        <p:cNvPr id="1" name=""/>
        <p:cNvGrpSpPr/>
        <p:nvPr/>
      </p:nvGrpSpPr>
      <p:grpSpPr>
        <a:xfrm>
          <a:off x="0" y="0"/>
          <a:ext cx="0" cy="0"/>
          <a:chOff x="0" y="0"/>
          <a:chExt cx="0" cy="0"/>
        </a:xfrm>
      </p:grpSpPr>
      <p:sp>
        <p:nvSpPr>
          <p:cNvPr id="14" name="矩形 13"/>
          <p:cNvSpPr/>
          <p:nvPr userDrawn="1"/>
        </p:nvSpPr>
        <p:spPr>
          <a:xfrm>
            <a:off x="8677656" y="210506"/>
            <a:ext cx="3412184"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lumMod val="65000"/>
                  </a:schemeClr>
                </a:solidFill>
                <a:latin typeface="微软雅黑" panose="020B0503020204020204" pitchFamily="34" charset="-122"/>
                <a:ea typeface="微软雅黑" panose="020B0503020204020204" pitchFamily="34" charset="-122"/>
              </a:rPr>
              <a:t>一、初步探索阶段取得了哪些重要理论成果？</a:t>
            </a:r>
            <a:endParaRPr lang="zh-CN" altLang="en-US" sz="1100" spc="12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CFDFA"/>
        </a:solidFill>
        <a:effectLst/>
      </p:bgPr>
    </p:bg>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一">
    <p:bg>
      <p:bgPr>
        <a:solidFill>
          <a:srgbClr val="FCFDFA"/>
        </a:solidFill>
        <a:effectLst/>
      </p:bgPr>
    </p:bg>
    <p:spTree>
      <p:nvGrpSpPr>
        <p:cNvPr id="1" name=""/>
        <p:cNvGrpSpPr/>
        <p:nvPr/>
      </p:nvGrpSpPr>
      <p:grpSpPr>
        <a:xfrm>
          <a:off x="0" y="0"/>
          <a:ext cx="0" cy="0"/>
          <a:chOff x="0" y="0"/>
          <a:chExt cx="0" cy="0"/>
        </a:xfrm>
      </p:grpSpPr>
      <p:sp>
        <p:nvSpPr>
          <p:cNvPr id="19" name="文本框 1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p:cNvSpPr txBox="1"/>
          <p:nvPr userDrawn="1"/>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 一</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、为什么要向社会主义社会过渡？</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矩形 21"/>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DFA"/>
        </a:solidFill>
        <a:effectLst/>
      </p:bgPr>
    </p:bg>
    <p:spTree>
      <p:nvGrpSpPr>
        <p:cNvPr id="1" name=""/>
        <p:cNvGrpSpPr/>
        <p:nvPr/>
      </p:nvGrpSpPr>
      <p:grpSpPr>
        <a:xfrm>
          <a:off x="0" y="0"/>
          <a:ext cx="0" cy="0"/>
          <a:chOff x="0" y="0"/>
          <a:chExt cx="0" cy="0"/>
        </a:xfrm>
      </p:grpSpPr>
      <p:sp>
        <p:nvSpPr>
          <p:cNvPr id="2"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4.wdp"/><Relationship Id="rId1"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102.png"/><Relationship Id="rId1" Type="http://schemas.openxmlformats.org/officeDocument/2006/relationships/image" Target="../media/image101.jpeg"/></Relationships>
</file>

<file path=ppt/slides/_rels/slide10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image" Target="../media/image103.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9.png"/></Relationships>
</file>

<file path=ppt/slides/_rels/slide10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microsoft.com/office/2007/relationships/hdphoto" Target="../media/image57.wdp"/><Relationship Id="rId1" Type="http://schemas.openxmlformats.org/officeDocument/2006/relationships/image" Target="../media/image56.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8.xml"/><Relationship Id="rId2" Type="http://schemas.openxmlformats.org/officeDocument/2006/relationships/image" Target="../media/image110.pn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8.xml"/><Relationship Id="rId2" Type="http://schemas.openxmlformats.org/officeDocument/2006/relationships/image" Target="../media/image112.png"/><Relationship Id="rId1" Type="http://schemas.openxmlformats.org/officeDocument/2006/relationships/image" Target="../media/image111.tif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microsoft.com/office/2007/relationships/media" Target="../media/media1.mp4"/><Relationship Id="rId1" Type="http://schemas.openxmlformats.org/officeDocument/2006/relationships/video" Target="../media/media1.mp4"/></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8.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4.wdp"/><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4.wdp"/><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tags" Target="../tags/tag1.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microsoft.com/office/2007/relationships/media" Target="../media/media2.mp4"/><Relationship Id="rId1" Type="http://schemas.openxmlformats.org/officeDocument/2006/relationships/video" Target="../media/media2.mp4"/></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4.wdp"/><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microsoft.com/office/2007/relationships/hdphoto" Target="../media/image24.wdp"/><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8.jpeg"/><Relationship Id="rId2" Type="http://schemas.microsoft.com/office/2007/relationships/hdphoto" Target="../media/image27.wdp"/><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30.png"/><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4.wdp"/><Relationship Id="rId1" Type="http://schemas.openxmlformats.org/officeDocument/2006/relationships/image" Target="../media/image13.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4.wdp"/><Relationship Id="rId1" Type="http://schemas.openxmlformats.org/officeDocument/2006/relationships/image" Target="../media/image1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tiff"/></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57.wdp"/><Relationship Id="rId1"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4.wdp"/><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0.jpe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68.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jpeg"/><Relationship Id="rId1" Type="http://schemas.openxmlformats.org/officeDocument/2006/relationships/image" Target="../media/image75.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4.wdp"/><Relationship Id="rId1" Type="http://schemas.openxmlformats.org/officeDocument/2006/relationships/image" Target="../media/image13.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jpe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microsoft.com/office/2007/relationships/hdphoto" Target="../media/image82.wdp"/><Relationship Id="rId1"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tags" Target="../tags/tag5.xml"/><Relationship Id="rId2" Type="http://schemas.microsoft.com/office/2007/relationships/hdphoto" Target="../media/image90.wdp"/><Relationship Id="rId1" Type="http://schemas.openxmlformats.org/officeDocument/2006/relationships/image" Target="../media/image89.pn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4.jpeg"/><Relationship Id="rId3" Type="http://schemas.openxmlformats.org/officeDocument/2006/relationships/image" Target="../media/image93.jpeg"/><Relationship Id="rId2" Type="http://schemas.microsoft.com/office/2007/relationships/hdphoto" Target="../media/image92.wdp"/><Relationship Id="rId1" Type="http://schemas.openxmlformats.org/officeDocument/2006/relationships/image" Target="../media/image9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jpe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97.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image" Target="../media/image7.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9.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0.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8"/>
          <p:cNvGrpSpPr/>
          <p:nvPr/>
        </p:nvGrpSpPr>
        <p:grpSpPr>
          <a:xfrm>
            <a:off x="-8793" y="-35954"/>
            <a:ext cx="12200793" cy="6893954"/>
            <a:chOff x="-8793" y="-35954"/>
            <a:chExt cx="12200793" cy="6893954"/>
          </a:xfrm>
        </p:grpSpPr>
        <p:grpSp>
          <p:nvGrpSpPr>
            <p:cNvPr id="29" name="组合 3"/>
            <p:cNvGrpSpPr/>
            <p:nvPr/>
          </p:nvGrpSpPr>
          <p:grpSpPr>
            <a:xfrm>
              <a:off x="-8793" y="0"/>
              <a:ext cx="12200793" cy="6858000"/>
              <a:chOff x="-1" y="-20360"/>
              <a:chExt cx="12200793" cy="6858000"/>
            </a:xfrm>
          </p:grpSpPr>
          <p:pic>
            <p:nvPicPr>
              <p:cNvPr id="2097152" name="图片 1"/>
              <p:cNvPicPr>
                <a:picLocks noChangeAspect="1"/>
              </p:cNvPicPr>
              <p:nvPr/>
            </p:nvPicPr>
            <p:blipFill rotWithShape="1">
              <a:blip r:embed="rId1"/>
              <a:srcRect t="56923" b="12081"/>
              <a:stretch>
                <a:fillRect/>
              </a:stretch>
            </p:blipFill>
            <p:spPr>
              <a:xfrm>
                <a:off x="8792" y="1836600"/>
                <a:ext cx="12191999" cy="5001040"/>
              </a:xfrm>
              <a:prstGeom prst="rect">
                <a:avLst/>
              </a:prstGeom>
            </p:spPr>
          </p:pic>
          <p:sp>
            <p:nvSpPr>
              <p:cNvPr id="1048578" name="矩形 2"/>
              <p:cNvSpPr/>
              <p:nvPr/>
            </p:nvSpPr>
            <p:spPr>
              <a:xfrm>
                <a:off x="-1" y="-20360"/>
                <a:ext cx="12200793" cy="5845774"/>
              </a:xfrm>
              <a:prstGeom prst="rect">
                <a:avLst/>
              </a:prstGeom>
              <a:gradFill>
                <a:gsLst>
                  <a:gs pos="0">
                    <a:srgbClr val="E9EDF0">
                      <a:alpha val="0"/>
                    </a:srgbClr>
                  </a:gs>
                  <a:gs pos="31000">
                    <a:srgbClr val="ECEFF2">
                      <a:alpha val="80000"/>
                    </a:srgbClr>
                  </a:gs>
                  <a:gs pos="52874">
                    <a:srgbClr val="EDF0F3"/>
                  </a:gs>
                  <a:gs pos="74400">
                    <a:srgbClr val="EEF0F3"/>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79" name="矩形 27"/>
            <p:cNvSpPr/>
            <p:nvPr/>
          </p:nvSpPr>
          <p:spPr>
            <a:xfrm rot="16200000">
              <a:off x="-2207007" y="2176147"/>
              <a:ext cx="6893954" cy="2469752"/>
            </a:xfrm>
            <a:prstGeom prst="rect">
              <a:avLst/>
            </a:prstGeom>
            <a:gradFill>
              <a:gsLst>
                <a:gs pos="0">
                  <a:srgbClr val="E9EDF0">
                    <a:alpha val="0"/>
                  </a:srgbClr>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30"/>
          <p:cNvGrpSpPr/>
          <p:nvPr/>
        </p:nvGrpSpPr>
        <p:grpSpPr>
          <a:xfrm>
            <a:off x="2843658" y="3535331"/>
            <a:ext cx="6434813" cy="535531"/>
            <a:chOff x="2843658" y="3535331"/>
            <a:chExt cx="6434813" cy="535531"/>
          </a:xfrm>
        </p:grpSpPr>
        <p:sp>
          <p:nvSpPr>
            <p:cNvPr id="1048580" name="文本框 5"/>
            <p:cNvSpPr txBox="1"/>
            <p:nvPr/>
          </p:nvSpPr>
          <p:spPr>
            <a:xfrm>
              <a:off x="5234543" y="3535331"/>
              <a:ext cx="1653043" cy="535531"/>
            </a:xfrm>
            <a:prstGeom prst="rect">
              <a:avLst/>
            </a:prstGeom>
            <a:noFill/>
          </p:spPr>
          <p:txBody>
            <a:bodyPr wrap="square" rtlCol="0">
              <a:spAutoFit/>
            </a:bodyPr>
            <a:lstStyle/>
            <a:p>
              <a:pPr marL="0" lvl="1" algn="ctr">
                <a:lnSpc>
                  <a:spcPct val="120000"/>
                </a:lnSpc>
              </a:pPr>
              <a:r>
                <a:rPr lang="zh-CN" altLang="en-US" sz="2400" b="1" spc="300" dirty="0">
                  <a:solidFill>
                    <a:schemeClr val="tx1">
                      <a:lumMod val="50000"/>
                      <a:lumOff val="50000"/>
                    </a:schemeClr>
                  </a:solidFill>
                  <a:latin typeface="华文中宋" panose="02010600040101010101" pitchFamily="2" charset="-122"/>
                  <a:ea typeface="华文中宋" panose="02010600040101010101" pitchFamily="2" charset="-122"/>
                </a:rPr>
                <a:t>教学课件</a:t>
              </a:r>
              <a:endParaRPr lang="zh-CN" altLang="en-US" sz="2400" b="1" spc="300" dirty="0">
                <a:solidFill>
                  <a:schemeClr val="tx1">
                    <a:lumMod val="50000"/>
                    <a:lumOff val="50000"/>
                  </a:schemeClr>
                </a:solidFill>
                <a:latin typeface="华文中宋" panose="02010600040101010101" pitchFamily="2" charset="-122"/>
                <a:ea typeface="华文中宋" panose="02010600040101010101" pitchFamily="2" charset="-122"/>
              </a:endParaRPr>
            </a:p>
          </p:txBody>
        </p:sp>
        <p:grpSp>
          <p:nvGrpSpPr>
            <p:cNvPr id="31" name="组合 6"/>
            <p:cNvGrpSpPr/>
            <p:nvPr/>
          </p:nvGrpSpPr>
          <p:grpSpPr>
            <a:xfrm>
              <a:off x="2843658" y="3835370"/>
              <a:ext cx="6434813" cy="1"/>
              <a:chOff x="2843658" y="3481479"/>
              <a:chExt cx="6434813" cy="1"/>
            </a:xfrm>
          </p:grpSpPr>
          <p:cxnSp>
            <p:nvCxnSpPr>
              <p:cNvPr id="3145729" name="直接连接符 7"/>
              <p:cNvCxnSpPr/>
              <p:nvPr/>
            </p:nvCxnSpPr>
            <p:spPr>
              <a:xfrm>
                <a:off x="6803356" y="3481479"/>
                <a:ext cx="2475115"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cxnSp>
            <p:nvCxnSpPr>
              <p:cNvPr id="3145730" name="直接连接符 8"/>
              <p:cNvCxnSpPr>
                <a:endCxn id="1048580" idx="1"/>
              </p:cNvCxnSpPr>
              <p:nvPr/>
            </p:nvCxnSpPr>
            <p:spPr>
              <a:xfrm>
                <a:off x="2843658" y="3481479"/>
                <a:ext cx="2390885" cy="1"/>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grpSp>
      <p:grpSp>
        <p:nvGrpSpPr>
          <p:cNvPr id="33" name="组合 35"/>
          <p:cNvGrpSpPr/>
          <p:nvPr/>
        </p:nvGrpSpPr>
        <p:grpSpPr>
          <a:xfrm>
            <a:off x="2707914" y="1902656"/>
            <a:ext cx="6776170" cy="1507079"/>
            <a:chOff x="2707914" y="1969331"/>
            <a:chExt cx="6776170" cy="1507079"/>
          </a:xfrm>
        </p:grpSpPr>
        <p:grpSp>
          <p:nvGrpSpPr>
            <p:cNvPr id="34" name="组合 36"/>
            <p:cNvGrpSpPr/>
            <p:nvPr/>
          </p:nvGrpSpPr>
          <p:grpSpPr>
            <a:xfrm>
              <a:off x="2707914" y="1969331"/>
              <a:ext cx="6776170" cy="1507079"/>
              <a:chOff x="2707914" y="1969331"/>
              <a:chExt cx="6776170" cy="1507079"/>
            </a:xfrm>
          </p:grpSpPr>
          <p:sp>
            <p:nvSpPr>
              <p:cNvPr id="1048582" name="文本框 39"/>
              <p:cNvSpPr txBox="1"/>
              <p:nvPr/>
            </p:nvSpPr>
            <p:spPr>
              <a:xfrm>
                <a:off x="3262396" y="1969331"/>
                <a:ext cx="6221688" cy="1507079"/>
              </a:xfrm>
              <a:prstGeom prst="rect">
                <a:avLst/>
              </a:prstGeom>
              <a:noFill/>
            </p:spPr>
            <p:txBody>
              <a:bodyPr wrap="square" rtlCol="0">
                <a:spAutoFit/>
              </a:bodyPr>
              <a:lstStyle/>
              <a:p>
                <a:pPr marL="0" lvl="1">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毛泽东思想和中国特色</a:t>
                </a:r>
                <a:endParaRPr lang="zh-CN" altLang="en-US" sz="4000" b="1" spc="300" dirty="0">
                  <a:solidFill>
                    <a:srgbClr val="AF1E22"/>
                  </a:solidFill>
                  <a:latin typeface="微软雅黑" panose="020B0503020204020204" pitchFamily="34" charset="-122"/>
                  <a:ea typeface="微软雅黑" panose="020B0503020204020204" pitchFamily="34" charset="-122"/>
                </a:endParaRPr>
              </a:p>
              <a:p>
                <a:pPr>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社会主义理论体系概论</a:t>
                </a:r>
                <a:endParaRPr lang="zh-CN" altLang="en-US" sz="4000" b="1" spc="300" dirty="0">
                  <a:solidFill>
                    <a:srgbClr val="AF1E22"/>
                  </a:solidFill>
                  <a:latin typeface="微软雅黑" panose="020B0503020204020204" pitchFamily="34" charset="-122"/>
                  <a:ea typeface="微软雅黑" panose="020B0503020204020204" pitchFamily="34" charset="-122"/>
                </a:endParaRPr>
              </a:p>
            </p:txBody>
          </p:sp>
          <p:sp>
            <p:nvSpPr>
              <p:cNvPr id="1048583" name="半闭框 40"/>
              <p:cNvSpPr/>
              <p:nvPr/>
            </p:nvSpPr>
            <p:spPr>
              <a:xfrm>
                <a:off x="2707914"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4" name="半闭框 41"/>
              <p:cNvSpPr/>
              <p:nvPr/>
            </p:nvSpPr>
            <p:spPr>
              <a:xfrm>
                <a:off x="2992092"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sp>
          <p:nvSpPr>
            <p:cNvPr id="1048585" name="半闭框 37"/>
            <p:cNvSpPr/>
            <p:nvPr/>
          </p:nvSpPr>
          <p:spPr>
            <a:xfrm rot="10800000">
              <a:off x="9242333"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6" name="半闭框 38"/>
            <p:cNvSpPr/>
            <p:nvPr/>
          </p:nvSpPr>
          <p:spPr>
            <a:xfrm rot="10800000">
              <a:off x="8958155"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pic>
        <p:nvPicPr>
          <p:cNvPr id="2097155" name="图片 58"/>
          <p:cNvPicPr>
            <a:picLocks noChangeAspect="1"/>
          </p:cNvPicPr>
          <p:nvPr/>
        </p:nvPicPr>
        <p:blipFill>
          <a:blip r:embed="rId2"/>
          <a:stretch>
            <a:fillRect/>
          </a:stretch>
        </p:blipFill>
        <p:spPr>
          <a:xfrm>
            <a:off x="-57753" y="-35954"/>
            <a:ext cx="3097036" cy="2749534"/>
          </a:xfrm>
          <a:prstGeom prst="rect">
            <a:avLst/>
          </a:prstGeom>
        </p:spPr>
      </p:pic>
      <p:grpSp>
        <p:nvGrpSpPr>
          <p:cNvPr id="21" name="组合 20"/>
          <p:cNvGrpSpPr/>
          <p:nvPr/>
        </p:nvGrpSpPr>
        <p:grpSpPr>
          <a:xfrm>
            <a:off x="0" y="6570000"/>
            <a:ext cx="12192000" cy="288000"/>
            <a:chOff x="0" y="6570000"/>
            <a:chExt cx="12192000" cy="288000"/>
          </a:xfrm>
        </p:grpSpPr>
        <p:sp>
          <p:nvSpPr>
            <p:cNvPr id="22" name="矩形 21"/>
            <p:cNvSpPr/>
            <p:nvPr/>
          </p:nvSpPr>
          <p:spPr>
            <a:xfrm>
              <a:off x="0" y="6570000"/>
              <a:ext cx="12192000" cy="28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900" dirty="0">
                <a:solidFill>
                  <a:srgbClr val="FFFDFD"/>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36000" y="6598584"/>
              <a:ext cx="11520000" cy="230832"/>
            </a:xfrm>
            <a:prstGeom prst="rect">
              <a:avLst/>
            </a:prstGeom>
            <a:noFill/>
          </p:spPr>
          <p:txBody>
            <a:bodyPr wrap="square" rtlCol="0">
              <a:spAutoFit/>
            </a:bodyPr>
            <a:lstStyle/>
            <a:p>
              <a:pPr algn="ct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全国高校思想政治理论课教学指导委员会　 　高等教育出版社  联合出品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　全国高校“毛泽东思想和中国特色社会主义理论体系概论”教学创新</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中心</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北京大学）</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监制</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5" name="矩形 4"/>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文框 5"/>
          <p:cNvSpPr/>
          <p:nvPr/>
        </p:nvSpPr>
        <p:spPr>
          <a:xfrm>
            <a:off x="11951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596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30798" y="1719662"/>
            <a:ext cx="7330404" cy="3206006"/>
          </a:xfrm>
          <a:prstGeom prst="rect">
            <a:avLst/>
          </a:prstGeom>
        </p:spPr>
        <p:txBody>
          <a:bodyPr wrap="square">
            <a:spAutoFit/>
          </a:bodyPr>
          <a:lstStyle/>
          <a:p>
            <a:pPr algn="just" fontAlgn="auto">
              <a:lnSpc>
                <a:spcPct val="150000"/>
              </a:lnSpc>
            </a:pPr>
            <a:r>
              <a:rPr lang="zh-CN" altLang="en-US" sz="2400" b="1" dirty="0">
                <a:latin typeface="楷体" panose="02010609060101010101" pitchFamily="49" charset="-122"/>
                <a:ea typeface="楷体" panose="02010609060101010101" pitchFamily="49" charset="-122"/>
                <a:cs typeface="微软雅黑" panose="020B0503020204020204" pitchFamily="34" charset="-122"/>
              </a:rPr>
              <a:t>    </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我们现在所干的事业是一项新事业，马克思没有讲过，我们的前人没有做过，其他社会主义国家也没有干过，所以，没有现成的经验可学。我们只能在干中学，在实践中摸索。</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邓小平：</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十三大的两个特点</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1987</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11</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16</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一、邓小平理论是如何创立的？</a:t>
            </a:r>
            <a:endParaRPr lang="zh-CN" altLang="en-US" dirty="0">
              <a:solidFill>
                <a:schemeClr val="bg1"/>
              </a:solidFill>
            </a:endParaRPr>
          </a:p>
        </p:txBody>
      </p:sp>
      <p:sp>
        <p:nvSpPr>
          <p:cNvPr id="12" name="矩形 1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3468974"/>
            <a:ext cx="12192000" cy="3397965"/>
            <a:chOff x="0" y="3468974"/>
            <a:chExt cx="12192000" cy="3397965"/>
          </a:xfrm>
        </p:grpSpPr>
        <p:sp>
          <p:nvSpPr>
            <p:cNvPr id="15" name="矩形 14"/>
            <p:cNvSpPr/>
            <p:nvPr/>
          </p:nvSpPr>
          <p:spPr>
            <a:xfrm>
              <a:off x="0" y="3468974"/>
              <a:ext cx="12192000" cy="3389026"/>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7" name="组合 16" descr="e7d195523061f1c0c30ee18c1b05f65d12b38e2533cb2ccdAE0CC34CB5CBEBFAEC353FED4DECE97C3E379FD1D933F5E4DC18EF8EA6B7A1130D5F6DE9DD2BE4B0A8C9126ACE5083D1F5A9E323B29CCFC728B90731452F04DE59A10B14BCF595EC5855DA82AC73F0EBCA51D48C7096EE8A4976147C5A121C2FFB493BA750CFB07182D4C9E0B1DC266A"/>
            <p:cNvGrpSpPr/>
            <p:nvPr/>
          </p:nvGrpSpPr>
          <p:grpSpPr>
            <a:xfrm>
              <a:off x="4603785" y="6045828"/>
              <a:ext cx="7588215" cy="821111"/>
              <a:chOff x="13153848" y="3407774"/>
              <a:chExt cx="5161194" cy="1060846"/>
            </a:xfrm>
            <a:effectLst/>
          </p:grpSpPr>
          <p:sp>
            <p:nvSpPr>
              <p:cNvPr id="19" name="等腰三角形 21"/>
              <p:cNvSpPr>
                <a:spLocks noChangeAspect="1"/>
              </p:cNvSpPr>
              <p:nvPr/>
            </p:nvSpPr>
            <p:spPr>
              <a:xfrm>
                <a:off x="13153848" y="4053474"/>
                <a:ext cx="1404937" cy="415146"/>
              </a:xfrm>
              <a:custGeom>
                <a:avLst/>
                <a:gdLst>
                  <a:gd name="connsiteX0" fmla="*/ 0 w 3638550"/>
                  <a:gd name="connsiteY0" fmla="*/ 1075135 h 1075135"/>
                  <a:gd name="connsiteX1" fmla="*/ 1819275 w 3638550"/>
                  <a:gd name="connsiteY1" fmla="*/ 0 h 1075135"/>
                  <a:gd name="connsiteX2" fmla="*/ 3638550 w 3638550"/>
                  <a:gd name="connsiteY2" fmla="*/ 1075135 h 1075135"/>
                  <a:gd name="connsiteX3" fmla="*/ 0 w 3638550"/>
                  <a:gd name="connsiteY3" fmla="*/ 1075135 h 1075135"/>
                  <a:gd name="connsiteX0-1" fmla="*/ 39650 w 3717850"/>
                  <a:gd name="connsiteY0-2" fmla="*/ 1075135 h 1075135"/>
                  <a:gd name="connsiteX1-3" fmla="*/ 1858925 w 3717850"/>
                  <a:gd name="connsiteY1-4" fmla="*/ 0 h 1075135"/>
                  <a:gd name="connsiteX2-5" fmla="*/ 3678200 w 3717850"/>
                  <a:gd name="connsiteY2-6" fmla="*/ 1075135 h 1075135"/>
                  <a:gd name="connsiteX3-7" fmla="*/ 39650 w 3717850"/>
                  <a:gd name="connsiteY3-8" fmla="*/ 1075135 h 1075135"/>
                  <a:gd name="connsiteX0-9" fmla="*/ 0 w 3678200"/>
                  <a:gd name="connsiteY0-10" fmla="*/ 1075135 h 1075135"/>
                  <a:gd name="connsiteX1-11" fmla="*/ 1819275 w 3678200"/>
                  <a:gd name="connsiteY1-12" fmla="*/ 0 h 1075135"/>
                  <a:gd name="connsiteX2-13" fmla="*/ 3638550 w 3678200"/>
                  <a:gd name="connsiteY2-14" fmla="*/ 1075135 h 1075135"/>
                  <a:gd name="connsiteX3-15" fmla="*/ 0 w 3678200"/>
                  <a:gd name="connsiteY3-16" fmla="*/ 1075135 h 1075135"/>
                  <a:gd name="connsiteX0-17" fmla="*/ 0 w 3678200"/>
                  <a:gd name="connsiteY0-18" fmla="*/ 1075135 h 1075135"/>
                  <a:gd name="connsiteX1-19" fmla="*/ 1819275 w 3678200"/>
                  <a:gd name="connsiteY1-20" fmla="*/ 0 h 1075135"/>
                  <a:gd name="connsiteX2-21" fmla="*/ 3638550 w 3678200"/>
                  <a:gd name="connsiteY2-22" fmla="*/ 1075135 h 1075135"/>
                  <a:gd name="connsiteX3-23" fmla="*/ 0 w 3678200"/>
                  <a:gd name="connsiteY3-24" fmla="*/ 1075135 h 1075135"/>
                  <a:gd name="connsiteX0-25" fmla="*/ 0 w 3638550"/>
                  <a:gd name="connsiteY0-26" fmla="*/ 1075135 h 1075135"/>
                  <a:gd name="connsiteX1-27" fmla="*/ 1819275 w 3638550"/>
                  <a:gd name="connsiteY1-28" fmla="*/ 0 h 1075135"/>
                  <a:gd name="connsiteX2-29" fmla="*/ 3638550 w 3638550"/>
                  <a:gd name="connsiteY2-30" fmla="*/ 1075135 h 1075135"/>
                  <a:gd name="connsiteX3-31" fmla="*/ 0 w 3638550"/>
                  <a:gd name="connsiteY3-32" fmla="*/ 1075135 h 1075135"/>
                  <a:gd name="connsiteX0-33" fmla="*/ 0 w 3638550"/>
                  <a:gd name="connsiteY0-34" fmla="*/ 1075159 h 1075159"/>
                  <a:gd name="connsiteX1-35" fmla="*/ 1819275 w 3638550"/>
                  <a:gd name="connsiteY1-36" fmla="*/ 24 h 1075159"/>
                  <a:gd name="connsiteX2-37" fmla="*/ 3638550 w 3638550"/>
                  <a:gd name="connsiteY2-38" fmla="*/ 1075159 h 1075159"/>
                  <a:gd name="connsiteX3-39" fmla="*/ 0 w 3638550"/>
                  <a:gd name="connsiteY3-40" fmla="*/ 1075159 h 1075159"/>
                </a:gdLst>
                <a:ahLst/>
                <a:cxnLst>
                  <a:cxn ang="0">
                    <a:pos x="connsiteX0-1" y="connsiteY0-2"/>
                  </a:cxn>
                  <a:cxn ang="0">
                    <a:pos x="connsiteX1-3" y="connsiteY1-4"/>
                  </a:cxn>
                  <a:cxn ang="0">
                    <a:pos x="connsiteX2-5" y="connsiteY2-6"/>
                  </a:cxn>
                  <a:cxn ang="0">
                    <a:pos x="connsiteX3-7" y="connsiteY3-8"/>
                  </a:cxn>
                </a:cxnLst>
                <a:rect l="l" t="t" r="r" b="b"/>
                <a:pathLst>
                  <a:path w="3638550" h="1075159">
                    <a:moveTo>
                      <a:pt x="0" y="1075159"/>
                    </a:moveTo>
                    <a:cubicBezTo>
                      <a:pt x="968374" y="824533"/>
                      <a:pt x="955691" y="-5168"/>
                      <a:pt x="1819275" y="24"/>
                    </a:cubicBezTo>
                    <a:cubicBezTo>
                      <a:pt x="2611437" y="4787"/>
                      <a:pt x="2774951" y="753095"/>
                      <a:pt x="3638550" y="1075159"/>
                    </a:cubicBezTo>
                    <a:lnTo>
                      <a:pt x="0" y="1075159"/>
                    </a:lnTo>
                    <a:close/>
                  </a:path>
                </a:pathLst>
              </a:cu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等腰三角形 21"/>
              <p:cNvSpPr>
                <a:spLocks noChangeAspect="1"/>
              </p:cNvSpPr>
              <p:nvPr/>
            </p:nvSpPr>
            <p:spPr>
              <a:xfrm>
                <a:off x="13797478" y="3825700"/>
                <a:ext cx="2175770" cy="642920"/>
              </a:xfrm>
              <a:custGeom>
                <a:avLst/>
                <a:gdLst>
                  <a:gd name="connsiteX0" fmla="*/ 0 w 3638550"/>
                  <a:gd name="connsiteY0" fmla="*/ 1075135 h 1075135"/>
                  <a:gd name="connsiteX1" fmla="*/ 1819275 w 3638550"/>
                  <a:gd name="connsiteY1" fmla="*/ 0 h 1075135"/>
                  <a:gd name="connsiteX2" fmla="*/ 3638550 w 3638550"/>
                  <a:gd name="connsiteY2" fmla="*/ 1075135 h 1075135"/>
                  <a:gd name="connsiteX3" fmla="*/ 0 w 3638550"/>
                  <a:gd name="connsiteY3" fmla="*/ 1075135 h 1075135"/>
                  <a:gd name="connsiteX0-1" fmla="*/ 39650 w 3717850"/>
                  <a:gd name="connsiteY0-2" fmla="*/ 1075135 h 1075135"/>
                  <a:gd name="connsiteX1-3" fmla="*/ 1858925 w 3717850"/>
                  <a:gd name="connsiteY1-4" fmla="*/ 0 h 1075135"/>
                  <a:gd name="connsiteX2-5" fmla="*/ 3678200 w 3717850"/>
                  <a:gd name="connsiteY2-6" fmla="*/ 1075135 h 1075135"/>
                  <a:gd name="connsiteX3-7" fmla="*/ 39650 w 3717850"/>
                  <a:gd name="connsiteY3-8" fmla="*/ 1075135 h 1075135"/>
                  <a:gd name="connsiteX0-9" fmla="*/ 0 w 3678200"/>
                  <a:gd name="connsiteY0-10" fmla="*/ 1075135 h 1075135"/>
                  <a:gd name="connsiteX1-11" fmla="*/ 1819275 w 3678200"/>
                  <a:gd name="connsiteY1-12" fmla="*/ 0 h 1075135"/>
                  <a:gd name="connsiteX2-13" fmla="*/ 3638550 w 3678200"/>
                  <a:gd name="connsiteY2-14" fmla="*/ 1075135 h 1075135"/>
                  <a:gd name="connsiteX3-15" fmla="*/ 0 w 3678200"/>
                  <a:gd name="connsiteY3-16" fmla="*/ 1075135 h 1075135"/>
                  <a:gd name="connsiteX0-17" fmla="*/ 0 w 3678200"/>
                  <a:gd name="connsiteY0-18" fmla="*/ 1075135 h 1075135"/>
                  <a:gd name="connsiteX1-19" fmla="*/ 1819275 w 3678200"/>
                  <a:gd name="connsiteY1-20" fmla="*/ 0 h 1075135"/>
                  <a:gd name="connsiteX2-21" fmla="*/ 3638550 w 3678200"/>
                  <a:gd name="connsiteY2-22" fmla="*/ 1075135 h 1075135"/>
                  <a:gd name="connsiteX3-23" fmla="*/ 0 w 3678200"/>
                  <a:gd name="connsiteY3-24" fmla="*/ 1075135 h 1075135"/>
                  <a:gd name="connsiteX0-25" fmla="*/ 0 w 3638550"/>
                  <a:gd name="connsiteY0-26" fmla="*/ 1075135 h 1075135"/>
                  <a:gd name="connsiteX1-27" fmla="*/ 1819275 w 3638550"/>
                  <a:gd name="connsiteY1-28" fmla="*/ 0 h 1075135"/>
                  <a:gd name="connsiteX2-29" fmla="*/ 3638550 w 3638550"/>
                  <a:gd name="connsiteY2-30" fmla="*/ 1075135 h 1075135"/>
                  <a:gd name="connsiteX3-31" fmla="*/ 0 w 3638550"/>
                  <a:gd name="connsiteY3-32" fmla="*/ 1075135 h 1075135"/>
                  <a:gd name="connsiteX0-33" fmla="*/ 0 w 3638550"/>
                  <a:gd name="connsiteY0-34" fmla="*/ 1075159 h 1075159"/>
                  <a:gd name="connsiteX1-35" fmla="*/ 1819275 w 3638550"/>
                  <a:gd name="connsiteY1-36" fmla="*/ 24 h 1075159"/>
                  <a:gd name="connsiteX2-37" fmla="*/ 3638550 w 3638550"/>
                  <a:gd name="connsiteY2-38" fmla="*/ 1075159 h 1075159"/>
                  <a:gd name="connsiteX3-39" fmla="*/ 0 w 3638550"/>
                  <a:gd name="connsiteY3-40" fmla="*/ 1075159 h 1075159"/>
                </a:gdLst>
                <a:ahLst/>
                <a:cxnLst>
                  <a:cxn ang="0">
                    <a:pos x="connsiteX0-1" y="connsiteY0-2"/>
                  </a:cxn>
                  <a:cxn ang="0">
                    <a:pos x="connsiteX1-3" y="connsiteY1-4"/>
                  </a:cxn>
                  <a:cxn ang="0">
                    <a:pos x="connsiteX2-5" y="connsiteY2-6"/>
                  </a:cxn>
                  <a:cxn ang="0">
                    <a:pos x="connsiteX3-7" y="connsiteY3-8"/>
                  </a:cxn>
                </a:cxnLst>
                <a:rect l="l" t="t" r="r" b="b"/>
                <a:pathLst>
                  <a:path w="3638550" h="1075159">
                    <a:moveTo>
                      <a:pt x="0" y="1075159"/>
                    </a:moveTo>
                    <a:cubicBezTo>
                      <a:pt x="968374" y="824533"/>
                      <a:pt x="955691" y="-5168"/>
                      <a:pt x="1819275" y="24"/>
                    </a:cubicBezTo>
                    <a:cubicBezTo>
                      <a:pt x="2611437" y="4787"/>
                      <a:pt x="2774951" y="753095"/>
                      <a:pt x="3638550" y="1075159"/>
                    </a:cubicBezTo>
                    <a:lnTo>
                      <a:pt x="0" y="1075159"/>
                    </a:lnTo>
                    <a:close/>
                  </a:path>
                </a:pathLst>
              </a:cu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等腰三角形 21"/>
              <p:cNvSpPr>
                <a:spLocks noChangeAspect="1"/>
              </p:cNvSpPr>
              <p:nvPr/>
            </p:nvSpPr>
            <p:spPr>
              <a:xfrm>
                <a:off x="14294246" y="3781631"/>
                <a:ext cx="2324908" cy="686989"/>
              </a:xfrm>
              <a:custGeom>
                <a:avLst/>
                <a:gdLst>
                  <a:gd name="connsiteX0" fmla="*/ 0 w 3638550"/>
                  <a:gd name="connsiteY0" fmla="*/ 1075135 h 1075135"/>
                  <a:gd name="connsiteX1" fmla="*/ 1819275 w 3638550"/>
                  <a:gd name="connsiteY1" fmla="*/ 0 h 1075135"/>
                  <a:gd name="connsiteX2" fmla="*/ 3638550 w 3638550"/>
                  <a:gd name="connsiteY2" fmla="*/ 1075135 h 1075135"/>
                  <a:gd name="connsiteX3" fmla="*/ 0 w 3638550"/>
                  <a:gd name="connsiteY3" fmla="*/ 1075135 h 1075135"/>
                  <a:gd name="connsiteX0-1" fmla="*/ 39650 w 3717850"/>
                  <a:gd name="connsiteY0-2" fmla="*/ 1075135 h 1075135"/>
                  <a:gd name="connsiteX1-3" fmla="*/ 1858925 w 3717850"/>
                  <a:gd name="connsiteY1-4" fmla="*/ 0 h 1075135"/>
                  <a:gd name="connsiteX2-5" fmla="*/ 3678200 w 3717850"/>
                  <a:gd name="connsiteY2-6" fmla="*/ 1075135 h 1075135"/>
                  <a:gd name="connsiteX3-7" fmla="*/ 39650 w 3717850"/>
                  <a:gd name="connsiteY3-8" fmla="*/ 1075135 h 1075135"/>
                  <a:gd name="connsiteX0-9" fmla="*/ 0 w 3678200"/>
                  <a:gd name="connsiteY0-10" fmla="*/ 1075135 h 1075135"/>
                  <a:gd name="connsiteX1-11" fmla="*/ 1819275 w 3678200"/>
                  <a:gd name="connsiteY1-12" fmla="*/ 0 h 1075135"/>
                  <a:gd name="connsiteX2-13" fmla="*/ 3638550 w 3678200"/>
                  <a:gd name="connsiteY2-14" fmla="*/ 1075135 h 1075135"/>
                  <a:gd name="connsiteX3-15" fmla="*/ 0 w 3678200"/>
                  <a:gd name="connsiteY3-16" fmla="*/ 1075135 h 1075135"/>
                  <a:gd name="connsiteX0-17" fmla="*/ 0 w 3678200"/>
                  <a:gd name="connsiteY0-18" fmla="*/ 1075135 h 1075135"/>
                  <a:gd name="connsiteX1-19" fmla="*/ 1819275 w 3678200"/>
                  <a:gd name="connsiteY1-20" fmla="*/ 0 h 1075135"/>
                  <a:gd name="connsiteX2-21" fmla="*/ 3638550 w 3678200"/>
                  <a:gd name="connsiteY2-22" fmla="*/ 1075135 h 1075135"/>
                  <a:gd name="connsiteX3-23" fmla="*/ 0 w 3678200"/>
                  <a:gd name="connsiteY3-24" fmla="*/ 1075135 h 1075135"/>
                  <a:gd name="connsiteX0-25" fmla="*/ 0 w 3638550"/>
                  <a:gd name="connsiteY0-26" fmla="*/ 1075135 h 1075135"/>
                  <a:gd name="connsiteX1-27" fmla="*/ 1819275 w 3638550"/>
                  <a:gd name="connsiteY1-28" fmla="*/ 0 h 1075135"/>
                  <a:gd name="connsiteX2-29" fmla="*/ 3638550 w 3638550"/>
                  <a:gd name="connsiteY2-30" fmla="*/ 1075135 h 1075135"/>
                  <a:gd name="connsiteX3-31" fmla="*/ 0 w 3638550"/>
                  <a:gd name="connsiteY3-32" fmla="*/ 1075135 h 1075135"/>
                  <a:gd name="connsiteX0-33" fmla="*/ 0 w 3638550"/>
                  <a:gd name="connsiteY0-34" fmla="*/ 1075159 h 1075159"/>
                  <a:gd name="connsiteX1-35" fmla="*/ 1819275 w 3638550"/>
                  <a:gd name="connsiteY1-36" fmla="*/ 24 h 1075159"/>
                  <a:gd name="connsiteX2-37" fmla="*/ 3638550 w 3638550"/>
                  <a:gd name="connsiteY2-38" fmla="*/ 1075159 h 1075159"/>
                  <a:gd name="connsiteX3-39" fmla="*/ 0 w 3638550"/>
                  <a:gd name="connsiteY3-40" fmla="*/ 1075159 h 1075159"/>
                </a:gdLst>
                <a:ahLst/>
                <a:cxnLst>
                  <a:cxn ang="0">
                    <a:pos x="connsiteX0-1" y="connsiteY0-2"/>
                  </a:cxn>
                  <a:cxn ang="0">
                    <a:pos x="connsiteX1-3" y="connsiteY1-4"/>
                  </a:cxn>
                  <a:cxn ang="0">
                    <a:pos x="connsiteX2-5" y="connsiteY2-6"/>
                  </a:cxn>
                  <a:cxn ang="0">
                    <a:pos x="connsiteX3-7" y="connsiteY3-8"/>
                  </a:cxn>
                </a:cxnLst>
                <a:rect l="l" t="t" r="r" b="b"/>
                <a:pathLst>
                  <a:path w="3638550" h="1075159">
                    <a:moveTo>
                      <a:pt x="0" y="1075159"/>
                    </a:moveTo>
                    <a:cubicBezTo>
                      <a:pt x="968374" y="824533"/>
                      <a:pt x="955691" y="-5168"/>
                      <a:pt x="1819275" y="24"/>
                    </a:cubicBezTo>
                    <a:cubicBezTo>
                      <a:pt x="2611437" y="4787"/>
                      <a:pt x="2774951" y="753095"/>
                      <a:pt x="3638550" y="1075159"/>
                    </a:cubicBezTo>
                    <a:lnTo>
                      <a:pt x="0" y="1075159"/>
                    </a:lnTo>
                    <a:close/>
                  </a:path>
                </a:pathLst>
              </a:cu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等腰三角形 21"/>
              <p:cNvSpPr>
                <a:spLocks noChangeAspect="1"/>
              </p:cNvSpPr>
              <p:nvPr/>
            </p:nvSpPr>
            <p:spPr>
              <a:xfrm>
                <a:off x="14724927" y="3407774"/>
                <a:ext cx="3590115" cy="1060846"/>
              </a:xfrm>
              <a:custGeom>
                <a:avLst/>
                <a:gdLst>
                  <a:gd name="connsiteX0" fmla="*/ 0 w 3638550"/>
                  <a:gd name="connsiteY0" fmla="*/ 1075135 h 1075135"/>
                  <a:gd name="connsiteX1" fmla="*/ 1819275 w 3638550"/>
                  <a:gd name="connsiteY1" fmla="*/ 0 h 1075135"/>
                  <a:gd name="connsiteX2" fmla="*/ 3638550 w 3638550"/>
                  <a:gd name="connsiteY2" fmla="*/ 1075135 h 1075135"/>
                  <a:gd name="connsiteX3" fmla="*/ 0 w 3638550"/>
                  <a:gd name="connsiteY3" fmla="*/ 1075135 h 1075135"/>
                  <a:gd name="connsiteX0-1" fmla="*/ 39650 w 3717850"/>
                  <a:gd name="connsiteY0-2" fmla="*/ 1075135 h 1075135"/>
                  <a:gd name="connsiteX1-3" fmla="*/ 1858925 w 3717850"/>
                  <a:gd name="connsiteY1-4" fmla="*/ 0 h 1075135"/>
                  <a:gd name="connsiteX2-5" fmla="*/ 3678200 w 3717850"/>
                  <a:gd name="connsiteY2-6" fmla="*/ 1075135 h 1075135"/>
                  <a:gd name="connsiteX3-7" fmla="*/ 39650 w 3717850"/>
                  <a:gd name="connsiteY3-8" fmla="*/ 1075135 h 1075135"/>
                  <a:gd name="connsiteX0-9" fmla="*/ 0 w 3678200"/>
                  <a:gd name="connsiteY0-10" fmla="*/ 1075135 h 1075135"/>
                  <a:gd name="connsiteX1-11" fmla="*/ 1819275 w 3678200"/>
                  <a:gd name="connsiteY1-12" fmla="*/ 0 h 1075135"/>
                  <a:gd name="connsiteX2-13" fmla="*/ 3638550 w 3678200"/>
                  <a:gd name="connsiteY2-14" fmla="*/ 1075135 h 1075135"/>
                  <a:gd name="connsiteX3-15" fmla="*/ 0 w 3678200"/>
                  <a:gd name="connsiteY3-16" fmla="*/ 1075135 h 1075135"/>
                  <a:gd name="connsiteX0-17" fmla="*/ 0 w 3678200"/>
                  <a:gd name="connsiteY0-18" fmla="*/ 1075135 h 1075135"/>
                  <a:gd name="connsiteX1-19" fmla="*/ 1819275 w 3678200"/>
                  <a:gd name="connsiteY1-20" fmla="*/ 0 h 1075135"/>
                  <a:gd name="connsiteX2-21" fmla="*/ 3638550 w 3678200"/>
                  <a:gd name="connsiteY2-22" fmla="*/ 1075135 h 1075135"/>
                  <a:gd name="connsiteX3-23" fmla="*/ 0 w 3678200"/>
                  <a:gd name="connsiteY3-24" fmla="*/ 1075135 h 1075135"/>
                  <a:gd name="connsiteX0-25" fmla="*/ 0 w 3638550"/>
                  <a:gd name="connsiteY0-26" fmla="*/ 1075135 h 1075135"/>
                  <a:gd name="connsiteX1-27" fmla="*/ 1819275 w 3638550"/>
                  <a:gd name="connsiteY1-28" fmla="*/ 0 h 1075135"/>
                  <a:gd name="connsiteX2-29" fmla="*/ 3638550 w 3638550"/>
                  <a:gd name="connsiteY2-30" fmla="*/ 1075135 h 1075135"/>
                  <a:gd name="connsiteX3-31" fmla="*/ 0 w 3638550"/>
                  <a:gd name="connsiteY3-32" fmla="*/ 1075135 h 1075135"/>
                  <a:gd name="connsiteX0-33" fmla="*/ 0 w 3638550"/>
                  <a:gd name="connsiteY0-34" fmla="*/ 1075159 h 1075159"/>
                  <a:gd name="connsiteX1-35" fmla="*/ 1819275 w 3638550"/>
                  <a:gd name="connsiteY1-36" fmla="*/ 24 h 1075159"/>
                  <a:gd name="connsiteX2-37" fmla="*/ 3638550 w 3638550"/>
                  <a:gd name="connsiteY2-38" fmla="*/ 1075159 h 1075159"/>
                  <a:gd name="connsiteX3-39" fmla="*/ 0 w 3638550"/>
                  <a:gd name="connsiteY3-40" fmla="*/ 1075159 h 1075159"/>
                </a:gdLst>
                <a:ahLst/>
                <a:cxnLst>
                  <a:cxn ang="0">
                    <a:pos x="connsiteX0-1" y="connsiteY0-2"/>
                  </a:cxn>
                  <a:cxn ang="0">
                    <a:pos x="connsiteX1-3" y="connsiteY1-4"/>
                  </a:cxn>
                  <a:cxn ang="0">
                    <a:pos x="connsiteX2-5" y="connsiteY2-6"/>
                  </a:cxn>
                  <a:cxn ang="0">
                    <a:pos x="connsiteX3-7" y="connsiteY3-8"/>
                  </a:cxn>
                </a:cxnLst>
                <a:rect l="l" t="t" r="r" b="b"/>
                <a:pathLst>
                  <a:path w="3638550" h="1075159">
                    <a:moveTo>
                      <a:pt x="0" y="1075159"/>
                    </a:moveTo>
                    <a:cubicBezTo>
                      <a:pt x="968374" y="824533"/>
                      <a:pt x="955691" y="-5168"/>
                      <a:pt x="1819275" y="24"/>
                    </a:cubicBezTo>
                    <a:cubicBezTo>
                      <a:pt x="2611437" y="4787"/>
                      <a:pt x="2774951" y="753095"/>
                      <a:pt x="3638550" y="1075159"/>
                    </a:cubicBezTo>
                    <a:lnTo>
                      <a:pt x="0" y="1075159"/>
                    </a:lnTo>
                    <a:close/>
                  </a:path>
                </a:pathLst>
              </a:cu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等腰三角形 21"/>
              <p:cNvSpPr>
                <a:spLocks noChangeAspect="1"/>
              </p:cNvSpPr>
              <p:nvPr/>
            </p:nvSpPr>
            <p:spPr>
              <a:xfrm>
                <a:off x="16764629" y="4053474"/>
                <a:ext cx="1404937" cy="415146"/>
              </a:xfrm>
              <a:custGeom>
                <a:avLst/>
                <a:gdLst>
                  <a:gd name="connsiteX0" fmla="*/ 0 w 3638550"/>
                  <a:gd name="connsiteY0" fmla="*/ 1075135 h 1075135"/>
                  <a:gd name="connsiteX1" fmla="*/ 1819275 w 3638550"/>
                  <a:gd name="connsiteY1" fmla="*/ 0 h 1075135"/>
                  <a:gd name="connsiteX2" fmla="*/ 3638550 w 3638550"/>
                  <a:gd name="connsiteY2" fmla="*/ 1075135 h 1075135"/>
                  <a:gd name="connsiteX3" fmla="*/ 0 w 3638550"/>
                  <a:gd name="connsiteY3" fmla="*/ 1075135 h 1075135"/>
                  <a:gd name="connsiteX0-1" fmla="*/ 39650 w 3717850"/>
                  <a:gd name="connsiteY0-2" fmla="*/ 1075135 h 1075135"/>
                  <a:gd name="connsiteX1-3" fmla="*/ 1858925 w 3717850"/>
                  <a:gd name="connsiteY1-4" fmla="*/ 0 h 1075135"/>
                  <a:gd name="connsiteX2-5" fmla="*/ 3678200 w 3717850"/>
                  <a:gd name="connsiteY2-6" fmla="*/ 1075135 h 1075135"/>
                  <a:gd name="connsiteX3-7" fmla="*/ 39650 w 3717850"/>
                  <a:gd name="connsiteY3-8" fmla="*/ 1075135 h 1075135"/>
                  <a:gd name="connsiteX0-9" fmla="*/ 0 w 3678200"/>
                  <a:gd name="connsiteY0-10" fmla="*/ 1075135 h 1075135"/>
                  <a:gd name="connsiteX1-11" fmla="*/ 1819275 w 3678200"/>
                  <a:gd name="connsiteY1-12" fmla="*/ 0 h 1075135"/>
                  <a:gd name="connsiteX2-13" fmla="*/ 3638550 w 3678200"/>
                  <a:gd name="connsiteY2-14" fmla="*/ 1075135 h 1075135"/>
                  <a:gd name="connsiteX3-15" fmla="*/ 0 w 3678200"/>
                  <a:gd name="connsiteY3-16" fmla="*/ 1075135 h 1075135"/>
                  <a:gd name="connsiteX0-17" fmla="*/ 0 w 3678200"/>
                  <a:gd name="connsiteY0-18" fmla="*/ 1075135 h 1075135"/>
                  <a:gd name="connsiteX1-19" fmla="*/ 1819275 w 3678200"/>
                  <a:gd name="connsiteY1-20" fmla="*/ 0 h 1075135"/>
                  <a:gd name="connsiteX2-21" fmla="*/ 3638550 w 3678200"/>
                  <a:gd name="connsiteY2-22" fmla="*/ 1075135 h 1075135"/>
                  <a:gd name="connsiteX3-23" fmla="*/ 0 w 3678200"/>
                  <a:gd name="connsiteY3-24" fmla="*/ 1075135 h 1075135"/>
                  <a:gd name="connsiteX0-25" fmla="*/ 0 w 3638550"/>
                  <a:gd name="connsiteY0-26" fmla="*/ 1075135 h 1075135"/>
                  <a:gd name="connsiteX1-27" fmla="*/ 1819275 w 3638550"/>
                  <a:gd name="connsiteY1-28" fmla="*/ 0 h 1075135"/>
                  <a:gd name="connsiteX2-29" fmla="*/ 3638550 w 3638550"/>
                  <a:gd name="connsiteY2-30" fmla="*/ 1075135 h 1075135"/>
                  <a:gd name="connsiteX3-31" fmla="*/ 0 w 3638550"/>
                  <a:gd name="connsiteY3-32" fmla="*/ 1075135 h 1075135"/>
                  <a:gd name="connsiteX0-33" fmla="*/ 0 w 3638550"/>
                  <a:gd name="connsiteY0-34" fmla="*/ 1075159 h 1075159"/>
                  <a:gd name="connsiteX1-35" fmla="*/ 1819275 w 3638550"/>
                  <a:gd name="connsiteY1-36" fmla="*/ 24 h 1075159"/>
                  <a:gd name="connsiteX2-37" fmla="*/ 3638550 w 3638550"/>
                  <a:gd name="connsiteY2-38" fmla="*/ 1075159 h 1075159"/>
                  <a:gd name="connsiteX3-39" fmla="*/ 0 w 3638550"/>
                  <a:gd name="connsiteY3-40" fmla="*/ 1075159 h 1075159"/>
                </a:gdLst>
                <a:ahLst/>
                <a:cxnLst>
                  <a:cxn ang="0">
                    <a:pos x="connsiteX0-1" y="connsiteY0-2"/>
                  </a:cxn>
                  <a:cxn ang="0">
                    <a:pos x="connsiteX1-3" y="connsiteY1-4"/>
                  </a:cxn>
                  <a:cxn ang="0">
                    <a:pos x="connsiteX2-5" y="connsiteY2-6"/>
                  </a:cxn>
                  <a:cxn ang="0">
                    <a:pos x="connsiteX3-7" y="connsiteY3-8"/>
                  </a:cxn>
                </a:cxnLst>
                <a:rect l="l" t="t" r="r" b="b"/>
                <a:pathLst>
                  <a:path w="3638550" h="1075159">
                    <a:moveTo>
                      <a:pt x="0" y="1075159"/>
                    </a:moveTo>
                    <a:cubicBezTo>
                      <a:pt x="968374" y="824533"/>
                      <a:pt x="955691" y="-5168"/>
                      <a:pt x="1819275" y="24"/>
                    </a:cubicBezTo>
                    <a:cubicBezTo>
                      <a:pt x="2611437" y="4787"/>
                      <a:pt x="2774951" y="753095"/>
                      <a:pt x="3638550" y="1075159"/>
                    </a:cubicBezTo>
                    <a:lnTo>
                      <a:pt x="0" y="1075159"/>
                    </a:lnTo>
                    <a:close/>
                  </a:path>
                </a:pathLst>
              </a:cu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 name="等腰三角形 21" descr="e7d195523061f1c0c30ee18c1b05f65d12b38e2533cb2ccdAE0CC34CB5CBEBFAEC353FED4DECE97C3E379FD1D933F5E4DC18EF8EA6B7A1130D5F6DE9DD2BE4B0A8C9126ACE5083D1F5A9E323B29CCFC728B90731452F04DE59A10B14BCF595EC5855DA82AC73F0EBCA51D48C7096EE8A4976147C5A121C2FFB493BA750CFB07182D4C9E0B1DC266A"/>
            <p:cNvSpPr>
              <a:spLocks noChangeAspect="1"/>
            </p:cNvSpPr>
            <p:nvPr/>
          </p:nvSpPr>
          <p:spPr>
            <a:xfrm>
              <a:off x="0" y="6036889"/>
              <a:ext cx="4888603" cy="821111"/>
            </a:xfrm>
            <a:custGeom>
              <a:avLst/>
              <a:gdLst>
                <a:gd name="connsiteX0" fmla="*/ 0 w 3638550"/>
                <a:gd name="connsiteY0" fmla="*/ 1075135 h 1075135"/>
                <a:gd name="connsiteX1" fmla="*/ 1819275 w 3638550"/>
                <a:gd name="connsiteY1" fmla="*/ 0 h 1075135"/>
                <a:gd name="connsiteX2" fmla="*/ 3638550 w 3638550"/>
                <a:gd name="connsiteY2" fmla="*/ 1075135 h 1075135"/>
                <a:gd name="connsiteX3" fmla="*/ 0 w 3638550"/>
                <a:gd name="connsiteY3" fmla="*/ 1075135 h 1075135"/>
                <a:gd name="connsiteX0-1" fmla="*/ 39650 w 3717850"/>
                <a:gd name="connsiteY0-2" fmla="*/ 1075135 h 1075135"/>
                <a:gd name="connsiteX1-3" fmla="*/ 1858925 w 3717850"/>
                <a:gd name="connsiteY1-4" fmla="*/ 0 h 1075135"/>
                <a:gd name="connsiteX2-5" fmla="*/ 3678200 w 3717850"/>
                <a:gd name="connsiteY2-6" fmla="*/ 1075135 h 1075135"/>
                <a:gd name="connsiteX3-7" fmla="*/ 39650 w 3717850"/>
                <a:gd name="connsiteY3-8" fmla="*/ 1075135 h 1075135"/>
                <a:gd name="connsiteX0-9" fmla="*/ 0 w 3678200"/>
                <a:gd name="connsiteY0-10" fmla="*/ 1075135 h 1075135"/>
                <a:gd name="connsiteX1-11" fmla="*/ 1819275 w 3678200"/>
                <a:gd name="connsiteY1-12" fmla="*/ 0 h 1075135"/>
                <a:gd name="connsiteX2-13" fmla="*/ 3638550 w 3678200"/>
                <a:gd name="connsiteY2-14" fmla="*/ 1075135 h 1075135"/>
                <a:gd name="connsiteX3-15" fmla="*/ 0 w 3678200"/>
                <a:gd name="connsiteY3-16" fmla="*/ 1075135 h 1075135"/>
                <a:gd name="connsiteX0-17" fmla="*/ 0 w 3678200"/>
                <a:gd name="connsiteY0-18" fmla="*/ 1075135 h 1075135"/>
                <a:gd name="connsiteX1-19" fmla="*/ 1819275 w 3678200"/>
                <a:gd name="connsiteY1-20" fmla="*/ 0 h 1075135"/>
                <a:gd name="connsiteX2-21" fmla="*/ 3638550 w 3678200"/>
                <a:gd name="connsiteY2-22" fmla="*/ 1075135 h 1075135"/>
                <a:gd name="connsiteX3-23" fmla="*/ 0 w 3678200"/>
                <a:gd name="connsiteY3-24" fmla="*/ 1075135 h 1075135"/>
                <a:gd name="connsiteX0-25" fmla="*/ 0 w 3638550"/>
                <a:gd name="connsiteY0-26" fmla="*/ 1075135 h 1075135"/>
                <a:gd name="connsiteX1-27" fmla="*/ 1819275 w 3638550"/>
                <a:gd name="connsiteY1-28" fmla="*/ 0 h 1075135"/>
                <a:gd name="connsiteX2-29" fmla="*/ 3638550 w 3638550"/>
                <a:gd name="connsiteY2-30" fmla="*/ 1075135 h 1075135"/>
                <a:gd name="connsiteX3-31" fmla="*/ 0 w 3638550"/>
                <a:gd name="connsiteY3-32" fmla="*/ 1075135 h 1075135"/>
                <a:gd name="connsiteX0-33" fmla="*/ 0 w 3638550"/>
                <a:gd name="connsiteY0-34" fmla="*/ 1075159 h 1075159"/>
                <a:gd name="connsiteX1-35" fmla="*/ 1819275 w 3638550"/>
                <a:gd name="connsiteY1-36" fmla="*/ 24 h 1075159"/>
                <a:gd name="connsiteX2-37" fmla="*/ 3638550 w 3638550"/>
                <a:gd name="connsiteY2-38" fmla="*/ 1075159 h 1075159"/>
                <a:gd name="connsiteX3-39" fmla="*/ 0 w 3638550"/>
                <a:gd name="connsiteY3-40" fmla="*/ 1075159 h 1075159"/>
              </a:gdLst>
              <a:ahLst/>
              <a:cxnLst>
                <a:cxn ang="0">
                  <a:pos x="connsiteX0-1" y="connsiteY0-2"/>
                </a:cxn>
                <a:cxn ang="0">
                  <a:pos x="connsiteX1-3" y="connsiteY1-4"/>
                </a:cxn>
                <a:cxn ang="0">
                  <a:pos x="connsiteX2-5" y="connsiteY2-6"/>
                </a:cxn>
                <a:cxn ang="0">
                  <a:pos x="connsiteX3-7" y="connsiteY3-8"/>
                </a:cxn>
              </a:cxnLst>
              <a:rect l="l" t="t" r="r" b="b"/>
              <a:pathLst>
                <a:path w="3638550" h="1075159">
                  <a:moveTo>
                    <a:pt x="0" y="1075159"/>
                  </a:moveTo>
                  <a:cubicBezTo>
                    <a:pt x="968374" y="824533"/>
                    <a:pt x="955691" y="-5168"/>
                    <a:pt x="1819275" y="24"/>
                  </a:cubicBezTo>
                  <a:cubicBezTo>
                    <a:pt x="2611437" y="4787"/>
                    <a:pt x="2774951" y="753095"/>
                    <a:pt x="3638550" y="1075159"/>
                  </a:cubicBezTo>
                  <a:lnTo>
                    <a:pt x="0" y="1075159"/>
                  </a:lnTo>
                  <a:close/>
                </a:path>
              </a:pathLst>
            </a:cu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4" name="矩形: 对角圆角 23"/>
          <p:cNvSpPr/>
          <p:nvPr/>
        </p:nvSpPr>
        <p:spPr>
          <a:xfrm>
            <a:off x="1556085" y="2687496"/>
            <a:ext cx="9079832" cy="3542508"/>
          </a:xfrm>
          <a:prstGeom prst="round2DiagRect">
            <a:avLst/>
          </a:prstGeom>
          <a:solidFill>
            <a:schemeClr val="bg1"/>
          </a:solidFill>
          <a:ln>
            <a:noFill/>
          </a:ln>
          <a:effectLst>
            <a:outerShdw blurRad="190500" sx="102000" sy="102000" algn="ctr"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1993424" y="1506022"/>
            <a:ext cx="8205150" cy="961289"/>
          </a:xfrm>
          <a:prstGeom prst="rect">
            <a:avLst/>
          </a:prstGeom>
          <a:noFill/>
        </p:spPr>
        <p:txBody>
          <a:bodyPr wrap="square" rtlCol="0">
            <a:spAutoFit/>
          </a:bodyPr>
          <a:lstStyle/>
          <a:p>
            <a:pPr algn="ct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邓小平理论紧密结合我国改革发展实际，紧密结合新的时代条件，第一次比较系统地初步回答了</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4593025" y="2883813"/>
            <a:ext cx="3005951" cy="400110"/>
          </a:xfrm>
          <a:prstGeom prst="rect">
            <a:avLst/>
          </a:prstGeom>
          <a:noFill/>
        </p:spPr>
        <p:txBody>
          <a:bodyPr wrap="square" rtlCol="0" anchor="ctr">
            <a:spAutoFit/>
          </a:bodyPr>
          <a:lstStyle/>
          <a:p>
            <a:pPr algn="ct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中国社会主义的基本问题</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835113" y="3664879"/>
            <a:ext cx="1645994" cy="400110"/>
          </a:xfrm>
          <a:prstGeom prst="rect">
            <a:avLst/>
          </a:prstGeom>
          <a:noFill/>
        </p:spPr>
        <p:txBody>
          <a:bodyPr wrap="square" rtlCol="0" anchor="ctr">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buClr>
                <a:srgbClr val="C00000"/>
              </a:buClr>
            </a:pPr>
            <a:r>
              <a:rPr lang="zh-CN" altLang="en-US" dirty="0"/>
              <a:t>发展道路</a:t>
            </a:r>
            <a:endParaRPr lang="en-US" altLang="zh-CN" dirty="0"/>
          </a:p>
        </p:txBody>
      </p:sp>
      <p:sp>
        <p:nvSpPr>
          <p:cNvPr id="25" name="矩形: 对角圆角 17"/>
          <p:cNvSpPr/>
          <p:nvPr/>
        </p:nvSpPr>
        <p:spPr>
          <a:xfrm>
            <a:off x="2640085" y="3760733"/>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对角圆角 17"/>
          <p:cNvSpPr/>
          <p:nvPr/>
        </p:nvSpPr>
        <p:spPr>
          <a:xfrm>
            <a:off x="2640085" y="4359562"/>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对角圆角 17"/>
          <p:cNvSpPr/>
          <p:nvPr/>
        </p:nvSpPr>
        <p:spPr>
          <a:xfrm>
            <a:off x="2640085" y="4975241"/>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对角圆角 17"/>
          <p:cNvSpPr/>
          <p:nvPr/>
        </p:nvSpPr>
        <p:spPr>
          <a:xfrm>
            <a:off x="5020455" y="3760733"/>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对角圆角 17"/>
          <p:cNvSpPr/>
          <p:nvPr/>
        </p:nvSpPr>
        <p:spPr>
          <a:xfrm>
            <a:off x="5020455" y="4359562"/>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对角圆角 17"/>
          <p:cNvSpPr/>
          <p:nvPr/>
        </p:nvSpPr>
        <p:spPr>
          <a:xfrm>
            <a:off x="5020455" y="4975241"/>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对角圆角 17"/>
          <p:cNvSpPr/>
          <p:nvPr/>
        </p:nvSpPr>
        <p:spPr>
          <a:xfrm>
            <a:off x="7443547" y="3760733"/>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对角圆角 17"/>
          <p:cNvSpPr/>
          <p:nvPr/>
        </p:nvSpPr>
        <p:spPr>
          <a:xfrm>
            <a:off x="7443547" y="4359562"/>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对角圆角 17"/>
          <p:cNvSpPr/>
          <p:nvPr/>
        </p:nvSpPr>
        <p:spPr>
          <a:xfrm>
            <a:off x="7443547" y="4975241"/>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对角圆角 17"/>
          <p:cNvSpPr/>
          <p:nvPr/>
        </p:nvSpPr>
        <p:spPr>
          <a:xfrm>
            <a:off x="7443547" y="5647193"/>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835113" y="4263708"/>
            <a:ext cx="1645994" cy="400110"/>
          </a:xfrm>
          <a:prstGeom prst="rect">
            <a:avLst/>
          </a:prstGeom>
          <a:noFill/>
        </p:spPr>
        <p:txBody>
          <a:bodyPr wrap="square" rtlCol="0" anchor="ctr">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buClr>
                <a:srgbClr val="C00000"/>
              </a:buClr>
            </a:pPr>
            <a:r>
              <a:rPr lang="zh-CN" altLang="en-US" dirty="0"/>
              <a:t>发展阶段</a:t>
            </a:r>
            <a:endParaRPr lang="en-US" altLang="zh-CN" dirty="0"/>
          </a:p>
        </p:txBody>
      </p:sp>
      <p:sp>
        <p:nvSpPr>
          <p:cNvPr id="40" name="文本框 39"/>
          <p:cNvSpPr txBox="1"/>
          <p:nvPr/>
        </p:nvSpPr>
        <p:spPr>
          <a:xfrm>
            <a:off x="2835113" y="4879387"/>
            <a:ext cx="1645994" cy="400110"/>
          </a:xfrm>
          <a:prstGeom prst="rect">
            <a:avLst/>
          </a:prstGeom>
          <a:noFill/>
        </p:spPr>
        <p:txBody>
          <a:bodyPr wrap="square" rtlCol="0" anchor="ctr">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buClr>
                <a:srgbClr val="C00000"/>
              </a:buClr>
            </a:pPr>
            <a:r>
              <a:rPr lang="zh-CN" altLang="en-US" dirty="0"/>
              <a:t>根本任务</a:t>
            </a:r>
            <a:endParaRPr lang="en-US" altLang="zh-CN" dirty="0"/>
          </a:p>
        </p:txBody>
      </p:sp>
      <p:sp>
        <p:nvSpPr>
          <p:cNvPr id="41" name="文本框 40"/>
          <p:cNvSpPr txBox="1"/>
          <p:nvPr/>
        </p:nvSpPr>
        <p:spPr>
          <a:xfrm>
            <a:off x="5227058" y="3664879"/>
            <a:ext cx="1645994" cy="400110"/>
          </a:xfrm>
          <a:prstGeom prst="rect">
            <a:avLst/>
          </a:prstGeom>
          <a:noFill/>
        </p:spPr>
        <p:txBody>
          <a:bodyPr wrap="square" rtlCol="0" anchor="ctr">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buClr>
                <a:srgbClr val="C00000"/>
              </a:buClr>
            </a:pPr>
            <a:r>
              <a:rPr lang="zh-CN" altLang="en-US" dirty="0"/>
              <a:t>发展动力</a:t>
            </a:r>
            <a:endParaRPr lang="en-US" altLang="zh-CN" dirty="0"/>
          </a:p>
        </p:txBody>
      </p:sp>
      <p:sp>
        <p:nvSpPr>
          <p:cNvPr id="42" name="文本框 41"/>
          <p:cNvSpPr txBox="1"/>
          <p:nvPr/>
        </p:nvSpPr>
        <p:spPr>
          <a:xfrm>
            <a:off x="5227058" y="4263708"/>
            <a:ext cx="1645994" cy="400110"/>
          </a:xfrm>
          <a:prstGeom prst="rect">
            <a:avLst/>
          </a:prstGeom>
          <a:noFill/>
        </p:spPr>
        <p:txBody>
          <a:bodyPr wrap="square" rtlCol="0" anchor="ctr">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buClr>
                <a:srgbClr val="C00000"/>
              </a:buClr>
            </a:pPr>
            <a:r>
              <a:rPr lang="zh-CN" altLang="en-US" dirty="0"/>
              <a:t>外部条件</a:t>
            </a:r>
            <a:endParaRPr lang="en-US" altLang="zh-CN" dirty="0"/>
          </a:p>
        </p:txBody>
      </p:sp>
      <p:sp>
        <p:nvSpPr>
          <p:cNvPr id="43" name="文本框 42"/>
          <p:cNvSpPr txBox="1"/>
          <p:nvPr/>
        </p:nvSpPr>
        <p:spPr>
          <a:xfrm>
            <a:off x="5227058" y="4879387"/>
            <a:ext cx="1645994" cy="400110"/>
          </a:xfrm>
          <a:prstGeom prst="rect">
            <a:avLst/>
          </a:prstGeom>
          <a:noFill/>
        </p:spPr>
        <p:txBody>
          <a:bodyPr wrap="square" rtlCol="0" anchor="ctr">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buClr>
                <a:srgbClr val="C00000"/>
              </a:buClr>
            </a:pPr>
            <a:r>
              <a:rPr lang="zh-CN" altLang="en-US" dirty="0"/>
              <a:t>政治保证</a:t>
            </a:r>
            <a:endParaRPr lang="en-US" altLang="zh-CN" dirty="0"/>
          </a:p>
        </p:txBody>
      </p:sp>
      <p:sp>
        <p:nvSpPr>
          <p:cNvPr id="44" name="文本框 43"/>
          <p:cNvSpPr txBox="1"/>
          <p:nvPr/>
        </p:nvSpPr>
        <p:spPr>
          <a:xfrm>
            <a:off x="7688634" y="3664879"/>
            <a:ext cx="1645994" cy="400110"/>
          </a:xfrm>
          <a:prstGeom prst="rect">
            <a:avLst/>
          </a:prstGeom>
          <a:noFill/>
        </p:spPr>
        <p:txBody>
          <a:bodyPr wrap="square" rtlCol="0" anchor="ctr">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dirty="0"/>
              <a:t>战略步骤</a:t>
            </a:r>
            <a:endParaRPr lang="en-US" altLang="zh-CN" dirty="0"/>
          </a:p>
        </p:txBody>
      </p:sp>
      <p:sp>
        <p:nvSpPr>
          <p:cNvPr id="45" name="文本框 44"/>
          <p:cNvSpPr txBox="1"/>
          <p:nvPr/>
        </p:nvSpPr>
        <p:spPr>
          <a:xfrm>
            <a:off x="7688634" y="4263708"/>
            <a:ext cx="2658524" cy="400110"/>
          </a:xfrm>
          <a:prstGeom prst="rect">
            <a:avLst/>
          </a:prstGeom>
          <a:noFill/>
        </p:spPr>
        <p:txBody>
          <a:bodyPr wrap="square" rtlCol="0" anchor="ctr">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dirty="0"/>
              <a:t>党的领导和依靠力量</a:t>
            </a:r>
            <a:endParaRPr lang="en-US" altLang="zh-CN" dirty="0"/>
          </a:p>
        </p:txBody>
      </p:sp>
      <p:sp>
        <p:nvSpPr>
          <p:cNvPr id="46" name="文本框 45"/>
          <p:cNvSpPr txBox="1"/>
          <p:nvPr/>
        </p:nvSpPr>
        <p:spPr>
          <a:xfrm>
            <a:off x="7688634" y="4879387"/>
            <a:ext cx="1645994" cy="400110"/>
          </a:xfrm>
          <a:prstGeom prst="rect">
            <a:avLst/>
          </a:prstGeom>
          <a:noFill/>
        </p:spPr>
        <p:txBody>
          <a:bodyPr wrap="square" rtlCol="0" anchor="ctr">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dirty="0"/>
              <a:t>祖国统一</a:t>
            </a:r>
            <a:endParaRPr lang="en-US" altLang="zh-CN" dirty="0"/>
          </a:p>
        </p:txBody>
      </p:sp>
      <p:sp>
        <p:nvSpPr>
          <p:cNvPr id="47" name="文本框 46"/>
          <p:cNvSpPr txBox="1"/>
          <p:nvPr/>
        </p:nvSpPr>
        <p:spPr>
          <a:xfrm>
            <a:off x="7727313" y="5551339"/>
            <a:ext cx="1645994" cy="400110"/>
          </a:xfrm>
          <a:prstGeom prst="rect">
            <a:avLst/>
          </a:prstGeom>
          <a:noFill/>
        </p:spPr>
        <p:txBody>
          <a:bodyPr wrap="square" rtlCol="0" anchor="ctr">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pPr>
            <a:r>
              <a:rPr lang="en-US" altLang="zh-CN" dirty="0"/>
              <a:t>……</a:t>
            </a:r>
            <a:endParaRPr lang="en-US" altLang="zh-CN" dirty="0"/>
          </a:p>
        </p:txBody>
      </p:sp>
      <p:sp>
        <p:nvSpPr>
          <p:cNvPr id="48" name="文本框 47"/>
          <p:cNvSpPr txBox="1"/>
          <p:nvPr/>
        </p:nvSpPr>
        <p:spPr>
          <a:xfrm>
            <a:off x="2689654" y="828000"/>
            <a:ext cx="6763264" cy="430887"/>
          </a:xfrm>
          <a:prstGeom prst="rect">
            <a:avLst/>
          </a:prstGeom>
          <a:noFill/>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 （二）中国特色社会主义理论体系的开篇之作</a:t>
            </a:r>
            <a:endParaRPr lang="zh-CN" altLang="en-US" sz="22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4529410"/>
            <a:ext cx="12192000" cy="1846399"/>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9" name="矩形: 对角圆角 108"/>
          <p:cNvSpPr/>
          <p:nvPr/>
        </p:nvSpPr>
        <p:spPr>
          <a:xfrm>
            <a:off x="998856" y="1618489"/>
            <a:ext cx="10194288" cy="3264407"/>
          </a:xfrm>
          <a:prstGeom prst="round2DiagRect">
            <a:avLst>
              <a:gd name="adj1" fmla="val 15561"/>
              <a:gd name="adj2" fmla="val 0"/>
            </a:avLst>
          </a:prstGeom>
          <a:solidFill>
            <a:schemeClr val="bg1"/>
          </a:solidFill>
          <a:ln>
            <a:noFill/>
          </a:ln>
          <a:effectLst>
            <a:outerShdw blurRad="190500" sx="102000" sy="102000" algn="ctr"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2000088" y="1911794"/>
            <a:ext cx="6534161" cy="707886"/>
            <a:chOff x="2728240" y="1547412"/>
            <a:chExt cx="6534161" cy="707886"/>
          </a:xfrm>
        </p:grpSpPr>
        <p:sp>
          <p:nvSpPr>
            <p:cNvPr id="16" name="矩形 15"/>
            <p:cNvSpPr/>
            <p:nvPr/>
          </p:nvSpPr>
          <p:spPr>
            <a:xfrm>
              <a:off x="3109659" y="1547412"/>
              <a:ext cx="2198746" cy="707886"/>
            </a:xfrm>
            <a:prstGeom prst="rect">
              <a:avLst/>
            </a:prstGeom>
            <a:noFill/>
          </p:spPr>
          <p:txBody>
            <a:bodyPr wrap="square" rtlCol="0">
              <a:spAutoFit/>
            </a:bodyPr>
            <a:lstStyle/>
            <a:p>
              <a:pPr algn="ctr"/>
              <a:r>
                <a:rPr lang="zh-CN" altLang="en-US" sz="4000" b="1" spc="-150" dirty="0">
                  <a:solidFill>
                    <a:srgbClr val="C00000"/>
                  </a:solidFill>
                  <a:latin typeface="华文新魏" panose="02010800040101010101" pitchFamily="2" charset="-122"/>
                  <a:ea typeface="华文新魏" panose="02010800040101010101" pitchFamily="2" charset="-122"/>
                </a:rPr>
                <a:t>形成了</a:t>
              </a:r>
              <a:endParaRPr lang="zh-CN" altLang="en-US" sz="4000" b="1" spc="-150" dirty="0">
                <a:solidFill>
                  <a:srgbClr val="C00000"/>
                </a:solidFill>
                <a:latin typeface="华文新魏" panose="02010800040101010101" pitchFamily="2" charset="-122"/>
                <a:ea typeface="华文新魏" panose="02010800040101010101" pitchFamily="2" charset="-122"/>
              </a:endParaRPr>
            </a:p>
          </p:txBody>
        </p:sp>
        <p:sp>
          <p:nvSpPr>
            <p:cNvPr id="5" name="矩形 4"/>
            <p:cNvSpPr/>
            <p:nvPr/>
          </p:nvSpPr>
          <p:spPr>
            <a:xfrm>
              <a:off x="2728240" y="1775811"/>
              <a:ext cx="6534161" cy="400110"/>
            </a:xfrm>
            <a:prstGeom prst="rect">
              <a:avLst/>
            </a:prstGeom>
          </p:spPr>
          <p:txBody>
            <a:bodyPr wrap="none">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逐步                       建设中国特色社会主义的方针、政策</a:t>
              </a:r>
              <a:endParaRPr lang="zh-CN" altLang="en-US" sz="2000" dirty="0">
                <a:solidFill>
                  <a:schemeClr val="tx1">
                    <a:lumMod val="85000"/>
                    <a:lumOff val="15000"/>
                  </a:schemeClr>
                </a:solidFill>
              </a:endParaRPr>
            </a:p>
          </p:txBody>
        </p:sp>
      </p:grpSp>
      <p:grpSp>
        <p:nvGrpSpPr>
          <p:cNvPr id="20" name="组合 19"/>
          <p:cNvGrpSpPr/>
          <p:nvPr/>
        </p:nvGrpSpPr>
        <p:grpSpPr>
          <a:xfrm>
            <a:off x="2392277" y="2758919"/>
            <a:ext cx="8164227" cy="985455"/>
            <a:chOff x="2416341" y="2449401"/>
            <a:chExt cx="8164227" cy="985455"/>
          </a:xfrm>
        </p:grpSpPr>
        <p:sp>
          <p:nvSpPr>
            <p:cNvPr id="6" name="矩形 5"/>
            <p:cNvSpPr/>
            <p:nvPr/>
          </p:nvSpPr>
          <p:spPr>
            <a:xfrm>
              <a:off x="4240371" y="2726970"/>
              <a:ext cx="6340197" cy="707886"/>
            </a:xfrm>
            <a:prstGeom prst="rect">
              <a:avLst/>
            </a:prstGeom>
          </p:spPr>
          <p:txBody>
            <a:bodyPr wrap="none">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在中国建设社会主义、巩固和发展社会主义的基本问题</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zh-CN" altLang="en-US" sz="2000" dirty="0">
                <a:solidFill>
                  <a:schemeClr val="tx1">
                    <a:lumMod val="85000"/>
                    <a:lumOff val="15000"/>
                  </a:schemeClr>
                </a:solidFill>
              </a:endParaRPr>
            </a:p>
          </p:txBody>
        </p:sp>
        <p:sp>
          <p:nvSpPr>
            <p:cNvPr id="43" name="矩形 42"/>
            <p:cNvSpPr/>
            <p:nvPr/>
          </p:nvSpPr>
          <p:spPr>
            <a:xfrm>
              <a:off x="2416341" y="2449401"/>
              <a:ext cx="2198746" cy="707886"/>
            </a:xfrm>
            <a:prstGeom prst="rect">
              <a:avLst/>
            </a:prstGeom>
            <a:noFill/>
          </p:spPr>
          <p:txBody>
            <a:bodyPr wrap="square" rtlCol="0">
              <a:spAutoFit/>
            </a:bodyPr>
            <a:lstStyle/>
            <a:p>
              <a:pPr algn="ctr"/>
              <a:r>
                <a:rPr lang="zh-CN" altLang="en-US" sz="4000" b="1" dirty="0">
                  <a:solidFill>
                    <a:srgbClr val="C00000"/>
                  </a:solidFill>
                  <a:latin typeface="华文新魏" panose="02010800040101010101" pitchFamily="2" charset="-122"/>
                  <a:ea typeface="华文新魏" panose="02010800040101010101" pitchFamily="2" charset="-122"/>
                </a:rPr>
                <a:t>阐明了</a:t>
              </a:r>
              <a:endParaRPr lang="zh-CN" altLang="en-US" sz="4000" b="1" dirty="0">
                <a:solidFill>
                  <a:srgbClr val="C00000"/>
                </a:solidFill>
                <a:latin typeface="华文新魏" panose="02010800040101010101" pitchFamily="2" charset="-122"/>
                <a:ea typeface="华文新魏" panose="02010800040101010101" pitchFamily="2" charset="-122"/>
              </a:endParaRPr>
            </a:p>
          </p:txBody>
        </p:sp>
      </p:grpSp>
      <p:grpSp>
        <p:nvGrpSpPr>
          <p:cNvPr id="22" name="组合 21"/>
          <p:cNvGrpSpPr/>
          <p:nvPr/>
        </p:nvGrpSpPr>
        <p:grpSpPr>
          <a:xfrm>
            <a:off x="2368073" y="3766984"/>
            <a:ext cx="5120562" cy="707886"/>
            <a:chOff x="2392137" y="4425383"/>
            <a:chExt cx="5120562" cy="707886"/>
          </a:xfrm>
        </p:grpSpPr>
        <p:sp>
          <p:nvSpPr>
            <p:cNvPr id="11" name="矩形 10"/>
            <p:cNvSpPr/>
            <p:nvPr/>
          </p:nvSpPr>
          <p:spPr>
            <a:xfrm>
              <a:off x="4250267" y="4641226"/>
              <a:ext cx="3262432" cy="400110"/>
            </a:xfrm>
            <a:prstGeom prst="rect">
              <a:avLst/>
            </a:prstGeom>
          </p:spPr>
          <p:txBody>
            <a:bodyPr wrap="none">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社会主义事业发展的新时期</a:t>
              </a:r>
              <a:endParaRPr lang="zh-CN" altLang="en-US" sz="2000" dirty="0">
                <a:solidFill>
                  <a:schemeClr val="tx1">
                    <a:lumMod val="85000"/>
                    <a:lumOff val="15000"/>
                  </a:schemeClr>
                </a:solidFill>
              </a:endParaRPr>
            </a:p>
          </p:txBody>
        </p:sp>
        <p:sp>
          <p:nvSpPr>
            <p:cNvPr id="139" name="矩形 138"/>
            <p:cNvSpPr/>
            <p:nvPr/>
          </p:nvSpPr>
          <p:spPr>
            <a:xfrm>
              <a:off x="2392137" y="4425383"/>
              <a:ext cx="2198746" cy="707886"/>
            </a:xfrm>
            <a:prstGeom prst="rect">
              <a:avLst/>
            </a:prstGeom>
            <a:noFill/>
          </p:spPr>
          <p:txBody>
            <a:bodyPr wrap="square" rtlCol="0">
              <a:spAutoFit/>
            </a:bodyPr>
            <a:lstStyle/>
            <a:p>
              <a:pPr algn="ctr"/>
              <a:r>
                <a:rPr lang="zh-CN" altLang="en-US" sz="4000" b="1" dirty="0">
                  <a:solidFill>
                    <a:srgbClr val="C00000"/>
                  </a:solidFill>
                  <a:latin typeface="华文新魏" panose="02010800040101010101" pitchFamily="2" charset="-122"/>
                  <a:ea typeface="华文新魏" panose="02010800040101010101" pitchFamily="2" charset="-122"/>
                </a:rPr>
                <a:t>开辟了</a:t>
              </a:r>
              <a:endParaRPr lang="zh-CN" altLang="en-US" sz="4000" b="1" dirty="0">
                <a:solidFill>
                  <a:srgbClr val="C00000"/>
                </a:solidFill>
                <a:latin typeface="华文新魏" panose="02010800040101010101" pitchFamily="2" charset="-122"/>
                <a:ea typeface="华文新魏" panose="02010800040101010101" pitchFamily="2" charset="-122"/>
              </a:endParaRPr>
            </a:p>
          </p:txBody>
        </p:sp>
      </p:grpSp>
      <p:grpSp>
        <p:nvGrpSpPr>
          <p:cNvPr id="18" name="组合 17"/>
          <p:cNvGrpSpPr/>
          <p:nvPr/>
        </p:nvGrpSpPr>
        <p:grpSpPr>
          <a:xfrm>
            <a:off x="1743457" y="2632219"/>
            <a:ext cx="8705087" cy="1003223"/>
            <a:chOff x="2257198" y="2267837"/>
            <a:chExt cx="8069943" cy="1003223"/>
          </a:xfrm>
        </p:grpSpPr>
        <p:cxnSp>
          <p:nvCxnSpPr>
            <p:cNvPr id="158" name="直接连接符 157"/>
            <p:cNvCxnSpPr/>
            <p:nvPr/>
          </p:nvCxnSpPr>
          <p:spPr>
            <a:xfrm>
              <a:off x="2257198" y="3271060"/>
              <a:ext cx="8069943" cy="0"/>
            </a:xfrm>
            <a:prstGeom prst="line">
              <a:avLst/>
            </a:prstGeom>
            <a:ln>
              <a:solidFill>
                <a:schemeClr val="bg1">
                  <a:lumMod val="8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2257198" y="2267837"/>
              <a:ext cx="8069943" cy="0"/>
            </a:xfrm>
            <a:prstGeom prst="line">
              <a:avLst/>
            </a:prstGeom>
            <a:ln>
              <a:solidFill>
                <a:schemeClr val="bg1">
                  <a:lumMod val="8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739016" y="5148892"/>
            <a:ext cx="11120752" cy="540341"/>
          </a:xfrm>
          <a:prstGeom prst="rect">
            <a:avLst/>
          </a:prstGeom>
        </p:spPr>
        <p:txBody>
          <a:bodyPr wrap="square">
            <a:spAutoFit/>
          </a:bodyPr>
          <a:lstStyle/>
          <a:p>
            <a:pPr algn="ctr">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坚持和发展中国特色社会主义是一篇大文章，邓小平理论为它确定了基本思路和基本原则。</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95258" y="828000"/>
            <a:ext cx="11201485" cy="400110"/>
            <a:chOff x="586719" y="859032"/>
            <a:chExt cx="11201485" cy="400110"/>
          </a:xfrm>
        </p:grpSpPr>
        <p:sp>
          <p:nvSpPr>
            <p:cNvPr id="26" name="矩形 25"/>
            <p:cNvSpPr/>
            <p:nvPr/>
          </p:nvSpPr>
          <p:spPr>
            <a:xfrm>
              <a:off x="2855372" y="859032"/>
              <a:ext cx="6664178" cy="400110"/>
            </a:xfrm>
            <a:prstGeom prst="rect">
              <a:avLst/>
            </a:prstGeom>
          </p:spPr>
          <p:txBody>
            <a:bodyPr wrap="square">
              <a:spAutoFit/>
            </a:bodyPr>
            <a:lstStyle/>
            <a:p>
              <a:pPr algn="ct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邓小平理论指导党制定了社会主义初级阶段的基本路线</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9519550"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586719"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12077"/>
          <a:stretch>
            <a:fillRect/>
          </a:stretch>
        </p:blipFill>
        <p:spPr>
          <a:xfrm>
            <a:off x="2984500" y="0"/>
            <a:ext cx="9207500" cy="6858000"/>
          </a:xfrm>
          <a:prstGeom prst="rect">
            <a:avLst/>
          </a:prstGeom>
        </p:spPr>
      </p:pic>
      <p:sp>
        <p:nvSpPr>
          <p:cNvPr id="8" name="矩形 7"/>
          <p:cNvSpPr/>
          <p:nvPr/>
        </p:nvSpPr>
        <p:spPr>
          <a:xfrm>
            <a:off x="2705100" y="-17764"/>
            <a:ext cx="9346438" cy="6875763"/>
          </a:xfrm>
          <a:prstGeom prst="rect">
            <a:avLst/>
          </a:prstGeom>
          <a:gradFill flip="none" rotWithShape="1">
            <a:gsLst>
              <a:gs pos="67000">
                <a:srgbClr val="FCFDFA">
                  <a:alpha val="58000"/>
                </a:srgbClr>
              </a:gs>
              <a:gs pos="24000">
                <a:srgbClr val="FCFDFA"/>
              </a:gs>
              <a:gs pos="100000">
                <a:srgbClr val="FCFDFA">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lum bright="70000" contrast="-70000"/>
          </a:blip>
          <a:stretch>
            <a:fillRect/>
          </a:stretch>
        </p:blipFill>
        <p:spPr>
          <a:xfrm>
            <a:off x="0" y="4371308"/>
            <a:ext cx="5872455" cy="2477443"/>
          </a:xfrm>
          <a:prstGeom prst="rect">
            <a:avLst/>
          </a:prstGeom>
        </p:spPr>
      </p:pic>
      <p:grpSp>
        <p:nvGrpSpPr>
          <p:cNvPr id="9" name="组合 8"/>
          <p:cNvGrpSpPr/>
          <p:nvPr/>
        </p:nvGrpSpPr>
        <p:grpSpPr>
          <a:xfrm>
            <a:off x="1319920" y="1812584"/>
            <a:ext cx="5728686" cy="3232831"/>
            <a:chOff x="5647311" y="1399375"/>
            <a:chExt cx="5728686" cy="3232831"/>
          </a:xfrm>
        </p:grpSpPr>
        <p:sp>
          <p:nvSpPr>
            <p:cNvPr id="15" name="矩形 14"/>
            <p:cNvSpPr/>
            <p:nvPr/>
          </p:nvSpPr>
          <p:spPr>
            <a:xfrm>
              <a:off x="5755370" y="1566920"/>
              <a:ext cx="5620627" cy="3065286"/>
            </a:xfrm>
            <a:prstGeom prst="rect">
              <a:avLst/>
            </a:prstGeom>
            <a:gradFill>
              <a:gsLst>
                <a:gs pos="0">
                  <a:srgbClr val="AF0000"/>
                </a:gs>
                <a:gs pos="54000">
                  <a:srgbClr val="DD1807"/>
                </a:gs>
                <a:gs pos="100000">
                  <a:srgbClr val="C50C04"/>
                </a:gs>
              </a:gsLst>
              <a:lin ang="8400000" scaled="0"/>
            </a:gradFill>
            <a:ln w="12700">
              <a:noFill/>
            </a:ln>
            <a:effectLst>
              <a:outerShdw blurRad="177800" dist="101600" dir="2700000" algn="tl" rotWithShape="0">
                <a:schemeClr val="tx1">
                  <a:lumMod val="85000"/>
                  <a:lumOff val="1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647311" y="1465385"/>
              <a:ext cx="5620627" cy="3065286"/>
            </a:xfrm>
            <a:prstGeom prst="rect">
              <a:avLst/>
            </a:prstGeom>
            <a:solidFill>
              <a:schemeClr val="bg1"/>
            </a:solidFill>
            <a:ln w="12700">
              <a:gradFill>
                <a:gsLst>
                  <a:gs pos="0">
                    <a:srgbClr val="AF0000"/>
                  </a:gs>
                  <a:gs pos="54000">
                    <a:srgbClr val="DD1807"/>
                  </a:gs>
                  <a:gs pos="100000">
                    <a:srgbClr val="C50C04"/>
                  </a:gs>
                </a:gsLst>
                <a:lin ang="8400000" scaled="0"/>
              </a:gradFill>
            </a:ln>
            <a:effectLst>
              <a:outerShdw blurRad="177800" dist="101600" dir="2700000" algn="tl" rotWithShape="0">
                <a:schemeClr val="tx1">
                  <a:lumMod val="85000"/>
                  <a:lumOff val="1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rot="8100000">
              <a:off x="5821608" y="1399375"/>
              <a:ext cx="1" cy="450742"/>
            </a:xfrm>
            <a:prstGeom prst="line">
              <a:avLst/>
            </a:prstGeom>
            <a:ln>
              <a:gradFill>
                <a:gsLst>
                  <a:gs pos="100000">
                    <a:srgbClr val="892021"/>
                  </a:gs>
                  <a:gs pos="0">
                    <a:schemeClr val="accent2"/>
                  </a:gs>
                </a:gsLst>
                <a:lin ang="2400000" scaled="0"/>
              </a:gra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8900000">
              <a:off x="11108575" y="4145938"/>
              <a:ext cx="1" cy="450742"/>
            </a:xfrm>
            <a:prstGeom prst="line">
              <a:avLst/>
            </a:prstGeom>
            <a:ln>
              <a:gradFill>
                <a:gsLst>
                  <a:gs pos="100000">
                    <a:srgbClr val="892021"/>
                  </a:gs>
                  <a:gs pos="0">
                    <a:schemeClr val="accent2"/>
                  </a:gs>
                </a:gsLst>
                <a:lin ang="2400000" scaled="0"/>
              </a:gradFill>
              <a:headEnd type="oval" w="sm" len="sm"/>
              <a:tailEnd type="none"/>
            </a:ln>
          </p:spPr>
          <p:style>
            <a:lnRef idx="1">
              <a:schemeClr val="accent1"/>
            </a:lnRef>
            <a:fillRef idx="0">
              <a:schemeClr val="accent1"/>
            </a:fillRef>
            <a:effectRef idx="0">
              <a:schemeClr val="accent1"/>
            </a:effectRef>
            <a:fontRef idx="minor">
              <a:schemeClr val="tx1"/>
            </a:fontRef>
          </p:style>
        </p:cxnSp>
      </p:grpSp>
      <p:sp>
        <p:nvSpPr>
          <p:cNvPr id="2" name="TextBox 3"/>
          <p:cNvSpPr txBox="1"/>
          <p:nvPr/>
        </p:nvSpPr>
        <p:spPr>
          <a:xfrm>
            <a:off x="871134" y="729223"/>
            <a:ext cx="9986823" cy="540341"/>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defTabSz="913765">
              <a:lnSpc>
                <a:spcPct val="150000"/>
              </a:lnSpc>
              <a:defRPr/>
            </a:pPr>
            <a:r>
              <a:rPr lang="zh-CN" altLang="en-US" sz="2200" dirty="0">
                <a:solidFill>
                  <a:schemeClr val="tx1">
                    <a:lumMod val="85000"/>
                    <a:lumOff val="15000"/>
                  </a:schemeClr>
                </a:solidFill>
              </a:rPr>
              <a:t> （</a:t>
            </a:r>
            <a:r>
              <a:rPr lang="zh-CN" altLang="en-US" sz="2200">
                <a:solidFill>
                  <a:schemeClr val="tx1">
                    <a:lumMod val="85000"/>
                    <a:lumOff val="15000"/>
                  </a:schemeClr>
                </a:solidFill>
              </a:rPr>
              <a:t>三）改革开放</a:t>
            </a:r>
            <a:r>
              <a:rPr lang="zh-CN" altLang="en-US" sz="2200" dirty="0">
                <a:solidFill>
                  <a:schemeClr val="tx1">
                    <a:lumMod val="85000"/>
                    <a:lumOff val="15000"/>
                  </a:schemeClr>
                </a:solidFill>
              </a:rPr>
              <a:t>和社会主义现代化建设的</a:t>
            </a:r>
            <a:r>
              <a:rPr lang="zh-CN" altLang="en-US" sz="2200">
                <a:solidFill>
                  <a:schemeClr val="tx1">
                    <a:lumMod val="85000"/>
                    <a:lumOff val="15000"/>
                  </a:schemeClr>
                </a:solidFill>
              </a:rPr>
              <a:t>科学指南</a:t>
            </a:r>
            <a:endParaRPr lang="zh-CN" altLang="en-US" sz="2200" dirty="0">
              <a:solidFill>
                <a:schemeClr val="tx1">
                  <a:lumMod val="85000"/>
                  <a:lumOff val="15000"/>
                </a:schemeClr>
              </a:solidFill>
            </a:endParaRPr>
          </a:p>
        </p:txBody>
      </p:sp>
      <p:sp>
        <p:nvSpPr>
          <p:cNvPr id="3" name="文本框 2"/>
          <p:cNvSpPr txBox="1"/>
          <p:nvPr/>
        </p:nvSpPr>
        <p:spPr>
          <a:xfrm>
            <a:off x="1779305" y="2427362"/>
            <a:ext cx="4701856" cy="1938992"/>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邓小平理论擘画了社会主义现代化建设</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三步走</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发展战略，指导了改革开放的伟大实践，引导着我国社会主义现代化事业不断前进。 </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a:srcRect l="2455" t="1396" r="57915"/>
          <a:stretch>
            <a:fillRect/>
          </a:stretch>
        </p:blipFill>
        <p:spPr>
          <a:xfrm>
            <a:off x="8133376" y="2581778"/>
            <a:ext cx="2011297" cy="3307909"/>
          </a:xfrm>
          <a:prstGeom prst="rect">
            <a:avLst/>
          </a:prstGeom>
          <a:solidFill>
            <a:schemeClr val="accent1"/>
          </a:solidFill>
          <a:ln>
            <a:solidFill>
              <a:schemeClr val="bg1"/>
            </a:solidFill>
          </a:ln>
          <a:effectLst/>
        </p:spPr>
      </p:pic>
      <p:pic>
        <p:nvPicPr>
          <p:cNvPr id="29" name="图片 28"/>
          <p:cNvPicPr>
            <a:picLocks noChangeAspect="1"/>
          </p:cNvPicPr>
          <p:nvPr/>
        </p:nvPicPr>
        <p:blipFill rotWithShape="1">
          <a:blip r:embed="rId2"/>
          <a:srcRect l="13996" r="44100"/>
          <a:stretch>
            <a:fillRect/>
          </a:stretch>
        </p:blipFill>
        <p:spPr>
          <a:xfrm>
            <a:off x="10163719" y="1554515"/>
            <a:ext cx="2011413" cy="3207850"/>
          </a:xfrm>
          <a:prstGeom prst="rect">
            <a:avLst/>
          </a:prstGeom>
          <a:solidFill>
            <a:schemeClr val="bg1">
              <a:lumMod val="65000"/>
            </a:schemeClr>
          </a:solidFill>
          <a:ln>
            <a:solidFill>
              <a:schemeClr val="bg1"/>
            </a:solidFill>
          </a:ln>
          <a:effectLst/>
        </p:spPr>
      </p:pic>
      <p:pic>
        <p:nvPicPr>
          <p:cNvPr id="35" name="图片 34"/>
          <p:cNvPicPr>
            <a:picLocks noChangeAspect="1"/>
          </p:cNvPicPr>
          <p:nvPr/>
        </p:nvPicPr>
        <p:blipFill rotWithShape="1">
          <a:blip r:embed="rId3">
            <a:extLst>
              <a:ext uri="{28A0092B-C50C-407E-A947-70E740481C1C}">
                <a14:useLocalDpi xmlns:a14="http://schemas.microsoft.com/office/drawing/2010/main" val="0"/>
              </a:ext>
            </a:extLst>
          </a:blip>
          <a:srcRect l="42347" t="39852" r="32922" b="318"/>
          <a:stretch>
            <a:fillRect/>
          </a:stretch>
        </p:blipFill>
        <p:spPr>
          <a:xfrm>
            <a:off x="27711" y="2600593"/>
            <a:ext cx="2004085" cy="3289094"/>
          </a:xfrm>
          <a:custGeom>
            <a:avLst/>
            <a:gdLst>
              <a:gd name="connsiteX0" fmla="*/ 0 w 1791655"/>
              <a:gd name="connsiteY0" fmla="*/ 0 h 3289094"/>
              <a:gd name="connsiteX1" fmla="*/ 1791655 w 1791655"/>
              <a:gd name="connsiteY1" fmla="*/ 0 h 3289094"/>
              <a:gd name="connsiteX2" fmla="*/ 1791655 w 1791655"/>
              <a:gd name="connsiteY2" fmla="*/ 3289094 h 3289094"/>
              <a:gd name="connsiteX3" fmla="*/ 0 w 1791655"/>
              <a:gd name="connsiteY3" fmla="*/ 3289094 h 3289094"/>
            </a:gdLst>
            <a:ahLst/>
            <a:cxnLst>
              <a:cxn ang="0">
                <a:pos x="connsiteX0" y="connsiteY0"/>
              </a:cxn>
              <a:cxn ang="0">
                <a:pos x="connsiteX1" y="connsiteY1"/>
              </a:cxn>
              <a:cxn ang="0">
                <a:pos x="connsiteX2" y="connsiteY2"/>
              </a:cxn>
              <a:cxn ang="0">
                <a:pos x="connsiteX3" y="connsiteY3"/>
              </a:cxn>
            </a:cxnLst>
            <a:rect l="l" t="t" r="r" b="b"/>
            <a:pathLst>
              <a:path w="1791655" h="3289094">
                <a:moveTo>
                  <a:pt x="0" y="0"/>
                </a:moveTo>
                <a:lnTo>
                  <a:pt x="1791655" y="0"/>
                </a:lnTo>
                <a:lnTo>
                  <a:pt x="1791655" y="3289094"/>
                </a:lnTo>
                <a:lnTo>
                  <a:pt x="0" y="3289094"/>
                </a:lnTo>
                <a:close/>
              </a:path>
            </a:pathLst>
          </a:custGeom>
          <a:solidFill>
            <a:schemeClr val="accent1"/>
          </a:solidFill>
          <a:ln>
            <a:solidFill>
              <a:schemeClr val="bg1"/>
            </a:solidFill>
          </a:ln>
          <a:effectLst/>
        </p:spPr>
      </p:pic>
      <p:pic>
        <p:nvPicPr>
          <p:cNvPr id="68" name="图片 67"/>
          <p:cNvPicPr>
            <a:picLocks noChangeAspect="1"/>
          </p:cNvPicPr>
          <p:nvPr/>
        </p:nvPicPr>
        <p:blipFill rotWithShape="1">
          <a:blip r:embed="rId4"/>
          <a:srcRect l="9605" t="8835" r="52275" b="-1"/>
          <a:stretch>
            <a:fillRect/>
          </a:stretch>
        </p:blipFill>
        <p:spPr>
          <a:xfrm>
            <a:off x="2046505" y="1540506"/>
            <a:ext cx="2018581" cy="3221858"/>
          </a:xfrm>
          <a:prstGeom prst="rect">
            <a:avLst/>
          </a:prstGeom>
          <a:solidFill>
            <a:schemeClr val="bg1">
              <a:lumMod val="65000"/>
            </a:schemeClr>
          </a:solidFill>
          <a:ln>
            <a:solidFill>
              <a:schemeClr val="bg1"/>
            </a:solidFill>
          </a:ln>
          <a:effectLst/>
        </p:spPr>
      </p:pic>
      <p:pic>
        <p:nvPicPr>
          <p:cNvPr id="33" name="图片 32"/>
          <p:cNvPicPr>
            <a:picLocks noChangeAspect="1"/>
          </p:cNvPicPr>
          <p:nvPr/>
        </p:nvPicPr>
        <p:blipFill rotWithShape="1">
          <a:blip r:embed="rId5">
            <a:extLst>
              <a:ext uri="{28A0092B-C50C-407E-A947-70E740481C1C}">
                <a14:useLocalDpi xmlns:a14="http://schemas.microsoft.com/office/drawing/2010/main" val="0"/>
              </a:ext>
            </a:extLst>
          </a:blip>
          <a:srcRect l="29167" t="29302" r="43972" b="7233"/>
          <a:stretch>
            <a:fillRect/>
          </a:stretch>
        </p:blipFill>
        <p:spPr>
          <a:xfrm>
            <a:off x="6105570" y="1555591"/>
            <a:ext cx="2012841" cy="3207850"/>
          </a:xfrm>
          <a:prstGeom prst="rect">
            <a:avLst/>
          </a:prstGeom>
          <a:solidFill>
            <a:schemeClr val="bg1">
              <a:lumMod val="65000"/>
            </a:schemeClr>
          </a:solidFill>
          <a:ln>
            <a:solidFill>
              <a:schemeClr val="bg1"/>
            </a:solidFill>
          </a:ln>
          <a:effectLst/>
        </p:spPr>
      </p:pic>
      <p:pic>
        <p:nvPicPr>
          <p:cNvPr id="34" name="图片 33"/>
          <p:cNvPicPr>
            <a:picLocks noChangeAspect="1"/>
          </p:cNvPicPr>
          <p:nvPr/>
        </p:nvPicPr>
        <p:blipFill rotWithShape="1">
          <a:blip r:embed="rId6"/>
          <a:srcRect l="30337" r="28181"/>
          <a:stretch>
            <a:fillRect/>
          </a:stretch>
        </p:blipFill>
        <p:spPr>
          <a:xfrm>
            <a:off x="4086988" y="2600593"/>
            <a:ext cx="1990649" cy="3289094"/>
          </a:xfrm>
          <a:prstGeom prst="rect">
            <a:avLst/>
          </a:prstGeom>
          <a:solidFill>
            <a:schemeClr val="accent1"/>
          </a:solidFill>
          <a:ln>
            <a:solidFill>
              <a:schemeClr val="bg1"/>
            </a:solidFill>
          </a:ln>
          <a:effectLst/>
        </p:spPr>
      </p:pic>
      <p:grpSp>
        <p:nvGrpSpPr>
          <p:cNvPr id="10" name="组 9"/>
          <p:cNvGrpSpPr/>
          <p:nvPr/>
        </p:nvGrpSpPr>
        <p:grpSpPr>
          <a:xfrm>
            <a:off x="16869" y="1540506"/>
            <a:ext cx="2021728" cy="1170414"/>
            <a:chOff x="16869" y="1651344"/>
            <a:chExt cx="2021728" cy="1170414"/>
          </a:xfrm>
        </p:grpSpPr>
        <p:sp>
          <p:nvSpPr>
            <p:cNvPr id="73" name="ïSḷîďê"/>
            <p:cNvSpPr/>
            <p:nvPr/>
          </p:nvSpPr>
          <p:spPr>
            <a:xfrm>
              <a:off x="16869" y="1651344"/>
              <a:ext cx="2021728" cy="1170414"/>
            </a:xfrm>
            <a:prstGeom prst="downArrowCallout">
              <a:avLst>
                <a:gd name="adj1" fmla="val 23554"/>
                <a:gd name="adj2" fmla="val 10346"/>
                <a:gd name="adj3" fmla="val 10003"/>
                <a:gd name="adj4" fmla="val 89997"/>
              </a:avLst>
            </a:prstGeom>
            <a:solidFill>
              <a:srgbClr val="C0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rgbClr val="C00000"/>
                </a:solidFill>
              </a:endParaRPr>
            </a:p>
          </p:txBody>
        </p:sp>
        <p:sp>
          <p:nvSpPr>
            <p:cNvPr id="4" name="矩形 3"/>
            <p:cNvSpPr/>
            <p:nvPr/>
          </p:nvSpPr>
          <p:spPr>
            <a:xfrm>
              <a:off x="377044" y="2051885"/>
              <a:ext cx="1338828" cy="369332"/>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思想的解放</a:t>
              </a:r>
              <a:endParaRPr lang="zh-CN" altLang="en-US" b="1" dirty="0">
                <a:solidFill>
                  <a:schemeClr val="bg1"/>
                </a:solidFill>
                <a:effectLst>
                  <a:outerShdw blurRad="38100" dist="38100" dir="2700000" algn="tl">
                    <a:srgbClr val="000000">
                      <a:alpha val="43137"/>
                    </a:srgbClr>
                  </a:outerShdw>
                </a:effectLst>
              </a:endParaRPr>
            </a:p>
          </p:txBody>
        </p:sp>
      </p:grpSp>
      <p:grpSp>
        <p:nvGrpSpPr>
          <p:cNvPr id="12" name="组 11"/>
          <p:cNvGrpSpPr/>
          <p:nvPr/>
        </p:nvGrpSpPr>
        <p:grpSpPr>
          <a:xfrm>
            <a:off x="2039279" y="4607624"/>
            <a:ext cx="2021728" cy="1282063"/>
            <a:chOff x="2039279" y="4718462"/>
            <a:chExt cx="2021728" cy="1282063"/>
          </a:xfrm>
        </p:grpSpPr>
        <p:sp>
          <p:nvSpPr>
            <p:cNvPr id="70" name="ïšľíḋe"/>
            <p:cNvSpPr/>
            <p:nvPr/>
          </p:nvSpPr>
          <p:spPr>
            <a:xfrm>
              <a:off x="2039279" y="4718462"/>
              <a:ext cx="2021728" cy="1282063"/>
            </a:xfrm>
            <a:prstGeom prst="upArrowCallout">
              <a:avLst>
                <a:gd name="adj1" fmla="val 25000"/>
                <a:gd name="adj2" fmla="val 9346"/>
                <a:gd name="adj3" fmla="val 11156"/>
                <a:gd name="adj4" fmla="val 88596"/>
              </a:avLst>
            </a:prstGeom>
            <a:solidFill>
              <a:srgbClr val="E38216"/>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5" name="矩形 4"/>
            <p:cNvSpPr/>
            <p:nvPr/>
          </p:nvSpPr>
          <p:spPr>
            <a:xfrm>
              <a:off x="2379528" y="5252736"/>
              <a:ext cx="1338828" cy="369332"/>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经济的发展</a:t>
              </a:r>
              <a:endParaRPr lang="zh-CN" altLang="en-US" b="1" dirty="0">
                <a:solidFill>
                  <a:schemeClr val="bg1"/>
                </a:solidFill>
                <a:effectLst>
                  <a:outerShdw blurRad="38100" dist="38100" dir="2700000" algn="tl">
                    <a:srgbClr val="000000">
                      <a:alpha val="43137"/>
                    </a:srgbClr>
                  </a:outerShdw>
                </a:effectLst>
              </a:endParaRPr>
            </a:p>
          </p:txBody>
        </p:sp>
      </p:grpSp>
      <p:grpSp>
        <p:nvGrpSpPr>
          <p:cNvPr id="16" name="组 15"/>
          <p:cNvGrpSpPr/>
          <p:nvPr/>
        </p:nvGrpSpPr>
        <p:grpSpPr>
          <a:xfrm>
            <a:off x="6096683" y="4622709"/>
            <a:ext cx="2028078" cy="1266978"/>
            <a:chOff x="6096683" y="4733547"/>
            <a:chExt cx="2028078" cy="1266978"/>
          </a:xfrm>
        </p:grpSpPr>
        <p:sp>
          <p:nvSpPr>
            <p:cNvPr id="60" name="ïšľíḋe"/>
            <p:cNvSpPr/>
            <p:nvPr/>
          </p:nvSpPr>
          <p:spPr>
            <a:xfrm>
              <a:off x="6096683" y="4733547"/>
              <a:ext cx="2028078" cy="1266978"/>
            </a:xfrm>
            <a:prstGeom prst="upArrowCallout">
              <a:avLst>
                <a:gd name="adj1" fmla="val 25000"/>
                <a:gd name="adj2" fmla="val 9346"/>
                <a:gd name="adj3" fmla="val 11156"/>
                <a:gd name="adj4" fmla="val 88596"/>
              </a:avLst>
            </a:prstGeom>
            <a:solidFill>
              <a:srgbClr val="E38216"/>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7" name="矩形 6"/>
            <p:cNvSpPr/>
            <p:nvPr/>
          </p:nvSpPr>
          <p:spPr>
            <a:xfrm>
              <a:off x="6435233" y="5252736"/>
              <a:ext cx="1338828" cy="369332"/>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教育的勃兴</a:t>
              </a:r>
              <a:endParaRPr lang="zh-CN" altLang="en-US" b="1" dirty="0">
                <a:solidFill>
                  <a:schemeClr val="bg1"/>
                </a:solidFill>
                <a:effectLst>
                  <a:outerShdw blurRad="38100" dist="38100" dir="2700000" algn="tl">
                    <a:srgbClr val="000000">
                      <a:alpha val="43137"/>
                    </a:srgbClr>
                  </a:outerShdw>
                </a:effectLst>
              </a:endParaRPr>
            </a:p>
          </p:txBody>
        </p:sp>
      </p:grpSp>
      <p:grpSp>
        <p:nvGrpSpPr>
          <p:cNvPr id="17" name="组 16"/>
          <p:cNvGrpSpPr/>
          <p:nvPr/>
        </p:nvGrpSpPr>
        <p:grpSpPr>
          <a:xfrm>
            <a:off x="8127026" y="1540506"/>
            <a:ext cx="2021728" cy="1170414"/>
            <a:chOff x="8127026" y="1651344"/>
            <a:chExt cx="2021728" cy="1170414"/>
          </a:xfrm>
        </p:grpSpPr>
        <p:sp>
          <p:nvSpPr>
            <p:cNvPr id="56" name="ïSḷîďê"/>
            <p:cNvSpPr/>
            <p:nvPr/>
          </p:nvSpPr>
          <p:spPr>
            <a:xfrm>
              <a:off x="8127026" y="1651344"/>
              <a:ext cx="2021728" cy="1170414"/>
            </a:xfrm>
            <a:prstGeom prst="downArrowCallout">
              <a:avLst>
                <a:gd name="adj1" fmla="val 23554"/>
                <a:gd name="adj2" fmla="val 10346"/>
                <a:gd name="adj3" fmla="val 10003"/>
                <a:gd name="adj4" fmla="val 89997"/>
              </a:avLst>
            </a:prstGeom>
            <a:solidFill>
              <a:srgbClr val="C0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rgbClr val="C00000"/>
                </a:solidFill>
              </a:endParaRPr>
            </a:p>
          </p:txBody>
        </p:sp>
        <p:sp>
          <p:nvSpPr>
            <p:cNvPr id="8" name="矩形 7"/>
            <p:cNvSpPr/>
            <p:nvPr/>
          </p:nvSpPr>
          <p:spPr>
            <a:xfrm>
              <a:off x="8469724" y="2051885"/>
              <a:ext cx="1338828" cy="369332"/>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文艺的繁荣</a:t>
              </a:r>
              <a:endParaRPr lang="zh-CN" altLang="en-US" b="1" dirty="0">
                <a:solidFill>
                  <a:schemeClr val="bg1"/>
                </a:solidFill>
                <a:effectLst>
                  <a:outerShdw blurRad="38100" dist="38100" dir="2700000" algn="tl">
                    <a:srgbClr val="000000">
                      <a:alpha val="43137"/>
                    </a:srgbClr>
                  </a:outerShdw>
                </a:effectLst>
              </a:endParaRPr>
            </a:p>
          </p:txBody>
        </p:sp>
      </p:grpSp>
      <p:grpSp>
        <p:nvGrpSpPr>
          <p:cNvPr id="18" name="组 17"/>
          <p:cNvGrpSpPr/>
          <p:nvPr/>
        </p:nvGrpSpPr>
        <p:grpSpPr>
          <a:xfrm>
            <a:off x="10151023" y="4622709"/>
            <a:ext cx="2021728" cy="1266978"/>
            <a:chOff x="10151023" y="4733547"/>
            <a:chExt cx="2021728" cy="1266978"/>
          </a:xfrm>
        </p:grpSpPr>
        <p:sp>
          <p:nvSpPr>
            <p:cNvPr id="40" name="ïšľíḋe"/>
            <p:cNvSpPr/>
            <p:nvPr/>
          </p:nvSpPr>
          <p:spPr>
            <a:xfrm>
              <a:off x="10151023" y="4733547"/>
              <a:ext cx="2021728" cy="1266978"/>
            </a:xfrm>
            <a:prstGeom prst="upArrowCallout">
              <a:avLst>
                <a:gd name="adj1" fmla="val 25000"/>
                <a:gd name="adj2" fmla="val 9346"/>
                <a:gd name="adj3" fmla="val 11156"/>
                <a:gd name="adj4" fmla="val 88596"/>
              </a:avLst>
            </a:prstGeom>
            <a:solidFill>
              <a:srgbClr val="E38216"/>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9" name="矩形 8"/>
            <p:cNvSpPr/>
            <p:nvPr/>
          </p:nvSpPr>
          <p:spPr>
            <a:xfrm>
              <a:off x="10495197" y="5252736"/>
              <a:ext cx="1338828" cy="369332"/>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科学的春天</a:t>
              </a:r>
              <a:endParaRPr lang="zh-CN" altLang="en-US" b="1" dirty="0">
                <a:solidFill>
                  <a:schemeClr val="bg1"/>
                </a:solidFill>
                <a:effectLst>
                  <a:outerShdw blurRad="38100" dist="38100" dir="2700000" algn="tl">
                    <a:srgbClr val="000000">
                      <a:alpha val="43137"/>
                    </a:srgbClr>
                  </a:outerShdw>
                </a:effectLst>
              </a:endParaRPr>
            </a:p>
          </p:txBody>
        </p:sp>
      </p:grpSp>
      <p:grpSp>
        <p:nvGrpSpPr>
          <p:cNvPr id="15" name="组 14"/>
          <p:cNvGrpSpPr/>
          <p:nvPr/>
        </p:nvGrpSpPr>
        <p:grpSpPr>
          <a:xfrm>
            <a:off x="4074273" y="1540506"/>
            <a:ext cx="2021728" cy="1170414"/>
            <a:chOff x="4074273" y="1651344"/>
            <a:chExt cx="2021728" cy="1170414"/>
          </a:xfrm>
        </p:grpSpPr>
        <p:sp>
          <p:nvSpPr>
            <p:cNvPr id="65" name="ïSḷîďê"/>
            <p:cNvSpPr/>
            <p:nvPr/>
          </p:nvSpPr>
          <p:spPr>
            <a:xfrm>
              <a:off x="4074273" y="1651344"/>
              <a:ext cx="2021728" cy="1170414"/>
            </a:xfrm>
            <a:prstGeom prst="downArrowCallout">
              <a:avLst>
                <a:gd name="adj1" fmla="val 23554"/>
                <a:gd name="adj2" fmla="val 10346"/>
                <a:gd name="adj3" fmla="val 10003"/>
                <a:gd name="adj4" fmla="val 89997"/>
              </a:avLst>
            </a:prstGeom>
            <a:solidFill>
              <a:srgbClr val="C0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rgbClr val="C00000"/>
                </a:solidFill>
              </a:endParaRPr>
            </a:p>
          </p:txBody>
        </p:sp>
        <p:sp>
          <p:nvSpPr>
            <p:cNvPr id="6" name="矩形 5"/>
            <p:cNvSpPr/>
            <p:nvPr/>
          </p:nvSpPr>
          <p:spPr>
            <a:xfrm>
              <a:off x="4426540" y="2051885"/>
              <a:ext cx="1338828" cy="369332"/>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政治的昌明</a:t>
              </a:r>
              <a:endParaRPr lang="zh-CN" altLang="en-US" b="1" dirty="0">
                <a:solidFill>
                  <a:schemeClr val="bg1"/>
                </a:solidFill>
                <a:effectLst>
                  <a:outerShdw blurRad="38100" dist="38100" dir="2700000" algn="tl">
                    <a:srgbClr val="000000">
                      <a:alpha val="43137"/>
                    </a:srgbClr>
                  </a:outerShdw>
                </a:effectLst>
              </a:endParaRPr>
            </a:p>
          </p:txBody>
        </p:sp>
      </p:grpSp>
      <p:grpSp>
        <p:nvGrpSpPr>
          <p:cNvPr id="27" name="组合 26"/>
          <p:cNvGrpSpPr/>
          <p:nvPr/>
        </p:nvGrpSpPr>
        <p:grpSpPr>
          <a:xfrm>
            <a:off x="1451662" y="828000"/>
            <a:ext cx="9288676" cy="400110"/>
            <a:chOff x="1541163" y="859032"/>
            <a:chExt cx="9288676" cy="400110"/>
          </a:xfrm>
        </p:grpSpPr>
        <p:sp>
          <p:nvSpPr>
            <p:cNvPr id="30" name="矩形 29"/>
            <p:cNvSpPr/>
            <p:nvPr/>
          </p:nvSpPr>
          <p:spPr>
            <a:xfrm>
              <a:off x="3811776" y="859032"/>
              <a:ext cx="4859749" cy="400110"/>
            </a:xfrm>
            <a:prstGeom prst="rect">
              <a:avLst/>
            </a:prstGeom>
          </p:spPr>
          <p:txBody>
            <a:bodyPr wrap="square">
              <a:spAutoFit/>
            </a:bodyPr>
            <a:lstStyle/>
            <a:p>
              <a:pPr algn="ct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改革开放后的中国发生了翻天覆地的变化</a:t>
              </a:r>
              <a:endParaRPr lang="zh-CN" altLang="en-US" sz="2000" b="1"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8561185"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541163"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15476"/>
          <a:stretch>
            <a:fillRect/>
          </a:stretch>
        </p:blipFill>
        <p:spPr>
          <a:xfrm>
            <a:off x="1" y="0"/>
            <a:ext cx="12191999" cy="6858000"/>
          </a:xfrm>
          <a:prstGeom prst="rect">
            <a:avLst/>
          </a:prstGeom>
        </p:spPr>
      </p:pic>
      <p:sp>
        <p:nvSpPr>
          <p:cNvPr id="6" name="矩形: 对角圆角 27"/>
          <p:cNvSpPr/>
          <p:nvPr/>
        </p:nvSpPr>
        <p:spPr>
          <a:xfrm flipV="1">
            <a:off x="0" y="-2"/>
            <a:ext cx="12192000" cy="6858001"/>
          </a:xfrm>
          <a:prstGeom prst="round2DiagRect">
            <a:avLst>
              <a:gd name="adj1" fmla="val 0"/>
              <a:gd name="adj2" fmla="val 0"/>
            </a:avLst>
          </a:prstGeom>
          <a:gradFill>
            <a:gsLst>
              <a:gs pos="0">
                <a:srgbClr val="C13132">
                  <a:alpha val="0"/>
                </a:srgbClr>
              </a:gs>
              <a:gs pos="58000">
                <a:srgbClr val="B62721">
                  <a:alpha val="27000"/>
                </a:srgbClr>
              </a:gs>
              <a:gs pos="100000">
                <a:srgbClr val="9D272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文本框 2"/>
          <p:cNvSpPr txBox="1"/>
          <p:nvPr/>
        </p:nvSpPr>
        <p:spPr>
          <a:xfrm>
            <a:off x="1834264" y="1955330"/>
            <a:ext cx="8523472" cy="2242922"/>
          </a:xfrm>
          <a:prstGeom prst="rect">
            <a:avLst/>
          </a:prstGeom>
          <a:noFill/>
          <a:ln>
            <a:noFill/>
          </a:ln>
        </p:spPr>
        <p:txBody>
          <a:bodyPr wrap="square">
            <a:spAutoFit/>
          </a:bodyPr>
          <a:lstStyle>
            <a:defPPr>
              <a:defRPr lang="zh-CN"/>
            </a:defPPr>
            <a:lvl1pPr indent="504190" algn="just">
              <a:lnSpc>
                <a:spcPct val="150000"/>
              </a:lnSpc>
              <a:spcBef>
                <a:spcPct val="0"/>
              </a:spcBef>
              <a:buFont typeface="Arial" panose="020B0604020202020204" pitchFamily="34" charset="0"/>
              <a:buNone/>
              <a:defRPr sz="2400" b="1">
                <a:solidFill>
                  <a:srgbClr val="FFFF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742950" indent="-285750">
              <a:lnSpc>
                <a:spcPct val="90000"/>
              </a:lnSpc>
              <a:spcBef>
                <a:spcPct val="201000"/>
              </a:spcBef>
              <a:buFont typeface="Arial" panose="020B0604020202020204" pitchFamily="34" charset="0"/>
              <a:buChar char="•"/>
              <a:defRPr sz="2400">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latin typeface="Calibri" panose="020F0502020204030204" pitchFamily="34" charset="0"/>
                <a:ea typeface="宋体" panose="02010600030101010101" pitchFamily="2" charset="-122"/>
              </a:defRPr>
            </a:lvl9pPr>
          </a:lstStyle>
          <a:p>
            <a:r>
              <a:rPr lang="zh-CN" altLang="en-US" dirty="0">
                <a:solidFill>
                  <a:srgbClr val="FFFFF3"/>
                </a:solidFill>
                <a:latin typeface="华文中宋" panose="02010600040101010101" pitchFamily="2" charset="-122"/>
                <a:ea typeface="华文中宋" panose="02010600040101010101" pitchFamily="2" charset="-122"/>
                <a:cs typeface="FZYaSong-B-GBK" charset="-122"/>
              </a:rPr>
              <a:t> 实践证明，邓小平理论是指导中国人民建设中国特色社会主义、保证中国在改革开放中实现国家繁荣富强和人民共同富裕的系统的科学的理论，是改革开放和社会主义现代化建设的科学指南，是党和国家必须长期坚持的指导思想。</a:t>
            </a:r>
            <a:endParaRPr lang="zh-CN" altLang="en-US" dirty="0">
              <a:solidFill>
                <a:srgbClr val="FFFFF3"/>
              </a:solidFill>
              <a:latin typeface="华文中宋" panose="02010600040101010101" pitchFamily="2" charset="-122"/>
              <a:ea typeface="华文中宋" panose="02010600040101010101" pitchFamily="2" charset="-122"/>
              <a:cs typeface="FZYaSong-B-GBK" charset="-122"/>
            </a:endParaRPr>
          </a:p>
        </p:txBody>
      </p:sp>
      <p:grpSp>
        <p:nvGrpSpPr>
          <p:cNvPr id="8" name="组合 7"/>
          <p:cNvGrpSpPr/>
          <p:nvPr/>
        </p:nvGrpSpPr>
        <p:grpSpPr>
          <a:xfrm>
            <a:off x="1370247" y="1623152"/>
            <a:ext cx="9451507" cy="3101248"/>
            <a:chOff x="7074568" y="1672389"/>
            <a:chExt cx="4235267" cy="3797968"/>
          </a:xfrm>
        </p:grpSpPr>
        <p:cxnSp>
          <p:nvCxnSpPr>
            <p:cNvPr id="9" name="直接连接符 8"/>
            <p:cNvCxnSpPr/>
            <p:nvPr/>
          </p:nvCxnSpPr>
          <p:spPr>
            <a:xfrm>
              <a:off x="7074568" y="1672389"/>
              <a:ext cx="3092116" cy="0"/>
            </a:xfrm>
            <a:prstGeom prst="line">
              <a:avLst/>
            </a:prstGeom>
            <a:ln w="25400">
              <a:gradFill>
                <a:gsLst>
                  <a:gs pos="0">
                    <a:srgbClr val="F7C973"/>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8217719" y="5470357"/>
              <a:ext cx="3092116" cy="0"/>
            </a:xfrm>
            <a:prstGeom prst="line">
              <a:avLst/>
            </a:prstGeom>
            <a:ln w="25400">
              <a:gradFill>
                <a:gsLst>
                  <a:gs pos="0">
                    <a:srgbClr val="F7C973"/>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9944100" y="210507"/>
            <a:ext cx="21457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75000"/>
                  </a:schemeClr>
                </a:solidFill>
                <a:latin typeface="微软雅黑" panose="020B0503020204020204" pitchFamily="34" charset="-122"/>
                <a:ea typeface="微软雅黑" panose="020B0503020204020204" pitchFamily="34" charset="-122"/>
              </a:rPr>
              <a:t>三、如何认识邓小平理论的历史地位？</a:t>
            </a:r>
            <a:endParaRPr lang="zh-CN" altLang="en-US" sz="11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0" y="184281"/>
            <a:ext cx="45719" cy="298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descr="https://hbimg.huabanimg.com/fdb35ec1312b046b48dbabe993a461590724bcd81b844-JnjOQz"/>
          <p:cNvPicPr>
            <a:picLocks noChangeAspect="1" noChangeArrowheads="1"/>
          </p:cNvPicPr>
          <p:nvPr/>
        </p:nvPicPr>
        <p:blipFill rotWithShape="1">
          <a:blip r:embed="rId1"/>
          <a:srcRect t="3230" b="37578"/>
          <a:stretch>
            <a:fillRect/>
          </a:stretch>
        </p:blipFill>
        <p:spPr bwMode="auto">
          <a:xfrm flipH="1">
            <a:off x="0" y="16619"/>
            <a:ext cx="12210249" cy="651282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p:cNvGrpSpPr/>
          <p:nvPr/>
        </p:nvGrpSpPr>
        <p:grpSpPr>
          <a:xfrm>
            <a:off x="-1749384" y="-86785"/>
            <a:ext cx="13950508" cy="6738187"/>
            <a:chOff x="-1812884" y="665195"/>
            <a:chExt cx="13950508" cy="6956974"/>
          </a:xfrm>
        </p:grpSpPr>
        <p:pic>
          <p:nvPicPr>
            <p:cNvPr id="26" name="图片 25"/>
            <p:cNvPicPr>
              <a:picLocks noChangeAspect="1"/>
            </p:cNvPicPr>
            <p:nvPr/>
          </p:nvPicPr>
          <p:blipFill rotWithShape="1">
            <a:blip r:embed="rId2"/>
            <a:srcRect l="-3756" r="2" b="11925"/>
            <a:stretch>
              <a:fillRect/>
            </a:stretch>
          </p:blipFill>
          <p:spPr>
            <a:xfrm>
              <a:off x="-1812884" y="711087"/>
              <a:ext cx="13941384" cy="6865187"/>
            </a:xfrm>
            <a:prstGeom prst="rect">
              <a:avLst/>
            </a:prstGeom>
          </p:spPr>
        </p:pic>
        <p:sp>
          <p:nvSpPr>
            <p:cNvPr id="27" name="矩形 26"/>
            <p:cNvSpPr/>
            <p:nvPr/>
          </p:nvSpPr>
          <p:spPr>
            <a:xfrm>
              <a:off x="-54376" y="665195"/>
              <a:ext cx="12192000" cy="6956974"/>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60942" y="726014"/>
            <a:ext cx="10670116" cy="6131985"/>
          </a:xfrm>
          <a:prstGeom prst="rect">
            <a:avLst/>
          </a:prstGeom>
          <a:solidFill>
            <a:schemeClr val="bg1"/>
          </a:solidFill>
          <a:ln w="38100">
            <a:gradFill flip="none" rotWithShape="1">
              <a:gsLst>
                <a:gs pos="0">
                  <a:srgbClr val="A51F20"/>
                </a:gs>
                <a:gs pos="86000">
                  <a:srgbClr val="C00000"/>
                </a:gs>
              </a:gsLst>
              <a:lin ang="0" scaled="1"/>
              <a:tileRect/>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1795994" y="2236044"/>
            <a:ext cx="8618260" cy="2246769"/>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spcAft>
                <a:spcPts val="1200"/>
              </a:spcAft>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如果没有邓小平同志，中国人民就不可能有今天的新生活，中国就不可能有今天改革开放的新局面和社会主义现代化的光明前景。</a:t>
            </a:r>
            <a:endParaRPr lang="zh-CN" altLang="en-US" sz="22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spcAft>
                <a:spcPts val="1200"/>
              </a:spcAft>
            </a:pPr>
            <a:r>
              <a:rPr lang="en-US" altLang="zh-CN" sz="1800" dirty="0">
                <a:cs typeface="微软雅黑" panose="020B0503020204020204" pitchFamily="34" charset="-122"/>
              </a:rPr>
              <a:t>                        </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江泽民：</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在邓小平同志追悼大会上的悼词</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spcAft>
                <a:spcPts val="1200"/>
              </a:spcAft>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1997</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25</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32" name="图片 31"/>
          <p:cNvPicPr>
            <a:picLocks noChangeAspect="1"/>
          </p:cNvPicPr>
          <p:nvPr/>
        </p:nvPicPr>
        <p:blipFill>
          <a:blip r:embed="rId3">
            <a:duotone>
              <a:schemeClr val="bg2">
                <a:shade val="45000"/>
                <a:satMod val="135000"/>
              </a:schemeClr>
              <a:prstClr val="white"/>
            </a:duotone>
          </a:blip>
          <a:stretch>
            <a:fillRect/>
          </a:stretch>
        </p:blipFill>
        <p:spPr>
          <a:xfrm>
            <a:off x="1786603" y="4505038"/>
            <a:ext cx="9139071" cy="1940801"/>
          </a:xfrm>
          <a:prstGeom prst="rect">
            <a:avLst/>
          </a:prstGeom>
        </p:spPr>
      </p:pic>
      <p:pic>
        <p:nvPicPr>
          <p:cNvPr id="33" name="图片 32"/>
          <p:cNvPicPr>
            <a:picLocks noChangeAspect="1"/>
          </p:cNvPicPr>
          <p:nvPr/>
        </p:nvPicPr>
        <p:blipFill rotWithShape="1">
          <a:blip r:embed="rId4"/>
          <a:srcRect t="55323" b="13234"/>
          <a:stretch>
            <a:fillRect/>
          </a:stretch>
        </p:blipFill>
        <p:spPr>
          <a:xfrm>
            <a:off x="0" y="4708841"/>
            <a:ext cx="12192000" cy="2156346"/>
          </a:xfrm>
          <a:prstGeom prst="rect">
            <a:avLst/>
          </a:prstGeom>
        </p:spPr>
      </p:pic>
      <p:sp>
        <p:nvSpPr>
          <p:cNvPr id="34" name="文本框 3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三、如何认识邓小平理论的历史地位？</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descr="https://hbimg.huabanimg.com/fdb35ec1312b046b48dbabe993a461590724bcd81b844-JnjOQz"/>
          <p:cNvPicPr>
            <a:picLocks noChangeAspect="1" noChangeArrowheads="1"/>
          </p:cNvPicPr>
          <p:nvPr/>
        </p:nvPicPr>
        <p:blipFill rotWithShape="1">
          <a:blip r:embed="rId1"/>
          <a:srcRect t="3230" b="37578"/>
          <a:stretch>
            <a:fillRect/>
          </a:stretch>
        </p:blipFill>
        <p:spPr bwMode="auto">
          <a:xfrm flipH="1">
            <a:off x="0" y="16619"/>
            <a:ext cx="12210249" cy="651282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p:cNvGrpSpPr/>
          <p:nvPr/>
        </p:nvGrpSpPr>
        <p:grpSpPr>
          <a:xfrm>
            <a:off x="-1749384" y="-86785"/>
            <a:ext cx="13950508" cy="6738187"/>
            <a:chOff x="-1812884" y="665195"/>
            <a:chExt cx="13950508" cy="6956974"/>
          </a:xfrm>
        </p:grpSpPr>
        <p:pic>
          <p:nvPicPr>
            <p:cNvPr id="26" name="图片 25"/>
            <p:cNvPicPr>
              <a:picLocks noChangeAspect="1"/>
            </p:cNvPicPr>
            <p:nvPr/>
          </p:nvPicPr>
          <p:blipFill rotWithShape="1">
            <a:blip r:embed="rId2"/>
            <a:srcRect l="-3756" r="2" b="11925"/>
            <a:stretch>
              <a:fillRect/>
            </a:stretch>
          </p:blipFill>
          <p:spPr>
            <a:xfrm>
              <a:off x="-1812884" y="711087"/>
              <a:ext cx="13941384" cy="6865187"/>
            </a:xfrm>
            <a:prstGeom prst="rect">
              <a:avLst/>
            </a:prstGeom>
          </p:spPr>
        </p:pic>
        <p:sp>
          <p:nvSpPr>
            <p:cNvPr id="27" name="矩形 26"/>
            <p:cNvSpPr/>
            <p:nvPr/>
          </p:nvSpPr>
          <p:spPr>
            <a:xfrm>
              <a:off x="-54376" y="665195"/>
              <a:ext cx="12192000" cy="6956974"/>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760942" y="726014"/>
            <a:ext cx="10670116" cy="6131985"/>
          </a:xfrm>
          <a:prstGeom prst="rect">
            <a:avLst/>
          </a:prstGeom>
          <a:solidFill>
            <a:schemeClr val="bg1"/>
          </a:solidFill>
          <a:ln w="38100">
            <a:gradFill flip="none" rotWithShape="1">
              <a:gsLst>
                <a:gs pos="0">
                  <a:srgbClr val="A51F20"/>
                </a:gs>
                <a:gs pos="86000">
                  <a:srgbClr val="C00000"/>
                </a:gs>
              </a:gsLst>
              <a:lin ang="0" scaled="1"/>
              <a:tileRect/>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1795994" y="2044484"/>
            <a:ext cx="8618260" cy="2246769"/>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spcAft>
                <a:spcPts val="1200"/>
              </a:spcAft>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邓小平同志留给我们的最重要的思想和政治遗产，就是他带领党和人民开创的中国特色社会主义，就是他创立的邓小平理论。</a:t>
            </a:r>
            <a:endParaRPr lang="zh-CN" altLang="en-US" sz="22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spcAft>
                <a:spcPts val="1200"/>
              </a:spcAft>
            </a:pPr>
            <a:r>
              <a:rPr lang="en-US" altLang="zh-CN" sz="1800" dirty="0">
                <a:cs typeface="微软雅黑" panose="020B0503020204020204" pitchFamily="34" charset="-122"/>
              </a:rPr>
              <a:t>                        </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习近平在纪念邓小平同志诞辰</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110</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周年座谈会上的讲话</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spcAft>
                <a:spcPts val="1200"/>
              </a:spcAft>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2014</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8</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32" name="图片 31"/>
          <p:cNvPicPr>
            <a:picLocks noChangeAspect="1"/>
          </p:cNvPicPr>
          <p:nvPr/>
        </p:nvPicPr>
        <p:blipFill>
          <a:blip r:embed="rId3">
            <a:duotone>
              <a:schemeClr val="bg2">
                <a:shade val="45000"/>
                <a:satMod val="135000"/>
              </a:schemeClr>
              <a:prstClr val="white"/>
            </a:duotone>
          </a:blip>
          <a:stretch>
            <a:fillRect/>
          </a:stretch>
        </p:blipFill>
        <p:spPr>
          <a:xfrm>
            <a:off x="1786603" y="4505038"/>
            <a:ext cx="9139071" cy="1940801"/>
          </a:xfrm>
          <a:prstGeom prst="rect">
            <a:avLst/>
          </a:prstGeom>
        </p:spPr>
      </p:pic>
      <p:pic>
        <p:nvPicPr>
          <p:cNvPr id="33" name="图片 32"/>
          <p:cNvPicPr>
            <a:picLocks noChangeAspect="1"/>
          </p:cNvPicPr>
          <p:nvPr/>
        </p:nvPicPr>
        <p:blipFill rotWithShape="1">
          <a:blip r:embed="rId4"/>
          <a:srcRect t="55323" b="13234"/>
          <a:stretch>
            <a:fillRect/>
          </a:stretch>
        </p:blipFill>
        <p:spPr>
          <a:xfrm>
            <a:off x="0" y="4708841"/>
            <a:ext cx="12192000" cy="2156346"/>
          </a:xfrm>
          <a:prstGeom prst="rect">
            <a:avLst/>
          </a:prstGeom>
        </p:spPr>
      </p:pic>
      <p:sp>
        <p:nvSpPr>
          <p:cNvPr id="34" name="文本框 3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三、如何认识邓小平理论的历史地位？</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sp>
        <p:nvSpPr>
          <p:cNvPr id="18" name="矩形: 对角圆角 2"/>
          <p:cNvSpPr/>
          <p:nvPr/>
        </p:nvSpPr>
        <p:spPr>
          <a:xfrm flipH="1" flipV="1">
            <a:off x="1371600" y="1711054"/>
            <a:ext cx="9448800" cy="4334146"/>
          </a:xfrm>
          <a:prstGeom prst="roundRect">
            <a:avLst>
              <a:gd name="adj" fmla="val 7289"/>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6"/>
          <p:cNvSpPr/>
          <p:nvPr/>
        </p:nvSpPr>
        <p:spPr bwMode="auto">
          <a:xfrm flipH="1">
            <a:off x="8382000" y="-1"/>
            <a:ext cx="3810000" cy="1385750"/>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sp>
        <p:nvSpPr>
          <p:cNvPr id="23" name="文本框 22"/>
          <p:cNvSpPr txBox="1"/>
          <p:nvPr/>
        </p:nvSpPr>
        <p:spPr>
          <a:xfrm>
            <a:off x="1939854" y="2102911"/>
            <a:ext cx="8312292" cy="3079369"/>
          </a:xfrm>
          <a:prstGeom prst="rect">
            <a:avLst/>
          </a:prstGeom>
          <a:noFill/>
        </p:spPr>
        <p:txBody>
          <a:bodyPr wrap="square" rtlCol="0">
            <a:spAutoFit/>
          </a:bodyPr>
          <a:lstStyle/>
          <a:p>
            <a:pPr lvl="0" indent="457200" algn="just" defTabSz="1218565">
              <a:lnSpc>
                <a:spcPct val="150000"/>
              </a:lnSpc>
              <a:defRPr/>
            </a:pPr>
            <a:r>
              <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rPr>
              <a:t> 邓小平理论是马克思列宁主义、毛泽东思想在新的历史条件下的继承和发展，是中国特色社会主义理论体系的开篇之作，对改革开放和社会主义现代化建设具有长远的指导意义。</a:t>
            </a:r>
            <a:endPar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endParaRPr>
          </a:p>
          <a:p>
            <a:pPr lvl="0" indent="457200" algn="just" defTabSz="1218565">
              <a:lnSpc>
                <a:spcPct val="150000"/>
              </a:lnSpc>
              <a:defRPr/>
            </a:pPr>
            <a:r>
              <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rPr>
              <a:t> 邓小平理论回答的基本问题是“什么是社会主义、怎样建设社会主义”。解放思想、实事求是的思想路线，是邓小平理论的活的灵魂，是邓小平理论的精髓。</a:t>
            </a:r>
            <a:endPar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endParaRPr>
          </a:p>
        </p:txBody>
      </p:sp>
      <p:sp>
        <p:nvSpPr>
          <p:cNvPr id="24" name="Freeform 7"/>
          <p:cNvSpPr/>
          <p:nvPr/>
        </p:nvSpPr>
        <p:spPr bwMode="auto">
          <a:xfrm>
            <a:off x="-16992" y="3282951"/>
            <a:ext cx="685800" cy="3575050"/>
          </a:xfrm>
          <a:custGeom>
            <a:avLst/>
            <a:gdLst>
              <a:gd name="T0" fmla="*/ 1001 w 1083"/>
              <a:gd name="T1" fmla="*/ 2254 h 2254"/>
              <a:gd name="T2" fmla="*/ 0 w 1083"/>
              <a:gd name="T3" fmla="*/ 2254 h 2254"/>
              <a:gd name="T4" fmla="*/ 0 w 1083"/>
              <a:gd name="T5" fmla="*/ 0 h 2254"/>
              <a:gd name="T6" fmla="*/ 265 w 1083"/>
              <a:gd name="T7" fmla="*/ 424 h 2254"/>
              <a:gd name="T8" fmla="*/ 1028 w 1083"/>
              <a:gd name="T9" fmla="*/ 1498 h 2254"/>
              <a:gd name="T10" fmla="*/ 1001 w 1083"/>
              <a:gd name="T11" fmla="*/ 2254 h 2254"/>
            </a:gdLst>
            <a:ahLst/>
            <a:cxnLst>
              <a:cxn ang="0">
                <a:pos x="T0" y="T1"/>
              </a:cxn>
              <a:cxn ang="0">
                <a:pos x="T2" y="T3"/>
              </a:cxn>
              <a:cxn ang="0">
                <a:pos x="T4" y="T5"/>
              </a:cxn>
              <a:cxn ang="0">
                <a:pos x="T6" y="T7"/>
              </a:cxn>
              <a:cxn ang="0">
                <a:pos x="T8" y="T9"/>
              </a:cxn>
              <a:cxn ang="0">
                <a:pos x="T10" y="T11"/>
              </a:cxn>
            </a:cxnLst>
            <a:rect l="0" t="0" r="r" b="b"/>
            <a:pathLst>
              <a:path w="1083" h="2254">
                <a:moveTo>
                  <a:pt x="1001" y="2254"/>
                </a:moveTo>
                <a:cubicBezTo>
                  <a:pt x="0" y="2254"/>
                  <a:pt x="0" y="2254"/>
                  <a:pt x="0" y="2254"/>
                </a:cubicBezTo>
                <a:cubicBezTo>
                  <a:pt x="0" y="0"/>
                  <a:pt x="0" y="0"/>
                  <a:pt x="0" y="0"/>
                </a:cubicBezTo>
                <a:cubicBezTo>
                  <a:pt x="45" y="83"/>
                  <a:pt x="110" y="239"/>
                  <a:pt x="265" y="424"/>
                </a:cubicBezTo>
                <a:cubicBezTo>
                  <a:pt x="430" y="624"/>
                  <a:pt x="964" y="1154"/>
                  <a:pt x="1028" y="1498"/>
                </a:cubicBezTo>
                <a:cubicBezTo>
                  <a:pt x="1074" y="1746"/>
                  <a:pt x="1083" y="2027"/>
                  <a:pt x="1001" y="2254"/>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lstStyle/>
          <a:p>
            <a:endParaRPr lang="en-US" dirty="0"/>
          </a:p>
        </p:txBody>
      </p:sp>
      <p:sp>
        <p:nvSpPr>
          <p:cNvPr id="26" name="Freeform: Shape 54"/>
          <p:cNvSpPr/>
          <p:nvPr/>
        </p:nvSpPr>
        <p:spPr bwMode="auto">
          <a:xfrm rot="10800000">
            <a:off x="1616710" y="5469158"/>
            <a:ext cx="10575290" cy="1388840"/>
          </a:xfrm>
          <a:custGeom>
            <a:avLst/>
            <a:gdLst>
              <a:gd name="connsiteX0" fmla="*/ 7610 w 7473674"/>
              <a:gd name="connsiteY0" fmla="*/ 0 h 1186096"/>
              <a:gd name="connsiteX1" fmla="*/ 7473674 w 7473674"/>
              <a:gd name="connsiteY1" fmla="*/ 0 h 1186096"/>
              <a:gd name="connsiteX2" fmla="*/ 7298949 w 7473674"/>
              <a:gd name="connsiteY2" fmla="*/ 36782 h 1186096"/>
              <a:gd name="connsiteX3" fmla="*/ 3933364 w 7473674"/>
              <a:gd name="connsiteY3" fmla="*/ 854379 h 1186096"/>
              <a:gd name="connsiteX4" fmla="*/ 0 w 7473674"/>
              <a:gd name="connsiteY4" fmla="*/ 1042733 h 1186096"/>
              <a:gd name="connsiteX0-1" fmla="*/ 7610 w 7473674"/>
              <a:gd name="connsiteY0-2" fmla="*/ 0 h 1186096"/>
              <a:gd name="connsiteX1-3" fmla="*/ 7473674 w 7473674"/>
              <a:gd name="connsiteY1-4" fmla="*/ 0 h 1186096"/>
              <a:gd name="connsiteX2-5" fmla="*/ 3933364 w 7473674"/>
              <a:gd name="connsiteY2-6" fmla="*/ 854379 h 1186096"/>
              <a:gd name="connsiteX3-7" fmla="*/ 0 w 7473674"/>
              <a:gd name="connsiteY3-8" fmla="*/ 1042733 h 1186096"/>
              <a:gd name="connsiteX4-9" fmla="*/ 7610 w 7473674"/>
              <a:gd name="connsiteY4-10" fmla="*/ 0 h 1186096"/>
              <a:gd name="connsiteX0-11" fmla="*/ 7610 w 7473674"/>
              <a:gd name="connsiteY0-12" fmla="*/ 0 h 1128690"/>
              <a:gd name="connsiteX1-13" fmla="*/ 7473674 w 7473674"/>
              <a:gd name="connsiteY1-14" fmla="*/ 0 h 1128690"/>
              <a:gd name="connsiteX2-15" fmla="*/ 3523789 w 7473674"/>
              <a:gd name="connsiteY2-16" fmla="*/ 606729 h 1128690"/>
              <a:gd name="connsiteX3-17" fmla="*/ 0 w 7473674"/>
              <a:gd name="connsiteY3-18" fmla="*/ 1042733 h 1128690"/>
              <a:gd name="connsiteX4-19" fmla="*/ 7610 w 7473674"/>
              <a:gd name="connsiteY4-20" fmla="*/ 0 h 1128690"/>
              <a:gd name="connsiteX0-21" fmla="*/ 7610 w 7473674"/>
              <a:gd name="connsiteY0-22" fmla="*/ 0 h 1128690"/>
              <a:gd name="connsiteX1-23" fmla="*/ 7473674 w 7473674"/>
              <a:gd name="connsiteY1-24" fmla="*/ 0 h 1128690"/>
              <a:gd name="connsiteX2-25" fmla="*/ 3523789 w 7473674"/>
              <a:gd name="connsiteY2-26" fmla="*/ 606729 h 1128690"/>
              <a:gd name="connsiteX3-27" fmla="*/ 0 w 7473674"/>
              <a:gd name="connsiteY3-28" fmla="*/ 1042733 h 1128690"/>
              <a:gd name="connsiteX4-29" fmla="*/ 7610 w 7473674"/>
              <a:gd name="connsiteY4-30" fmla="*/ 0 h 1128690"/>
              <a:gd name="connsiteX0-31" fmla="*/ 7610 w 7473674"/>
              <a:gd name="connsiteY0-32" fmla="*/ 0 h 1128690"/>
              <a:gd name="connsiteX1-33" fmla="*/ 7473674 w 7473674"/>
              <a:gd name="connsiteY1-34" fmla="*/ 0 h 1128690"/>
              <a:gd name="connsiteX2-35" fmla="*/ 3523789 w 7473674"/>
              <a:gd name="connsiteY2-36" fmla="*/ 606729 h 1128690"/>
              <a:gd name="connsiteX3-37" fmla="*/ 0 w 7473674"/>
              <a:gd name="connsiteY3-38" fmla="*/ 1042733 h 1128690"/>
              <a:gd name="connsiteX4-39" fmla="*/ 7610 w 7473674"/>
              <a:gd name="connsiteY4-40" fmla="*/ 0 h 11286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73674" h="1128690">
                <a:moveTo>
                  <a:pt x="7610" y="0"/>
                </a:moveTo>
                <a:lnTo>
                  <a:pt x="7473674" y="0"/>
                </a:lnTo>
                <a:cubicBezTo>
                  <a:pt x="6157046" y="202243"/>
                  <a:pt x="4936065" y="234543"/>
                  <a:pt x="3523789" y="606729"/>
                </a:cubicBezTo>
                <a:cubicBezTo>
                  <a:pt x="2156794" y="966982"/>
                  <a:pt x="1028960" y="1287781"/>
                  <a:pt x="0" y="1042733"/>
                </a:cubicBezTo>
                <a:cubicBezTo>
                  <a:pt x="2537" y="695155"/>
                  <a:pt x="5073" y="347578"/>
                  <a:pt x="7610"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grpSp>
        <p:nvGrpSpPr>
          <p:cNvPr id="30" name="组合 29"/>
          <p:cNvGrpSpPr/>
          <p:nvPr/>
        </p:nvGrpSpPr>
        <p:grpSpPr>
          <a:xfrm>
            <a:off x="2440115" y="708217"/>
            <a:ext cx="7311769" cy="737695"/>
            <a:chOff x="2415798" y="742579"/>
            <a:chExt cx="7311769" cy="737695"/>
          </a:xfrm>
        </p:grpSpPr>
        <p:sp>
          <p:nvSpPr>
            <p:cNvPr id="31" name="íšlídè"/>
            <p:cNvSpPr txBox="1"/>
            <p:nvPr/>
          </p:nvSpPr>
          <p:spPr bwMode="auto">
            <a:xfrm>
              <a:off x="3768865" y="742579"/>
              <a:ext cx="4590202" cy="73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3600" b="1" spc="300" dirty="0">
                  <a:solidFill>
                    <a:srgbClr val="C00000"/>
                  </a:solidFill>
                  <a:latin typeface="华文行楷" panose="02010800040101010101" pitchFamily="2" charset="-122"/>
                  <a:ea typeface="华文行楷" panose="02010800040101010101" pitchFamily="2" charset="-122"/>
                </a:rPr>
                <a:t>专题小结</a:t>
              </a:r>
              <a:endParaRPr lang="en-US" altLang="zh-CN" sz="3600" b="1" spc="300" dirty="0">
                <a:solidFill>
                  <a:srgbClr val="C00000"/>
                </a:solidFill>
                <a:latin typeface="华文行楷" panose="02010800040101010101" pitchFamily="2" charset="-122"/>
                <a:ea typeface="华文行楷" panose="02010800040101010101" pitchFamily="2" charset="-122"/>
              </a:endParaRPr>
            </a:p>
          </p:txBody>
        </p:sp>
        <p:grpSp>
          <p:nvGrpSpPr>
            <p:cNvPr id="32" name="组合 31"/>
            <p:cNvGrpSpPr/>
            <p:nvPr/>
          </p:nvGrpSpPr>
          <p:grpSpPr>
            <a:xfrm>
              <a:off x="2415798" y="1067884"/>
              <a:ext cx="7311769" cy="0"/>
              <a:chOff x="2415798" y="1010793"/>
              <a:chExt cx="7311769" cy="0"/>
            </a:xfrm>
          </p:grpSpPr>
          <p:cxnSp>
            <p:nvCxnSpPr>
              <p:cNvPr id="33" name="直接箭头连接符 32"/>
              <p:cNvCxnSpPr/>
              <p:nvPr/>
            </p:nvCxnSpPr>
            <p:spPr>
              <a:xfrm>
                <a:off x="726013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241579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2977145" y="764014"/>
            <a:ext cx="396000"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6122302" y="267960"/>
            <a:ext cx="5456276" cy="992109"/>
            <a:chOff x="6076829" y="984469"/>
            <a:chExt cx="5456276" cy="992109"/>
          </a:xfrm>
        </p:grpSpPr>
        <p:sp>
          <p:nvSpPr>
            <p:cNvPr id="24" name="矩形 23"/>
            <p:cNvSpPr/>
            <p:nvPr/>
          </p:nvSpPr>
          <p:spPr>
            <a:xfrm>
              <a:off x="6680497" y="984469"/>
              <a:ext cx="4493538"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和平与发展成为时代主题是邓小平理论形成的时代背景</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6076829" y="1098503"/>
              <a:ext cx="645602" cy="761619"/>
              <a:chOff x="6419847" y="1103283"/>
              <a:chExt cx="645602" cy="761619"/>
            </a:xfrm>
          </p:grpSpPr>
          <p:cxnSp>
            <p:nvCxnSpPr>
              <p:cNvPr id="29" name="直接连接符 28"/>
              <p:cNvCxnSpPr/>
              <p:nvPr/>
            </p:nvCxnSpPr>
            <p:spPr>
              <a:xfrm>
                <a:off x="6419847" y="1477896"/>
                <a:ext cx="3023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6726780" y="1144549"/>
                <a:ext cx="1318" cy="3280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722216" y="1144548"/>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728098" y="1478071"/>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6726780" y="1472638"/>
                <a:ext cx="1261" cy="3503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6722216" y="1823782"/>
                <a:ext cx="27627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6981578" y="1103283"/>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981578" y="1435961"/>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981578" y="1781031"/>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6680496" y="1316918"/>
              <a:ext cx="4493538"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社会主义建设的经验教训是邓小平理论形成的历史依据</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6680495" y="1668801"/>
              <a:ext cx="4852610"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改革开放和现代化建设的实践是邓小平理论形成的现实依据</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6129445" y="1441076"/>
            <a:ext cx="3653770" cy="307777"/>
            <a:chOff x="6083972" y="2588211"/>
            <a:chExt cx="3653770" cy="307777"/>
          </a:xfrm>
        </p:grpSpPr>
        <p:grpSp>
          <p:nvGrpSpPr>
            <p:cNvPr id="52" name="组合 51"/>
            <p:cNvGrpSpPr/>
            <p:nvPr/>
          </p:nvGrpSpPr>
          <p:grpSpPr>
            <a:xfrm>
              <a:off x="6083972" y="2696821"/>
              <a:ext cx="645602" cy="83871"/>
              <a:chOff x="6229229" y="1583581"/>
              <a:chExt cx="645602" cy="83871"/>
            </a:xfrm>
          </p:grpSpPr>
          <p:cxnSp>
            <p:nvCxnSpPr>
              <p:cNvPr id="49" name="直接连接符 48"/>
              <p:cNvCxnSpPr/>
              <p:nvPr/>
            </p:nvCxnSpPr>
            <p:spPr>
              <a:xfrm>
                <a:off x="6229229" y="1625516"/>
                <a:ext cx="3023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525257" y="1625691"/>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790960" y="1583581"/>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p:cNvSpPr/>
            <p:nvPr/>
          </p:nvSpPr>
          <p:spPr>
            <a:xfrm>
              <a:off x="6680495" y="2588211"/>
              <a:ext cx="3057247"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什么是社会主义、怎样建设社会主义</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56" name="组合 155"/>
          <p:cNvGrpSpPr/>
          <p:nvPr/>
        </p:nvGrpSpPr>
        <p:grpSpPr>
          <a:xfrm>
            <a:off x="6093765" y="1929860"/>
            <a:ext cx="3682304" cy="3454159"/>
            <a:chOff x="6054626" y="1669917"/>
            <a:chExt cx="3682304" cy="3454159"/>
          </a:xfrm>
        </p:grpSpPr>
        <p:grpSp>
          <p:nvGrpSpPr>
            <p:cNvPr id="71" name="组合 70"/>
            <p:cNvGrpSpPr/>
            <p:nvPr/>
          </p:nvGrpSpPr>
          <p:grpSpPr>
            <a:xfrm>
              <a:off x="6672540" y="1669917"/>
              <a:ext cx="3064390" cy="3454159"/>
              <a:chOff x="6672540" y="1609957"/>
              <a:chExt cx="3064390" cy="3454159"/>
            </a:xfrm>
          </p:grpSpPr>
          <p:sp>
            <p:nvSpPr>
              <p:cNvPr id="55" name="矩形 54"/>
              <p:cNvSpPr/>
              <p:nvPr/>
            </p:nvSpPr>
            <p:spPr>
              <a:xfrm>
                <a:off x="6679683" y="1609957"/>
                <a:ext cx="2698175"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解放思想、实事求是的思想路线</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6679683" y="1959020"/>
                <a:ext cx="3057247"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一切从社会主义初级阶段的实际出发</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矩形 56"/>
              <p:cNvSpPr/>
              <p:nvPr/>
            </p:nvSpPr>
            <p:spPr>
              <a:xfrm>
                <a:off x="6679683" y="2308083"/>
                <a:ext cx="2877711"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党在社会主义初级阶段的基本路线</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8" name="矩形 57"/>
              <p:cNvSpPr/>
              <p:nvPr/>
            </p:nvSpPr>
            <p:spPr>
              <a:xfrm>
                <a:off x="6679683" y="2657146"/>
                <a:ext cx="2877711"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社会主义的根本任务是发展生产力</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矩形 58"/>
              <p:cNvSpPr/>
              <p:nvPr/>
            </p:nvSpPr>
            <p:spPr>
              <a:xfrm>
                <a:off x="6679683" y="3006209"/>
                <a:ext cx="2518638"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分“三步走”基本实现现代化</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0" name="矩形 59"/>
              <p:cNvSpPr/>
              <p:nvPr/>
            </p:nvSpPr>
            <p:spPr>
              <a:xfrm>
                <a:off x="6679683" y="3355272"/>
                <a:ext cx="2159566"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改革是中国的第二次革命</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矩形 60"/>
              <p:cNvSpPr/>
              <p:nvPr/>
            </p:nvSpPr>
            <p:spPr>
              <a:xfrm>
                <a:off x="6679683" y="3704335"/>
                <a:ext cx="2339102"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社会主义也可以搞市场经济</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矩形 61"/>
              <p:cNvSpPr/>
              <p:nvPr/>
            </p:nvSpPr>
            <p:spPr>
              <a:xfrm>
                <a:off x="6679683" y="4053398"/>
                <a:ext cx="2159566"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“两手抓，两手都要硬”</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矩形 62"/>
              <p:cNvSpPr/>
              <p:nvPr/>
            </p:nvSpPr>
            <p:spPr>
              <a:xfrm>
                <a:off x="6679683" y="4402461"/>
                <a:ext cx="2032929"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“一国两制” 战略构想</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6679683" y="4751524"/>
                <a:ext cx="184731" cy="307777"/>
              </a:xfrm>
              <a:prstGeom prst="rect">
                <a:avLst/>
              </a:prstGeom>
            </p:spPr>
            <p:txBody>
              <a:bodyPr wrap="none">
                <a:spAutoFit/>
              </a:bodyPr>
              <a:lstStyle/>
              <a:p>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5" name="矩形 64"/>
              <p:cNvSpPr/>
              <p:nvPr/>
            </p:nvSpPr>
            <p:spPr>
              <a:xfrm>
                <a:off x="6672540" y="4756339"/>
                <a:ext cx="2339102"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解决中国问题的关键在于党</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6364176" y="1795241"/>
              <a:ext cx="346866" cy="3225863"/>
              <a:chOff x="6364176" y="1795241"/>
              <a:chExt cx="346866" cy="3225863"/>
            </a:xfrm>
          </p:grpSpPr>
          <p:grpSp>
            <p:nvGrpSpPr>
              <p:cNvPr id="79" name="组合 78"/>
              <p:cNvGrpSpPr/>
              <p:nvPr/>
            </p:nvGrpSpPr>
            <p:grpSpPr>
              <a:xfrm>
                <a:off x="6367809" y="1795241"/>
                <a:ext cx="343233" cy="362118"/>
                <a:chOff x="6526024" y="402677"/>
                <a:chExt cx="343233" cy="362118"/>
              </a:xfrm>
            </p:grpSpPr>
            <p:cxnSp>
              <p:nvCxnSpPr>
                <p:cNvPr id="76" name="直接连接符 75"/>
                <p:cNvCxnSpPr/>
                <p:nvPr/>
              </p:nvCxnSpPr>
              <p:spPr>
                <a:xfrm flipV="1">
                  <a:off x="6528207" y="443943"/>
                  <a:ext cx="0" cy="3208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526024" y="443942"/>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6785386" y="402677"/>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6367809" y="2116094"/>
                <a:ext cx="343233" cy="404134"/>
                <a:chOff x="6526024" y="402677"/>
                <a:chExt cx="343233" cy="404134"/>
              </a:xfrm>
            </p:grpSpPr>
            <p:cxnSp>
              <p:nvCxnSpPr>
                <p:cNvPr id="82" name="直接连接符 81"/>
                <p:cNvCxnSpPr/>
                <p:nvPr/>
              </p:nvCxnSpPr>
              <p:spPr>
                <a:xfrm flipV="1">
                  <a:off x="6528207" y="443943"/>
                  <a:ext cx="0" cy="3628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6526024" y="443942"/>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椭圆 83"/>
                <p:cNvSpPr/>
                <p:nvPr/>
              </p:nvSpPr>
              <p:spPr>
                <a:xfrm>
                  <a:off x="6785386" y="402677"/>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a:off x="6367084" y="2480042"/>
                <a:ext cx="343233" cy="412358"/>
                <a:chOff x="6526024" y="402677"/>
                <a:chExt cx="343233" cy="417586"/>
              </a:xfrm>
            </p:grpSpPr>
            <p:cxnSp>
              <p:nvCxnSpPr>
                <p:cNvPr id="87" name="直接连接符 86"/>
                <p:cNvCxnSpPr/>
                <p:nvPr/>
              </p:nvCxnSpPr>
              <p:spPr>
                <a:xfrm flipV="1">
                  <a:off x="6528207" y="443943"/>
                  <a:ext cx="0" cy="3763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6526024" y="443942"/>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6785386" y="402677"/>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a:off x="6367084" y="2831377"/>
                <a:ext cx="343233" cy="386977"/>
                <a:chOff x="6526024" y="402677"/>
                <a:chExt cx="343233" cy="386977"/>
              </a:xfrm>
            </p:grpSpPr>
            <p:cxnSp>
              <p:nvCxnSpPr>
                <p:cNvPr id="92" name="直接连接符 91"/>
                <p:cNvCxnSpPr/>
                <p:nvPr/>
              </p:nvCxnSpPr>
              <p:spPr>
                <a:xfrm flipV="1">
                  <a:off x="6528207" y="443943"/>
                  <a:ext cx="0" cy="34571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526024" y="443942"/>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4" name="椭圆 93"/>
                <p:cNvSpPr/>
                <p:nvPr/>
              </p:nvSpPr>
              <p:spPr>
                <a:xfrm>
                  <a:off x="6785386" y="402677"/>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6367084" y="3162882"/>
                <a:ext cx="343233" cy="404535"/>
                <a:chOff x="6526024" y="402677"/>
                <a:chExt cx="343233" cy="404535"/>
              </a:xfrm>
            </p:grpSpPr>
            <p:cxnSp>
              <p:nvCxnSpPr>
                <p:cNvPr id="97" name="直接连接符 96"/>
                <p:cNvCxnSpPr/>
                <p:nvPr/>
              </p:nvCxnSpPr>
              <p:spPr>
                <a:xfrm flipV="1">
                  <a:off x="6528207" y="443943"/>
                  <a:ext cx="0" cy="3632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526024" y="443942"/>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9" name="椭圆 98"/>
                <p:cNvSpPr/>
                <p:nvPr/>
              </p:nvSpPr>
              <p:spPr>
                <a:xfrm>
                  <a:off x="6785386" y="402677"/>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6364176" y="3527003"/>
                <a:ext cx="343233" cy="399811"/>
                <a:chOff x="6526024" y="402677"/>
                <a:chExt cx="343233" cy="399811"/>
              </a:xfrm>
            </p:grpSpPr>
            <p:cxnSp>
              <p:nvCxnSpPr>
                <p:cNvPr id="102" name="直接连接符 101"/>
                <p:cNvCxnSpPr/>
                <p:nvPr/>
              </p:nvCxnSpPr>
              <p:spPr>
                <a:xfrm flipV="1">
                  <a:off x="6531115" y="443943"/>
                  <a:ext cx="0" cy="3585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6526024" y="443516"/>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椭圆 103"/>
                <p:cNvSpPr/>
                <p:nvPr/>
              </p:nvSpPr>
              <p:spPr>
                <a:xfrm>
                  <a:off x="6785386" y="402677"/>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p:cNvGrpSpPr/>
              <p:nvPr/>
            </p:nvGrpSpPr>
            <p:grpSpPr>
              <a:xfrm>
                <a:off x="6364176" y="3885549"/>
                <a:ext cx="343233" cy="386610"/>
                <a:chOff x="6526024" y="402677"/>
                <a:chExt cx="343233" cy="386610"/>
              </a:xfrm>
            </p:grpSpPr>
            <p:cxnSp>
              <p:nvCxnSpPr>
                <p:cNvPr id="108" name="直接连接符 107"/>
                <p:cNvCxnSpPr/>
                <p:nvPr/>
              </p:nvCxnSpPr>
              <p:spPr>
                <a:xfrm flipV="1">
                  <a:off x="6531115" y="443943"/>
                  <a:ext cx="0" cy="3453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6526024" y="443942"/>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椭圆 109"/>
                <p:cNvSpPr/>
                <p:nvPr/>
              </p:nvSpPr>
              <p:spPr>
                <a:xfrm>
                  <a:off x="6785386" y="402677"/>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364176" y="4230224"/>
                <a:ext cx="343233" cy="399811"/>
                <a:chOff x="6526024" y="402677"/>
                <a:chExt cx="343233" cy="399811"/>
              </a:xfrm>
            </p:grpSpPr>
            <p:cxnSp>
              <p:nvCxnSpPr>
                <p:cNvPr id="114" name="直接连接符 113"/>
                <p:cNvCxnSpPr/>
                <p:nvPr/>
              </p:nvCxnSpPr>
              <p:spPr>
                <a:xfrm flipV="1">
                  <a:off x="6531115" y="443943"/>
                  <a:ext cx="0" cy="3585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6526024" y="443942"/>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6" name="椭圆 115"/>
                <p:cNvSpPr/>
                <p:nvPr/>
              </p:nvSpPr>
              <p:spPr>
                <a:xfrm>
                  <a:off x="6785386" y="402677"/>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p:cNvGrpSpPr/>
              <p:nvPr/>
            </p:nvGrpSpPr>
            <p:grpSpPr>
              <a:xfrm>
                <a:off x="6366030" y="4572804"/>
                <a:ext cx="343233" cy="399811"/>
                <a:chOff x="6526024" y="402677"/>
                <a:chExt cx="343233" cy="399811"/>
              </a:xfrm>
            </p:grpSpPr>
            <p:cxnSp>
              <p:nvCxnSpPr>
                <p:cNvPr id="119" name="直接连接符 118"/>
                <p:cNvCxnSpPr/>
                <p:nvPr/>
              </p:nvCxnSpPr>
              <p:spPr>
                <a:xfrm flipV="1">
                  <a:off x="6529261" y="443943"/>
                  <a:ext cx="0" cy="3585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6526024" y="443942"/>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1" name="椭圆 120"/>
                <p:cNvSpPr/>
                <p:nvPr/>
              </p:nvSpPr>
              <p:spPr>
                <a:xfrm>
                  <a:off x="6785386" y="402677"/>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p:cNvGrpSpPr/>
              <p:nvPr/>
            </p:nvGrpSpPr>
            <p:grpSpPr>
              <a:xfrm>
                <a:off x="6364176" y="4937233"/>
                <a:ext cx="343233" cy="83871"/>
                <a:chOff x="6518430" y="4732429"/>
                <a:chExt cx="343233" cy="83871"/>
              </a:xfrm>
            </p:grpSpPr>
            <p:cxnSp>
              <p:nvCxnSpPr>
                <p:cNvPr id="126" name="直接连接符 125"/>
                <p:cNvCxnSpPr/>
                <p:nvPr/>
              </p:nvCxnSpPr>
              <p:spPr>
                <a:xfrm>
                  <a:off x="6518430" y="4767811"/>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7" name="椭圆 126"/>
                <p:cNvSpPr/>
                <p:nvPr/>
              </p:nvSpPr>
              <p:spPr>
                <a:xfrm>
                  <a:off x="6777792" y="4732429"/>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30" name="直接连接符 129"/>
            <p:cNvCxnSpPr/>
            <p:nvPr/>
          </p:nvCxnSpPr>
          <p:spPr>
            <a:xfrm>
              <a:off x="6054626" y="3385782"/>
              <a:ext cx="3095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5" name="组合 154"/>
          <p:cNvGrpSpPr/>
          <p:nvPr/>
        </p:nvGrpSpPr>
        <p:grpSpPr>
          <a:xfrm>
            <a:off x="6122302" y="5565027"/>
            <a:ext cx="4191583" cy="998676"/>
            <a:chOff x="6083163" y="5635240"/>
            <a:chExt cx="4191583" cy="998676"/>
          </a:xfrm>
        </p:grpSpPr>
        <p:grpSp>
          <p:nvGrpSpPr>
            <p:cNvPr id="70" name="组合 69"/>
            <p:cNvGrpSpPr/>
            <p:nvPr/>
          </p:nvGrpSpPr>
          <p:grpSpPr>
            <a:xfrm>
              <a:off x="6678890" y="5635240"/>
              <a:ext cx="3595856" cy="998676"/>
              <a:chOff x="6727969" y="5635240"/>
              <a:chExt cx="3595856" cy="998676"/>
            </a:xfrm>
          </p:grpSpPr>
          <p:sp>
            <p:nvSpPr>
              <p:cNvPr id="67" name="矩形 66"/>
              <p:cNvSpPr/>
              <p:nvPr/>
            </p:nvSpPr>
            <p:spPr>
              <a:xfrm>
                <a:off x="6727969" y="5635240"/>
                <a:ext cx="3595856"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马克思列宁主义、毛泽东思想的继承和发展</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8" name="矩形 67"/>
              <p:cNvSpPr/>
              <p:nvPr/>
            </p:nvSpPr>
            <p:spPr>
              <a:xfrm>
                <a:off x="6727969" y="5985864"/>
                <a:ext cx="3236784"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中国特色社会主义理论体系的开篇之作</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9" name="矩形 68"/>
              <p:cNvSpPr/>
              <p:nvPr/>
            </p:nvSpPr>
            <p:spPr>
              <a:xfrm>
                <a:off x="6727969" y="6326139"/>
                <a:ext cx="3595856" cy="307777"/>
              </a:xfrm>
              <a:prstGeom prst="rect">
                <a:avLst/>
              </a:prstGeom>
            </p:spPr>
            <p:txBody>
              <a:bodyPr wrap="none">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改革开放和社会主义现代化建设的科学指南</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54" name="组合 153"/>
            <p:cNvGrpSpPr/>
            <p:nvPr/>
          </p:nvGrpSpPr>
          <p:grpSpPr>
            <a:xfrm>
              <a:off x="6083163" y="5763442"/>
              <a:ext cx="645602" cy="761619"/>
              <a:chOff x="6235563" y="402677"/>
              <a:chExt cx="645602" cy="761619"/>
            </a:xfrm>
          </p:grpSpPr>
          <p:cxnSp>
            <p:nvCxnSpPr>
              <p:cNvPr id="145" name="直接连接符 144"/>
              <p:cNvCxnSpPr/>
              <p:nvPr/>
            </p:nvCxnSpPr>
            <p:spPr>
              <a:xfrm>
                <a:off x="6235563" y="777290"/>
                <a:ext cx="3023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flipV="1">
                <a:off x="6542496" y="443943"/>
                <a:ext cx="1318" cy="3280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6537932" y="443942"/>
                <a:ext cx="3374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6543814" y="777465"/>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6543814" y="772032"/>
                <a:ext cx="1261" cy="3503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6537932" y="1123176"/>
                <a:ext cx="276278"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a:off x="6797294" y="402677"/>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6797294" y="735355"/>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6797294" y="1080425"/>
                <a:ext cx="83871" cy="83871"/>
              </a:xfrm>
              <a:prstGeom prst="ellips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5" name="平行四边形 49"/>
          <p:cNvSpPr/>
          <p:nvPr/>
        </p:nvSpPr>
        <p:spPr>
          <a:xfrm>
            <a:off x="3352309" y="1161338"/>
            <a:ext cx="2801465" cy="796333"/>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邓小平理论首要的</a:t>
            </a:r>
            <a:endParaRPr lang="zh-CN" altLang="en-US" sz="16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基本的理论问题是什么？</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58" name="平行四边形 49"/>
          <p:cNvSpPr/>
          <p:nvPr/>
        </p:nvSpPr>
        <p:spPr>
          <a:xfrm>
            <a:off x="3352309" y="3258773"/>
            <a:ext cx="2801465" cy="796333"/>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邓小平理论的</a:t>
            </a:r>
            <a:endParaRPr lang="zh-CN" altLang="en-US" sz="16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主要内容是什么？</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59" name="平行四边形 49"/>
          <p:cNvSpPr/>
          <p:nvPr/>
        </p:nvSpPr>
        <p:spPr>
          <a:xfrm>
            <a:off x="3352309" y="5671372"/>
            <a:ext cx="2801465" cy="796333"/>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如何认识邓小平理论的</a:t>
            </a:r>
            <a:endParaRPr lang="zh-CN" altLang="en-US" sz="16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重要意义？</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60" name="平行四边形 49"/>
          <p:cNvSpPr/>
          <p:nvPr/>
        </p:nvSpPr>
        <p:spPr>
          <a:xfrm>
            <a:off x="3352309" y="453528"/>
            <a:ext cx="2801465" cy="620973"/>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邓小平理论是如何创立的？</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22" name="圆角矩形 61"/>
          <p:cNvSpPr/>
          <p:nvPr/>
        </p:nvSpPr>
        <p:spPr>
          <a:xfrm>
            <a:off x="596899" y="3199607"/>
            <a:ext cx="1962935" cy="914663"/>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邓小平理论</a:t>
            </a: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21" name="矩形 20"/>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22" name="矩形: 圆顶角 51"/>
          <p:cNvSpPr/>
          <p:nvPr/>
        </p:nvSpPr>
        <p:spPr>
          <a:xfrm>
            <a:off x="1134738" y="1080196"/>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顶角 50"/>
          <p:cNvSpPr/>
          <p:nvPr/>
        </p:nvSpPr>
        <p:spPr>
          <a:xfrm>
            <a:off x="1077290" y="1012538"/>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顶角 49"/>
          <p:cNvSpPr/>
          <p:nvPr/>
        </p:nvSpPr>
        <p:spPr>
          <a:xfrm>
            <a:off x="1019839" y="944880"/>
            <a:ext cx="10030200" cy="5450802"/>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395917">
            <a:off x="-908732" y="948345"/>
            <a:ext cx="4897802" cy="6459875"/>
            <a:chOff x="4319902" y="-208038"/>
            <a:chExt cx="5199655" cy="6858000"/>
          </a:xfrm>
        </p:grpSpPr>
        <p:pic>
          <p:nvPicPr>
            <p:cNvPr id="26" name="图片 25"/>
            <p:cNvPicPr>
              <a:picLocks noChangeAspect="1"/>
            </p:cNvPicPr>
            <p:nvPr/>
          </p:nvPicPr>
          <p:blipFill rotWithShape="1">
            <a:blip r:embed="rId2"/>
            <a:srcRect l="23445" r="26731"/>
            <a:stretch>
              <a:fillRect/>
            </a:stretch>
          </p:blipFill>
          <p:spPr>
            <a:xfrm>
              <a:off x="4319902" y="-208038"/>
              <a:ext cx="5199655" cy="6858000"/>
            </a:xfrm>
            <a:prstGeom prst="rect">
              <a:avLst/>
            </a:prstGeom>
          </p:spPr>
        </p:pic>
        <p:sp>
          <p:nvSpPr>
            <p:cNvPr id="27" name="矩形 37"/>
            <p:cNvSpPr/>
            <p:nvPr/>
          </p:nvSpPr>
          <p:spPr>
            <a:xfrm rot="20808873">
              <a:off x="5223030" y="1264668"/>
              <a:ext cx="3409467" cy="4353414"/>
            </a:xfrm>
            <a:custGeom>
              <a:avLst/>
              <a:gdLst>
                <a:gd name="connsiteX0" fmla="*/ 0 w 3331799"/>
                <a:gd name="connsiteY0" fmla="*/ 0 h 4298937"/>
                <a:gd name="connsiteX1" fmla="*/ 3331799 w 3331799"/>
                <a:gd name="connsiteY1" fmla="*/ 0 h 4298937"/>
                <a:gd name="connsiteX2" fmla="*/ 3331799 w 3331799"/>
                <a:gd name="connsiteY2" fmla="*/ 4298937 h 4298937"/>
                <a:gd name="connsiteX3" fmla="*/ 0 w 3331799"/>
                <a:gd name="connsiteY3" fmla="*/ 4298937 h 4298937"/>
                <a:gd name="connsiteX4" fmla="*/ 0 w 3331799"/>
                <a:gd name="connsiteY4" fmla="*/ 0 h 4298937"/>
                <a:gd name="connsiteX0-1" fmla="*/ 0 w 3400776"/>
                <a:gd name="connsiteY0-2" fmla="*/ 0 h 4338576"/>
                <a:gd name="connsiteX1-3" fmla="*/ 3331799 w 3400776"/>
                <a:gd name="connsiteY1-4" fmla="*/ 0 h 4338576"/>
                <a:gd name="connsiteX2-5" fmla="*/ 3400776 w 3400776"/>
                <a:gd name="connsiteY2-6" fmla="*/ 4338576 h 4338576"/>
                <a:gd name="connsiteX3-7" fmla="*/ 0 w 3400776"/>
                <a:gd name="connsiteY3-8" fmla="*/ 4298937 h 4338576"/>
                <a:gd name="connsiteX4-9" fmla="*/ 0 w 3400776"/>
                <a:gd name="connsiteY4-10" fmla="*/ 0 h 4338576"/>
                <a:gd name="connsiteX0-11" fmla="*/ 8691 w 3409467"/>
                <a:gd name="connsiteY0-12" fmla="*/ 0 h 4338576"/>
                <a:gd name="connsiteX1-13" fmla="*/ 3340490 w 3409467"/>
                <a:gd name="connsiteY1-14" fmla="*/ 0 h 4338576"/>
                <a:gd name="connsiteX2-15" fmla="*/ 3409467 w 3409467"/>
                <a:gd name="connsiteY2-16" fmla="*/ 4338576 h 4338576"/>
                <a:gd name="connsiteX3-17" fmla="*/ 0 w 3409467"/>
                <a:gd name="connsiteY3-18" fmla="*/ 4336033 h 4338576"/>
                <a:gd name="connsiteX4-19" fmla="*/ 8691 w 3409467"/>
                <a:gd name="connsiteY4-20" fmla="*/ 0 h 4338576"/>
                <a:gd name="connsiteX0-21" fmla="*/ 8691 w 3409467"/>
                <a:gd name="connsiteY0-22" fmla="*/ 14838 h 4353414"/>
                <a:gd name="connsiteX1-23" fmla="*/ 3343967 w 3409467"/>
                <a:gd name="connsiteY1-24" fmla="*/ 0 h 4353414"/>
                <a:gd name="connsiteX2-25" fmla="*/ 3409467 w 3409467"/>
                <a:gd name="connsiteY2-26" fmla="*/ 4353414 h 4353414"/>
                <a:gd name="connsiteX3-27" fmla="*/ 0 w 3409467"/>
                <a:gd name="connsiteY3-28" fmla="*/ 4350871 h 4353414"/>
                <a:gd name="connsiteX4-29" fmla="*/ 8691 w 3409467"/>
                <a:gd name="connsiteY4-30" fmla="*/ 14838 h 4353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9467" h="4353414">
                  <a:moveTo>
                    <a:pt x="8691" y="14838"/>
                  </a:moveTo>
                  <a:lnTo>
                    <a:pt x="3343967" y="0"/>
                  </a:lnTo>
                  <a:lnTo>
                    <a:pt x="3409467" y="4353414"/>
                  </a:lnTo>
                  <a:lnTo>
                    <a:pt x="0" y="4350871"/>
                  </a:lnTo>
                  <a:lnTo>
                    <a:pt x="8691" y="14838"/>
                  </a:lnTo>
                  <a:close/>
                </a:path>
              </a:pathLst>
            </a:custGeom>
            <a:gradFill>
              <a:gsLst>
                <a:gs pos="100000">
                  <a:srgbClr val="FFDAD9"/>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Bebas"/>
                <a:ea typeface="思源黑体 CN Medium"/>
                <a:cs typeface="+mn-cs"/>
              </a:endParaRPr>
            </a:p>
          </p:txBody>
        </p:sp>
      </p:grpSp>
      <p:sp>
        <p:nvSpPr>
          <p:cNvPr id="28" name="文本框 27"/>
          <p:cNvSpPr txBox="1"/>
          <p:nvPr/>
        </p:nvSpPr>
        <p:spPr>
          <a:xfrm rot="21138588">
            <a:off x="1896666" y="2492804"/>
            <a:ext cx="1015663" cy="3370956"/>
          </a:xfrm>
          <a:prstGeom prst="rect">
            <a:avLst/>
          </a:prstGeom>
          <a:noFill/>
        </p:spPr>
        <p:txBody>
          <a:bodyPr vert="eaVert" wrap="square" rtlCol="0">
            <a:spAutoFit/>
          </a:bodyPr>
          <a:lstStyle/>
          <a:p>
            <a:r>
              <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rPr>
              <a:t>思考题</a:t>
            </a:r>
            <a:endPar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endParaRPr>
          </a:p>
        </p:txBody>
      </p:sp>
      <p:sp>
        <p:nvSpPr>
          <p:cNvPr id="29" name="任意多边形: 形状 59"/>
          <p:cNvSpPr/>
          <p:nvPr/>
        </p:nvSpPr>
        <p:spPr>
          <a:xfrm rot="21168273">
            <a:off x="-543993" y="1300713"/>
            <a:ext cx="3937834" cy="6627989"/>
          </a:xfrm>
          <a:custGeom>
            <a:avLst/>
            <a:gdLst>
              <a:gd name="connsiteX0" fmla="*/ 993428 w 3158877"/>
              <a:gd name="connsiteY0" fmla="*/ 4442519 h 5316884"/>
              <a:gd name="connsiteX1" fmla="*/ 1893838 w 3158877"/>
              <a:gd name="connsiteY1" fmla="*/ 4442519 h 5316884"/>
              <a:gd name="connsiteX2" fmla="*/ 1893838 w 3158877"/>
              <a:gd name="connsiteY2" fmla="*/ 5316884 h 5316884"/>
              <a:gd name="connsiteX3" fmla="*/ 993428 w 3158877"/>
              <a:gd name="connsiteY3" fmla="*/ 5316884 h 5316884"/>
              <a:gd name="connsiteX4" fmla="*/ 1614785 w 3158877"/>
              <a:gd name="connsiteY4" fmla="*/ 0 h 5316884"/>
              <a:gd name="connsiteX5" fmla="*/ 2751460 w 3158877"/>
              <a:gd name="connsiteY5" fmla="*/ 368349 h 5316884"/>
              <a:gd name="connsiteX6" fmla="*/ 3158877 w 3158877"/>
              <a:gd name="connsiteY6" fmla="*/ 1413867 h 5316884"/>
              <a:gd name="connsiteX7" fmla="*/ 3004468 w 3158877"/>
              <a:gd name="connsiteY7" fmla="*/ 2107778 h 5316884"/>
              <a:gd name="connsiteX8" fmla="*/ 2455664 w 3158877"/>
              <a:gd name="connsiteY8" fmla="*/ 2779365 h 5316884"/>
              <a:gd name="connsiteX9" fmla="*/ 2224981 w 3158877"/>
              <a:gd name="connsiteY9" fmla="*/ 2984004 h 5316884"/>
              <a:gd name="connsiteX10" fmla="*/ 1797100 w 3158877"/>
              <a:gd name="connsiteY10" fmla="*/ 3791396 h 5316884"/>
              <a:gd name="connsiteX11" fmla="*/ 1049238 w 3158877"/>
              <a:gd name="connsiteY11" fmla="*/ 3791396 h 5316884"/>
              <a:gd name="connsiteX12" fmla="*/ 1205508 w 3158877"/>
              <a:gd name="connsiteY12" fmla="*/ 3091904 h 5316884"/>
              <a:gd name="connsiteX13" fmla="*/ 1707803 w 3158877"/>
              <a:gd name="connsiteY13" fmla="*/ 2470546 h 5316884"/>
              <a:gd name="connsiteX14" fmla="*/ 2104058 w 3158877"/>
              <a:gd name="connsiteY14" fmla="*/ 2074292 h 5316884"/>
              <a:gd name="connsiteX15" fmla="*/ 2269629 w 3158877"/>
              <a:gd name="connsiteY15" fmla="*/ 1787797 h 5316884"/>
              <a:gd name="connsiteX16" fmla="*/ 2329160 w 3158877"/>
              <a:gd name="connsiteY16" fmla="*/ 1458515 h 5316884"/>
              <a:gd name="connsiteX17" fmla="*/ 2135684 w 3158877"/>
              <a:gd name="connsiteY17" fmla="*/ 887387 h 5316884"/>
              <a:gd name="connsiteX18" fmla="*/ 1607344 w 3158877"/>
              <a:gd name="connsiteY18" fmla="*/ 695771 h 5316884"/>
              <a:gd name="connsiteX19" fmla="*/ 1069702 w 3158877"/>
              <a:gd name="connsiteY19" fmla="*/ 922734 h 5316884"/>
              <a:gd name="connsiteX20" fmla="*/ 833438 w 3158877"/>
              <a:gd name="connsiteY20" fmla="*/ 1588740 h 5316884"/>
              <a:gd name="connsiteX21" fmla="*/ 0 w 3158877"/>
              <a:gd name="connsiteY21" fmla="*/ 1551533 h 5316884"/>
              <a:gd name="connsiteX22" fmla="*/ 500435 w 3158877"/>
              <a:gd name="connsiteY22" fmla="*/ 398115 h 5316884"/>
              <a:gd name="connsiteX23" fmla="*/ 1614785 w 3158877"/>
              <a:gd name="connsiteY23" fmla="*/ 0 h 53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58877" h="5316884">
                <a:moveTo>
                  <a:pt x="993428" y="4442519"/>
                </a:moveTo>
                <a:lnTo>
                  <a:pt x="1893838" y="4442519"/>
                </a:lnTo>
                <a:lnTo>
                  <a:pt x="1893838" y="5316884"/>
                </a:lnTo>
                <a:lnTo>
                  <a:pt x="993428" y="5316884"/>
                </a:lnTo>
                <a:close/>
                <a:moveTo>
                  <a:pt x="1614785" y="0"/>
                </a:moveTo>
                <a:cubicBezTo>
                  <a:pt x="2100957" y="0"/>
                  <a:pt x="2479849" y="122783"/>
                  <a:pt x="2751460" y="368349"/>
                </a:cubicBezTo>
                <a:cubicBezTo>
                  <a:pt x="3023072" y="613916"/>
                  <a:pt x="3158877" y="962421"/>
                  <a:pt x="3158877" y="1413867"/>
                </a:cubicBezTo>
                <a:cubicBezTo>
                  <a:pt x="3158877" y="1661914"/>
                  <a:pt x="3107408" y="1893217"/>
                  <a:pt x="3004468" y="2107778"/>
                </a:cubicBezTo>
                <a:cubicBezTo>
                  <a:pt x="2901528" y="2322339"/>
                  <a:pt x="2718594" y="2546201"/>
                  <a:pt x="2455664" y="2779365"/>
                </a:cubicBezTo>
                <a:lnTo>
                  <a:pt x="2224981" y="2984004"/>
                </a:lnTo>
                <a:cubicBezTo>
                  <a:pt x="1944688" y="3232051"/>
                  <a:pt x="1802061" y="3501181"/>
                  <a:pt x="1797100" y="3791396"/>
                </a:cubicBezTo>
                <a:lnTo>
                  <a:pt x="1049238" y="3791396"/>
                </a:lnTo>
                <a:cubicBezTo>
                  <a:pt x="1061641" y="3525986"/>
                  <a:pt x="1113731" y="3292822"/>
                  <a:pt x="1205508" y="3091904"/>
                </a:cubicBezTo>
                <a:cubicBezTo>
                  <a:pt x="1297285" y="2890986"/>
                  <a:pt x="1464717" y="2683867"/>
                  <a:pt x="1707803" y="2470546"/>
                </a:cubicBezTo>
                <a:cubicBezTo>
                  <a:pt x="1901279" y="2296913"/>
                  <a:pt x="2033364" y="2164829"/>
                  <a:pt x="2104058" y="2074292"/>
                </a:cubicBezTo>
                <a:cubicBezTo>
                  <a:pt x="2174751" y="1983755"/>
                  <a:pt x="2229942" y="1888256"/>
                  <a:pt x="2269629" y="1787797"/>
                </a:cubicBezTo>
                <a:cubicBezTo>
                  <a:pt x="2309317" y="1687338"/>
                  <a:pt x="2329160" y="1577578"/>
                  <a:pt x="2329160" y="1458515"/>
                </a:cubicBezTo>
                <a:cubicBezTo>
                  <a:pt x="2329160" y="1205507"/>
                  <a:pt x="2264668" y="1015132"/>
                  <a:pt x="2135684" y="887387"/>
                </a:cubicBezTo>
                <a:cubicBezTo>
                  <a:pt x="2006699" y="759643"/>
                  <a:pt x="1830586" y="695771"/>
                  <a:pt x="1607344" y="695771"/>
                </a:cubicBezTo>
                <a:cubicBezTo>
                  <a:pt x="1389063" y="695771"/>
                  <a:pt x="1209849" y="771425"/>
                  <a:pt x="1069702" y="922734"/>
                </a:cubicBezTo>
                <a:cubicBezTo>
                  <a:pt x="929556" y="1074042"/>
                  <a:pt x="850801" y="1296044"/>
                  <a:pt x="833438" y="1588740"/>
                </a:cubicBezTo>
                <a:lnTo>
                  <a:pt x="0" y="1551533"/>
                </a:lnTo>
                <a:cubicBezTo>
                  <a:pt x="49609" y="1047997"/>
                  <a:pt x="216421" y="663525"/>
                  <a:pt x="500435" y="398115"/>
                </a:cubicBezTo>
                <a:cubicBezTo>
                  <a:pt x="784448" y="132704"/>
                  <a:pt x="1155899" y="0"/>
                  <a:pt x="1614785" y="0"/>
                </a:cubicBezTo>
                <a:close/>
              </a:path>
            </a:pathLst>
          </a:custGeom>
          <a:solidFill>
            <a:srgbClr val="B01E2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06536" y="5196821"/>
            <a:ext cx="12498535" cy="1724079"/>
          </a:xfrm>
          <a:custGeom>
            <a:avLst/>
            <a:gdLst>
              <a:gd name="connsiteX0" fmla="*/ 0 w 13030200"/>
              <a:gd name="connsiteY0" fmla="*/ 1320800 h 2387600"/>
              <a:gd name="connsiteX1" fmla="*/ 2959100 w 13030200"/>
              <a:gd name="connsiteY1" fmla="*/ 1562100 h 2387600"/>
              <a:gd name="connsiteX2" fmla="*/ 8382000 w 13030200"/>
              <a:gd name="connsiteY2" fmla="*/ 889000 h 2387600"/>
              <a:gd name="connsiteX3" fmla="*/ 13030200 w 13030200"/>
              <a:gd name="connsiteY3" fmla="*/ 0 h 2387600"/>
              <a:gd name="connsiteX4" fmla="*/ 13004800 w 13030200"/>
              <a:gd name="connsiteY4" fmla="*/ 2387600 h 2387600"/>
              <a:gd name="connsiteX5" fmla="*/ 88900 w 13030200"/>
              <a:gd name="connsiteY5" fmla="*/ 2374900 h 2387600"/>
              <a:gd name="connsiteX6" fmla="*/ 88900 w 13030200"/>
              <a:gd name="connsiteY6" fmla="*/ 1295400 h 2387600"/>
              <a:gd name="connsiteX7" fmla="*/ 0 w 13030200"/>
              <a:gd name="connsiteY7" fmla="*/ 1320800 h 2387600"/>
              <a:gd name="connsiteX0-1" fmla="*/ 0 w 13030200"/>
              <a:gd name="connsiteY0-2" fmla="*/ 1321333 h 2388133"/>
              <a:gd name="connsiteX1-3" fmla="*/ 2959100 w 13030200"/>
              <a:gd name="connsiteY1-4" fmla="*/ 1562633 h 2388133"/>
              <a:gd name="connsiteX2-5" fmla="*/ 8382000 w 13030200"/>
              <a:gd name="connsiteY2-6" fmla="*/ 889533 h 2388133"/>
              <a:gd name="connsiteX3-7" fmla="*/ 13030200 w 13030200"/>
              <a:gd name="connsiteY3-8" fmla="*/ 533 h 2388133"/>
              <a:gd name="connsiteX4-9" fmla="*/ 13004800 w 13030200"/>
              <a:gd name="connsiteY4-10" fmla="*/ 2388133 h 2388133"/>
              <a:gd name="connsiteX5-11" fmla="*/ 88900 w 13030200"/>
              <a:gd name="connsiteY5-12" fmla="*/ 2375433 h 2388133"/>
              <a:gd name="connsiteX6-13" fmla="*/ 88900 w 13030200"/>
              <a:gd name="connsiteY6-14" fmla="*/ 1295933 h 2388133"/>
              <a:gd name="connsiteX7-15" fmla="*/ 0 w 13030200"/>
              <a:gd name="connsiteY7-16" fmla="*/ 1321333 h 2388133"/>
              <a:gd name="connsiteX0-17" fmla="*/ 0 w 13030200"/>
              <a:gd name="connsiteY0-18" fmla="*/ 1321367 h 2388167"/>
              <a:gd name="connsiteX1-19" fmla="*/ 2959100 w 13030200"/>
              <a:gd name="connsiteY1-20" fmla="*/ 1562667 h 2388167"/>
              <a:gd name="connsiteX2-21" fmla="*/ 8318500 w 13030200"/>
              <a:gd name="connsiteY2-22" fmla="*/ 851467 h 2388167"/>
              <a:gd name="connsiteX3-23" fmla="*/ 13030200 w 13030200"/>
              <a:gd name="connsiteY3-24" fmla="*/ 567 h 2388167"/>
              <a:gd name="connsiteX4-25" fmla="*/ 13004800 w 13030200"/>
              <a:gd name="connsiteY4-26" fmla="*/ 2388167 h 2388167"/>
              <a:gd name="connsiteX5-27" fmla="*/ 88900 w 13030200"/>
              <a:gd name="connsiteY5-28" fmla="*/ 2375467 h 2388167"/>
              <a:gd name="connsiteX6-29" fmla="*/ 88900 w 13030200"/>
              <a:gd name="connsiteY6-30" fmla="*/ 1295967 h 2388167"/>
              <a:gd name="connsiteX7-31" fmla="*/ 0 w 13030200"/>
              <a:gd name="connsiteY7-32" fmla="*/ 1321367 h 2388167"/>
              <a:gd name="connsiteX0-33" fmla="*/ 0 w 13030200"/>
              <a:gd name="connsiteY0-34" fmla="*/ 1321304 h 2388104"/>
              <a:gd name="connsiteX1-35" fmla="*/ 2959100 w 13030200"/>
              <a:gd name="connsiteY1-36" fmla="*/ 1562604 h 2388104"/>
              <a:gd name="connsiteX2-37" fmla="*/ 8318500 w 13030200"/>
              <a:gd name="connsiteY2-38" fmla="*/ 851404 h 2388104"/>
              <a:gd name="connsiteX3-39" fmla="*/ 13030200 w 13030200"/>
              <a:gd name="connsiteY3-40" fmla="*/ 504 h 2388104"/>
              <a:gd name="connsiteX4-41" fmla="*/ 13004800 w 13030200"/>
              <a:gd name="connsiteY4-42" fmla="*/ 2388104 h 2388104"/>
              <a:gd name="connsiteX5-43" fmla="*/ 88900 w 13030200"/>
              <a:gd name="connsiteY5-44" fmla="*/ 2375404 h 2388104"/>
              <a:gd name="connsiteX6-45" fmla="*/ 88900 w 13030200"/>
              <a:gd name="connsiteY6-46" fmla="*/ 1295904 h 2388104"/>
              <a:gd name="connsiteX7-47" fmla="*/ 0 w 13030200"/>
              <a:gd name="connsiteY7-48" fmla="*/ 1321304 h 2388104"/>
              <a:gd name="connsiteX0-49" fmla="*/ 0 w 13030200"/>
              <a:gd name="connsiteY0-50" fmla="*/ 1321304 h 2388104"/>
              <a:gd name="connsiteX1-51" fmla="*/ 2959100 w 13030200"/>
              <a:gd name="connsiteY1-52" fmla="*/ 1562604 h 2388104"/>
              <a:gd name="connsiteX2-53" fmla="*/ 8318500 w 13030200"/>
              <a:gd name="connsiteY2-54" fmla="*/ 851404 h 2388104"/>
              <a:gd name="connsiteX3-55" fmla="*/ 13030200 w 13030200"/>
              <a:gd name="connsiteY3-56" fmla="*/ 504 h 2388104"/>
              <a:gd name="connsiteX4-57" fmla="*/ 13004800 w 13030200"/>
              <a:gd name="connsiteY4-58" fmla="*/ 2388104 h 2388104"/>
              <a:gd name="connsiteX5-59" fmla="*/ 88900 w 13030200"/>
              <a:gd name="connsiteY5-60" fmla="*/ 2375404 h 2388104"/>
              <a:gd name="connsiteX6-61" fmla="*/ 88900 w 13030200"/>
              <a:gd name="connsiteY6-62" fmla="*/ 1295904 h 2388104"/>
              <a:gd name="connsiteX7-63" fmla="*/ 0 w 13030200"/>
              <a:gd name="connsiteY7-64" fmla="*/ 1321304 h 2388104"/>
              <a:gd name="connsiteX0-65" fmla="*/ 0 w 13030200"/>
              <a:gd name="connsiteY0-66" fmla="*/ 1321304 h 2388104"/>
              <a:gd name="connsiteX1-67" fmla="*/ 2959100 w 13030200"/>
              <a:gd name="connsiteY1-68" fmla="*/ 1562604 h 2388104"/>
              <a:gd name="connsiteX2-69" fmla="*/ 8318500 w 13030200"/>
              <a:gd name="connsiteY2-70" fmla="*/ 851404 h 2388104"/>
              <a:gd name="connsiteX3-71" fmla="*/ 13030200 w 13030200"/>
              <a:gd name="connsiteY3-72" fmla="*/ 504 h 2388104"/>
              <a:gd name="connsiteX4-73" fmla="*/ 13004800 w 13030200"/>
              <a:gd name="connsiteY4-74" fmla="*/ 2388104 h 2388104"/>
              <a:gd name="connsiteX5-75" fmla="*/ 88900 w 13030200"/>
              <a:gd name="connsiteY5-76" fmla="*/ 2375404 h 2388104"/>
              <a:gd name="connsiteX6-77" fmla="*/ 88900 w 13030200"/>
              <a:gd name="connsiteY6-78" fmla="*/ 1295904 h 2388104"/>
              <a:gd name="connsiteX7-79" fmla="*/ 0 w 13030200"/>
              <a:gd name="connsiteY7-80" fmla="*/ 1321304 h 2388104"/>
              <a:gd name="connsiteX0-81" fmla="*/ 0 w 13030200"/>
              <a:gd name="connsiteY0-82" fmla="*/ 1321304 h 2388104"/>
              <a:gd name="connsiteX1-83" fmla="*/ 2959100 w 13030200"/>
              <a:gd name="connsiteY1-84" fmla="*/ 1562604 h 2388104"/>
              <a:gd name="connsiteX2-85" fmla="*/ 8318500 w 13030200"/>
              <a:gd name="connsiteY2-86" fmla="*/ 851404 h 2388104"/>
              <a:gd name="connsiteX3-87" fmla="*/ 13030200 w 13030200"/>
              <a:gd name="connsiteY3-88" fmla="*/ 504 h 2388104"/>
              <a:gd name="connsiteX4-89" fmla="*/ 13004800 w 13030200"/>
              <a:gd name="connsiteY4-90" fmla="*/ 2388104 h 2388104"/>
              <a:gd name="connsiteX5-91" fmla="*/ 88900 w 13030200"/>
              <a:gd name="connsiteY5-92" fmla="*/ 2375404 h 2388104"/>
              <a:gd name="connsiteX6-93" fmla="*/ 88900 w 13030200"/>
              <a:gd name="connsiteY6-94" fmla="*/ 1295904 h 2388104"/>
              <a:gd name="connsiteX7-95" fmla="*/ 0 w 13030200"/>
              <a:gd name="connsiteY7-96" fmla="*/ 1321304 h 2388104"/>
              <a:gd name="connsiteX0-97" fmla="*/ 0 w 13030200"/>
              <a:gd name="connsiteY0-98" fmla="*/ 1321161 h 2387961"/>
              <a:gd name="connsiteX1-99" fmla="*/ 2959100 w 13030200"/>
              <a:gd name="connsiteY1-100" fmla="*/ 1562461 h 2387961"/>
              <a:gd name="connsiteX2-101" fmla="*/ 8318500 w 13030200"/>
              <a:gd name="connsiteY2-102" fmla="*/ 851261 h 2387961"/>
              <a:gd name="connsiteX3-103" fmla="*/ 13030200 w 13030200"/>
              <a:gd name="connsiteY3-104" fmla="*/ 361 h 2387961"/>
              <a:gd name="connsiteX4-105" fmla="*/ 13004800 w 13030200"/>
              <a:gd name="connsiteY4-106" fmla="*/ 2387961 h 2387961"/>
              <a:gd name="connsiteX5-107" fmla="*/ 88900 w 13030200"/>
              <a:gd name="connsiteY5-108" fmla="*/ 2375261 h 2387961"/>
              <a:gd name="connsiteX6-109" fmla="*/ 88900 w 13030200"/>
              <a:gd name="connsiteY6-110" fmla="*/ 1295761 h 2387961"/>
              <a:gd name="connsiteX7-111" fmla="*/ 0 w 13030200"/>
              <a:gd name="connsiteY7-112" fmla="*/ 1321161 h 2387961"/>
              <a:gd name="connsiteX0-113" fmla="*/ 0 w 13030200"/>
              <a:gd name="connsiteY0-114" fmla="*/ 1321161 h 2387961"/>
              <a:gd name="connsiteX1-115" fmla="*/ 2959100 w 13030200"/>
              <a:gd name="connsiteY1-116" fmla="*/ 1562461 h 2387961"/>
              <a:gd name="connsiteX2-117" fmla="*/ 8318500 w 13030200"/>
              <a:gd name="connsiteY2-118" fmla="*/ 851261 h 2387961"/>
              <a:gd name="connsiteX3-119" fmla="*/ 13030200 w 13030200"/>
              <a:gd name="connsiteY3-120" fmla="*/ 361 h 2387961"/>
              <a:gd name="connsiteX4-121" fmla="*/ 13004800 w 13030200"/>
              <a:gd name="connsiteY4-122" fmla="*/ 2387961 h 2387961"/>
              <a:gd name="connsiteX5-123" fmla="*/ 88900 w 13030200"/>
              <a:gd name="connsiteY5-124" fmla="*/ 2375261 h 2387961"/>
              <a:gd name="connsiteX6-125" fmla="*/ 88900 w 13030200"/>
              <a:gd name="connsiteY6-126" fmla="*/ 1295761 h 2387961"/>
              <a:gd name="connsiteX7-127" fmla="*/ 0 w 13030200"/>
              <a:gd name="connsiteY7-128" fmla="*/ 1321161 h 2387961"/>
              <a:gd name="connsiteX0-129" fmla="*/ 0 w 13030200"/>
              <a:gd name="connsiteY0-130" fmla="*/ 1321134 h 2387934"/>
              <a:gd name="connsiteX1-131" fmla="*/ 2959100 w 13030200"/>
              <a:gd name="connsiteY1-132" fmla="*/ 1562434 h 2387934"/>
              <a:gd name="connsiteX2-133" fmla="*/ 7759700 w 13030200"/>
              <a:gd name="connsiteY2-134" fmla="*/ 927434 h 2387934"/>
              <a:gd name="connsiteX3-135" fmla="*/ 13030200 w 13030200"/>
              <a:gd name="connsiteY3-136" fmla="*/ 334 h 2387934"/>
              <a:gd name="connsiteX4-137" fmla="*/ 13004800 w 13030200"/>
              <a:gd name="connsiteY4-138" fmla="*/ 2387934 h 2387934"/>
              <a:gd name="connsiteX5-139" fmla="*/ 88900 w 13030200"/>
              <a:gd name="connsiteY5-140" fmla="*/ 2375234 h 2387934"/>
              <a:gd name="connsiteX6-141" fmla="*/ 88900 w 13030200"/>
              <a:gd name="connsiteY6-142" fmla="*/ 1295734 h 2387934"/>
              <a:gd name="connsiteX7-143" fmla="*/ 0 w 13030200"/>
              <a:gd name="connsiteY7-144" fmla="*/ 1321134 h 2387934"/>
              <a:gd name="connsiteX0-145" fmla="*/ 0 w 13030200"/>
              <a:gd name="connsiteY0-146" fmla="*/ 1321134 h 2387934"/>
              <a:gd name="connsiteX1-147" fmla="*/ 2959100 w 13030200"/>
              <a:gd name="connsiteY1-148" fmla="*/ 1562434 h 2387934"/>
              <a:gd name="connsiteX2-149" fmla="*/ 7759700 w 13030200"/>
              <a:gd name="connsiteY2-150" fmla="*/ 927434 h 2387934"/>
              <a:gd name="connsiteX3-151" fmla="*/ 13030200 w 13030200"/>
              <a:gd name="connsiteY3-152" fmla="*/ 334 h 2387934"/>
              <a:gd name="connsiteX4-153" fmla="*/ 13004800 w 13030200"/>
              <a:gd name="connsiteY4-154" fmla="*/ 2387934 h 2387934"/>
              <a:gd name="connsiteX5-155" fmla="*/ 88900 w 13030200"/>
              <a:gd name="connsiteY5-156" fmla="*/ 2375234 h 2387934"/>
              <a:gd name="connsiteX6-157" fmla="*/ 88900 w 13030200"/>
              <a:gd name="connsiteY6-158" fmla="*/ 1295734 h 2387934"/>
              <a:gd name="connsiteX7-159" fmla="*/ 0 w 13030200"/>
              <a:gd name="connsiteY7-160" fmla="*/ 1321134 h 2387934"/>
              <a:gd name="connsiteX0-161" fmla="*/ 0 w 13030200"/>
              <a:gd name="connsiteY0-162" fmla="*/ 1321223 h 2388023"/>
              <a:gd name="connsiteX1-163" fmla="*/ 2959100 w 13030200"/>
              <a:gd name="connsiteY1-164" fmla="*/ 1562523 h 2388023"/>
              <a:gd name="connsiteX2-165" fmla="*/ 7759700 w 13030200"/>
              <a:gd name="connsiteY2-166" fmla="*/ 927523 h 2388023"/>
              <a:gd name="connsiteX3-167" fmla="*/ 13030200 w 13030200"/>
              <a:gd name="connsiteY3-168" fmla="*/ 423 h 2388023"/>
              <a:gd name="connsiteX4-169" fmla="*/ 13004800 w 13030200"/>
              <a:gd name="connsiteY4-170" fmla="*/ 2388023 h 2388023"/>
              <a:gd name="connsiteX5-171" fmla="*/ 88900 w 13030200"/>
              <a:gd name="connsiteY5-172" fmla="*/ 2375323 h 2388023"/>
              <a:gd name="connsiteX6-173" fmla="*/ 88900 w 13030200"/>
              <a:gd name="connsiteY6-174" fmla="*/ 1295823 h 2388023"/>
              <a:gd name="connsiteX7-175" fmla="*/ 0 w 13030200"/>
              <a:gd name="connsiteY7-176" fmla="*/ 1321223 h 2388023"/>
              <a:gd name="connsiteX0-177" fmla="*/ 0 w 13030200"/>
              <a:gd name="connsiteY0-178" fmla="*/ 1321146 h 2387946"/>
              <a:gd name="connsiteX1-179" fmla="*/ 2959100 w 13030200"/>
              <a:gd name="connsiteY1-180" fmla="*/ 1562446 h 2387946"/>
              <a:gd name="connsiteX2-181" fmla="*/ 7454900 w 13030200"/>
              <a:gd name="connsiteY2-182" fmla="*/ 1105246 h 2387946"/>
              <a:gd name="connsiteX3-183" fmla="*/ 13030200 w 13030200"/>
              <a:gd name="connsiteY3-184" fmla="*/ 346 h 2387946"/>
              <a:gd name="connsiteX4-185" fmla="*/ 13004800 w 13030200"/>
              <a:gd name="connsiteY4-186" fmla="*/ 2387946 h 2387946"/>
              <a:gd name="connsiteX5-187" fmla="*/ 88900 w 13030200"/>
              <a:gd name="connsiteY5-188" fmla="*/ 2375246 h 2387946"/>
              <a:gd name="connsiteX6-189" fmla="*/ 88900 w 13030200"/>
              <a:gd name="connsiteY6-190" fmla="*/ 1295746 h 2387946"/>
              <a:gd name="connsiteX7-191" fmla="*/ 0 w 13030200"/>
              <a:gd name="connsiteY7-192" fmla="*/ 1321146 h 2387946"/>
              <a:gd name="connsiteX0-193" fmla="*/ 0 w 13030200"/>
              <a:gd name="connsiteY0-194" fmla="*/ 1321146 h 2387946"/>
              <a:gd name="connsiteX1-195" fmla="*/ 2959100 w 13030200"/>
              <a:gd name="connsiteY1-196" fmla="*/ 1562446 h 2387946"/>
              <a:gd name="connsiteX2-197" fmla="*/ 7454900 w 13030200"/>
              <a:gd name="connsiteY2-198" fmla="*/ 1105246 h 2387946"/>
              <a:gd name="connsiteX3-199" fmla="*/ 13030200 w 13030200"/>
              <a:gd name="connsiteY3-200" fmla="*/ 346 h 2387946"/>
              <a:gd name="connsiteX4-201" fmla="*/ 13004800 w 13030200"/>
              <a:gd name="connsiteY4-202" fmla="*/ 2387946 h 2387946"/>
              <a:gd name="connsiteX5-203" fmla="*/ 88900 w 13030200"/>
              <a:gd name="connsiteY5-204" fmla="*/ 2375246 h 2387946"/>
              <a:gd name="connsiteX6-205" fmla="*/ 88900 w 13030200"/>
              <a:gd name="connsiteY6-206" fmla="*/ 1295746 h 2387946"/>
              <a:gd name="connsiteX7-207" fmla="*/ 0 w 13030200"/>
              <a:gd name="connsiteY7-208" fmla="*/ 1321146 h 2387946"/>
              <a:gd name="connsiteX0-209" fmla="*/ 0 w 13030200"/>
              <a:gd name="connsiteY0-210" fmla="*/ 1321122 h 2387922"/>
              <a:gd name="connsiteX1-211" fmla="*/ 2959100 w 13030200"/>
              <a:gd name="connsiteY1-212" fmla="*/ 1562422 h 2387922"/>
              <a:gd name="connsiteX2-213" fmla="*/ 8183114 w 13030200"/>
              <a:gd name="connsiteY2-214" fmla="*/ 1175582 h 2387922"/>
              <a:gd name="connsiteX3-215" fmla="*/ 13030200 w 13030200"/>
              <a:gd name="connsiteY3-216" fmla="*/ 322 h 2387922"/>
              <a:gd name="connsiteX4-217" fmla="*/ 13004800 w 13030200"/>
              <a:gd name="connsiteY4-218" fmla="*/ 2387922 h 2387922"/>
              <a:gd name="connsiteX5-219" fmla="*/ 88900 w 13030200"/>
              <a:gd name="connsiteY5-220" fmla="*/ 2375222 h 2387922"/>
              <a:gd name="connsiteX6-221" fmla="*/ 88900 w 13030200"/>
              <a:gd name="connsiteY6-222" fmla="*/ 1295722 h 2387922"/>
              <a:gd name="connsiteX7-223" fmla="*/ 0 w 13030200"/>
              <a:gd name="connsiteY7-224" fmla="*/ 1321122 h 2387922"/>
              <a:gd name="connsiteX0-225" fmla="*/ 0 w 13030200"/>
              <a:gd name="connsiteY0-226" fmla="*/ 1321133 h 2387933"/>
              <a:gd name="connsiteX1-227" fmla="*/ 2959100 w 13030200"/>
              <a:gd name="connsiteY1-228" fmla="*/ 1562433 h 2387933"/>
              <a:gd name="connsiteX2-229" fmla="*/ 8183114 w 13030200"/>
              <a:gd name="connsiteY2-230" fmla="*/ 1175593 h 2387933"/>
              <a:gd name="connsiteX3-231" fmla="*/ 13030200 w 13030200"/>
              <a:gd name="connsiteY3-232" fmla="*/ 333 h 2387933"/>
              <a:gd name="connsiteX4-233" fmla="*/ 13004800 w 13030200"/>
              <a:gd name="connsiteY4-234" fmla="*/ 2387933 h 2387933"/>
              <a:gd name="connsiteX5-235" fmla="*/ 88900 w 13030200"/>
              <a:gd name="connsiteY5-236" fmla="*/ 2375233 h 2387933"/>
              <a:gd name="connsiteX6-237" fmla="*/ 88900 w 13030200"/>
              <a:gd name="connsiteY6-238" fmla="*/ 1295733 h 2387933"/>
              <a:gd name="connsiteX7-239" fmla="*/ 0 w 13030200"/>
              <a:gd name="connsiteY7-240" fmla="*/ 1321133 h 2387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030200" h="2387933">
                <a:moveTo>
                  <a:pt x="0" y="1321133"/>
                </a:moveTo>
                <a:cubicBezTo>
                  <a:pt x="986367" y="1401566"/>
                  <a:pt x="1413933" y="1380400"/>
                  <a:pt x="2959100" y="1562433"/>
                </a:cubicBezTo>
                <a:cubicBezTo>
                  <a:pt x="6015567" y="1693666"/>
                  <a:pt x="7019213" y="1434191"/>
                  <a:pt x="8183114" y="1175593"/>
                </a:cubicBezTo>
                <a:cubicBezTo>
                  <a:pt x="9197776" y="971080"/>
                  <a:pt x="11353800" y="-20834"/>
                  <a:pt x="13030200" y="333"/>
                </a:cubicBezTo>
                <a:lnTo>
                  <a:pt x="13004800" y="2387933"/>
                </a:lnTo>
                <a:lnTo>
                  <a:pt x="88900" y="2375233"/>
                </a:lnTo>
                <a:lnTo>
                  <a:pt x="88900" y="1295733"/>
                </a:lnTo>
                <a:lnTo>
                  <a:pt x="0" y="1321133"/>
                </a:lnTo>
                <a:close/>
              </a:path>
            </a:pathLst>
          </a:custGeom>
          <a:gradFill>
            <a:gsLst>
              <a:gs pos="100000">
                <a:srgbClr val="B0261F"/>
              </a:gs>
              <a:gs pos="0">
                <a:srgbClr val="E97C30"/>
              </a:gs>
            </a:gsLst>
            <a:lin ang="3000000" scaled="0"/>
          </a:gradFill>
          <a:ln>
            <a:noFill/>
          </a:ln>
          <a:effectLst>
            <a:outerShdw blurRad="342900" dist="381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47994" y="5938771"/>
            <a:ext cx="5431972" cy="1045029"/>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972" h="1045029">
                <a:moveTo>
                  <a:pt x="10886" y="0"/>
                </a:moveTo>
                <a:lnTo>
                  <a:pt x="2155372" y="500743"/>
                </a:lnTo>
                <a:lnTo>
                  <a:pt x="3418115" y="740229"/>
                </a:lnTo>
                <a:lnTo>
                  <a:pt x="5431972" y="1023258"/>
                </a:lnTo>
                <a:lnTo>
                  <a:pt x="0" y="1045029"/>
                </a:lnTo>
                <a:lnTo>
                  <a:pt x="10886" y="0"/>
                </a:lnTo>
                <a:close/>
              </a:path>
            </a:pathLst>
          </a:custGeom>
          <a:gradFill>
            <a:gsLst>
              <a:gs pos="0">
                <a:srgbClr val="E97C30"/>
              </a:gs>
              <a:gs pos="47000">
                <a:srgbClr val="B0261F"/>
              </a:gs>
            </a:gsLst>
            <a:lin ang="3000000" scaled="0"/>
          </a:gradFill>
          <a:ln>
            <a:noFill/>
          </a:ln>
          <a:effectLst>
            <a:outerShdw blurRad="254000" dist="381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4733396" y="6351460"/>
            <a:ext cx="7545067" cy="943108"/>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 name="connsiteX0-1" fmla="*/ 0 w 5446486"/>
              <a:gd name="connsiteY0-2" fmla="*/ 0 h 545836"/>
              <a:gd name="connsiteX1-3" fmla="*/ 2169886 w 5446486"/>
              <a:gd name="connsiteY1-4" fmla="*/ 1550 h 545836"/>
              <a:gd name="connsiteX2-5" fmla="*/ 3432629 w 5446486"/>
              <a:gd name="connsiteY2-6" fmla="*/ 241036 h 545836"/>
              <a:gd name="connsiteX3-7" fmla="*/ 5446486 w 5446486"/>
              <a:gd name="connsiteY3-8" fmla="*/ 524065 h 545836"/>
              <a:gd name="connsiteX4-9" fmla="*/ 14514 w 5446486"/>
              <a:gd name="connsiteY4-10" fmla="*/ 545836 h 545836"/>
              <a:gd name="connsiteX5-11" fmla="*/ 0 w 5446486"/>
              <a:gd name="connsiteY5-12" fmla="*/ 0 h 545836"/>
              <a:gd name="connsiteX0-13" fmla="*/ 0 w 5446486"/>
              <a:gd name="connsiteY0-14" fmla="*/ 66043 h 611879"/>
              <a:gd name="connsiteX1-15" fmla="*/ 2169886 w 5446486"/>
              <a:gd name="connsiteY1-16" fmla="*/ 67593 h 611879"/>
              <a:gd name="connsiteX2-17" fmla="*/ 3432629 w 5446486"/>
              <a:gd name="connsiteY2-18" fmla="*/ 307079 h 611879"/>
              <a:gd name="connsiteX3-19" fmla="*/ 5446486 w 5446486"/>
              <a:gd name="connsiteY3-20" fmla="*/ 590108 h 611879"/>
              <a:gd name="connsiteX4-21" fmla="*/ 14514 w 5446486"/>
              <a:gd name="connsiteY4-22" fmla="*/ 611879 h 611879"/>
              <a:gd name="connsiteX5-23" fmla="*/ 0 w 5446486"/>
              <a:gd name="connsiteY5-24" fmla="*/ 66043 h 611879"/>
              <a:gd name="connsiteX0-25" fmla="*/ 0 w 5446486"/>
              <a:gd name="connsiteY0-26" fmla="*/ 95359 h 641195"/>
              <a:gd name="connsiteX1-27" fmla="*/ 2246086 w 5446486"/>
              <a:gd name="connsiteY1-28" fmla="*/ 17038 h 641195"/>
              <a:gd name="connsiteX2-29" fmla="*/ 3432629 w 5446486"/>
              <a:gd name="connsiteY2-30" fmla="*/ 336395 h 641195"/>
              <a:gd name="connsiteX3-31" fmla="*/ 5446486 w 5446486"/>
              <a:gd name="connsiteY3-32" fmla="*/ 619424 h 641195"/>
              <a:gd name="connsiteX4-33" fmla="*/ 14514 w 5446486"/>
              <a:gd name="connsiteY4-34" fmla="*/ 641195 h 641195"/>
              <a:gd name="connsiteX5-35" fmla="*/ 0 w 5446486"/>
              <a:gd name="connsiteY5-36" fmla="*/ 95359 h 641195"/>
              <a:gd name="connsiteX0-37" fmla="*/ 0 w 5446486"/>
              <a:gd name="connsiteY0-38" fmla="*/ 126313 h 672149"/>
              <a:gd name="connsiteX1-39" fmla="*/ 2246086 w 5446486"/>
              <a:gd name="connsiteY1-40" fmla="*/ 47992 h 672149"/>
              <a:gd name="connsiteX2-41" fmla="*/ 3432629 w 5446486"/>
              <a:gd name="connsiteY2-42" fmla="*/ 367349 h 672149"/>
              <a:gd name="connsiteX3-43" fmla="*/ 5446486 w 5446486"/>
              <a:gd name="connsiteY3-44" fmla="*/ 650378 h 672149"/>
              <a:gd name="connsiteX4-45" fmla="*/ 14514 w 5446486"/>
              <a:gd name="connsiteY4-46" fmla="*/ 672149 h 672149"/>
              <a:gd name="connsiteX5-47" fmla="*/ 0 w 5446486"/>
              <a:gd name="connsiteY5-48" fmla="*/ 126313 h 672149"/>
              <a:gd name="connsiteX0-49" fmla="*/ 0 w 5446486"/>
              <a:gd name="connsiteY0-50" fmla="*/ 126313 h 672149"/>
              <a:gd name="connsiteX1-51" fmla="*/ 2246086 w 5446486"/>
              <a:gd name="connsiteY1-52" fmla="*/ 47992 h 672149"/>
              <a:gd name="connsiteX2-53" fmla="*/ 3432629 w 5446486"/>
              <a:gd name="connsiteY2-54" fmla="*/ 367349 h 672149"/>
              <a:gd name="connsiteX3-55" fmla="*/ 5446486 w 5446486"/>
              <a:gd name="connsiteY3-56" fmla="*/ 650378 h 672149"/>
              <a:gd name="connsiteX4-57" fmla="*/ 14514 w 5446486"/>
              <a:gd name="connsiteY4-58" fmla="*/ 672149 h 672149"/>
              <a:gd name="connsiteX5-59" fmla="*/ 0 w 5446486"/>
              <a:gd name="connsiteY5-60" fmla="*/ 126313 h 672149"/>
              <a:gd name="connsiteX0-61" fmla="*/ 0 w 5446486"/>
              <a:gd name="connsiteY0-62" fmla="*/ 126313 h 672149"/>
              <a:gd name="connsiteX1-63" fmla="*/ 2246086 w 5446486"/>
              <a:gd name="connsiteY1-64" fmla="*/ 47992 h 672149"/>
              <a:gd name="connsiteX2-65" fmla="*/ 3712029 w 5446486"/>
              <a:gd name="connsiteY2-66" fmla="*/ 367349 h 672149"/>
              <a:gd name="connsiteX3-67" fmla="*/ 5446486 w 5446486"/>
              <a:gd name="connsiteY3-68" fmla="*/ 650378 h 672149"/>
              <a:gd name="connsiteX4-69" fmla="*/ 14514 w 5446486"/>
              <a:gd name="connsiteY4-70" fmla="*/ 672149 h 672149"/>
              <a:gd name="connsiteX5-71" fmla="*/ 0 w 5446486"/>
              <a:gd name="connsiteY5-72" fmla="*/ 126313 h 672149"/>
              <a:gd name="connsiteX0-73" fmla="*/ 0 w 5446486"/>
              <a:gd name="connsiteY0-74" fmla="*/ 126313 h 672149"/>
              <a:gd name="connsiteX1-75" fmla="*/ 2246086 w 5446486"/>
              <a:gd name="connsiteY1-76" fmla="*/ 47992 h 672149"/>
              <a:gd name="connsiteX2-77" fmla="*/ 3712029 w 5446486"/>
              <a:gd name="connsiteY2-78" fmla="*/ 367349 h 672149"/>
              <a:gd name="connsiteX3-79" fmla="*/ 5446486 w 5446486"/>
              <a:gd name="connsiteY3-80" fmla="*/ 650378 h 672149"/>
              <a:gd name="connsiteX4-81" fmla="*/ 14514 w 5446486"/>
              <a:gd name="connsiteY4-82" fmla="*/ 672149 h 672149"/>
              <a:gd name="connsiteX5-83" fmla="*/ 0 w 5446486"/>
              <a:gd name="connsiteY5-84" fmla="*/ 126313 h 672149"/>
              <a:gd name="connsiteX0-85" fmla="*/ 0 w 5446486"/>
              <a:gd name="connsiteY0-86" fmla="*/ 126313 h 672149"/>
              <a:gd name="connsiteX1-87" fmla="*/ 2246086 w 5446486"/>
              <a:gd name="connsiteY1-88" fmla="*/ 47992 h 672149"/>
              <a:gd name="connsiteX2-89" fmla="*/ 3712029 w 5446486"/>
              <a:gd name="connsiteY2-90" fmla="*/ 367349 h 672149"/>
              <a:gd name="connsiteX3-91" fmla="*/ 5446486 w 5446486"/>
              <a:gd name="connsiteY3-92" fmla="*/ 650378 h 672149"/>
              <a:gd name="connsiteX4-93" fmla="*/ 14514 w 5446486"/>
              <a:gd name="connsiteY4-94" fmla="*/ 672149 h 672149"/>
              <a:gd name="connsiteX5-95" fmla="*/ 0 w 5446486"/>
              <a:gd name="connsiteY5-96" fmla="*/ 126313 h 672149"/>
              <a:gd name="connsiteX0-97" fmla="*/ 0 w 5446486"/>
              <a:gd name="connsiteY0-98" fmla="*/ 126313 h 672149"/>
              <a:gd name="connsiteX1-99" fmla="*/ 2246086 w 5446486"/>
              <a:gd name="connsiteY1-100" fmla="*/ 47992 h 672149"/>
              <a:gd name="connsiteX2-101" fmla="*/ 3712029 w 5446486"/>
              <a:gd name="connsiteY2-102" fmla="*/ 367349 h 672149"/>
              <a:gd name="connsiteX3-103" fmla="*/ 5446486 w 5446486"/>
              <a:gd name="connsiteY3-104" fmla="*/ 650378 h 672149"/>
              <a:gd name="connsiteX4-105" fmla="*/ 14514 w 5446486"/>
              <a:gd name="connsiteY4-106" fmla="*/ 672149 h 672149"/>
              <a:gd name="connsiteX5-107" fmla="*/ 0 w 5446486"/>
              <a:gd name="connsiteY5-108" fmla="*/ 126313 h 672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446486" h="672149">
                <a:moveTo>
                  <a:pt x="0" y="126313"/>
                </a:moveTo>
                <a:cubicBezTo>
                  <a:pt x="596295" y="-22928"/>
                  <a:pt x="1738691" y="-27404"/>
                  <a:pt x="2246086" y="47992"/>
                </a:cubicBezTo>
                <a:cubicBezTo>
                  <a:pt x="2997200" y="154444"/>
                  <a:pt x="2973615" y="205986"/>
                  <a:pt x="3712029" y="367349"/>
                </a:cubicBezTo>
                <a:cubicBezTo>
                  <a:pt x="4353681" y="521595"/>
                  <a:pt x="4868334" y="556035"/>
                  <a:pt x="5446486" y="650378"/>
                </a:cubicBezTo>
                <a:lnTo>
                  <a:pt x="14514" y="672149"/>
                </a:lnTo>
                <a:lnTo>
                  <a:pt x="0" y="126313"/>
                </a:lnTo>
                <a:close/>
              </a:path>
            </a:pathLst>
          </a:custGeom>
          <a:gradFill>
            <a:gsLst>
              <a:gs pos="100000">
                <a:srgbClr val="C00000"/>
              </a:gs>
              <a:gs pos="0">
                <a:srgbClr val="9D211B"/>
              </a:gs>
            </a:gsLst>
            <a:lin ang="3000000" scaled="0"/>
          </a:gradFill>
          <a:ln>
            <a:noFill/>
          </a:ln>
          <a:effectLst>
            <a:outerShdw blurRad="495300" dist="38100" dir="189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674257" y="2378586"/>
            <a:ext cx="6923738" cy="2153795"/>
          </a:xfrm>
          <a:prstGeom prst="rect">
            <a:avLst/>
          </a:prstGeom>
          <a:noFill/>
        </p:spPr>
        <p:txBody>
          <a:bodyPr wrap="square" rtlCol="0">
            <a:spAutoFit/>
          </a:bodyPr>
          <a:lstStyle/>
          <a:p>
            <a:pPr lvl="0" algn="just">
              <a:lnSpc>
                <a:spcPct val="20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1. </a:t>
            </a:r>
            <a:r>
              <a:rPr lang="zh-CN" altLang="en-US" sz="2000" b="1" dirty="0">
                <a:latin typeface="华文中宋" panose="02010600040101010101" pitchFamily="2" charset="-122"/>
                <a:ea typeface="华文中宋" panose="02010600040101010101" pitchFamily="2" charset="-122"/>
              </a:rPr>
              <a:t>如何认识邓小平理论形成的社会历史条件？</a:t>
            </a:r>
            <a:endParaRPr lang="zh-CN" altLang="en-US" sz="2000" b="1" dirty="0">
              <a:latin typeface="华文中宋" panose="02010600040101010101" pitchFamily="2" charset="-122"/>
              <a:ea typeface="华文中宋" panose="02010600040101010101" pitchFamily="2" charset="-122"/>
            </a:endParaRPr>
          </a:p>
          <a:p>
            <a:pPr lvl="0" algn="just">
              <a:lnSpc>
                <a:spcPct val="20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2. </a:t>
            </a:r>
            <a:r>
              <a:rPr lang="zh-CN" altLang="en-US" sz="2000" b="1" dirty="0">
                <a:latin typeface="华文中宋" panose="02010600040101010101" pitchFamily="2" charset="-122"/>
                <a:ea typeface="华文中宋" panose="02010600040101010101" pitchFamily="2" charset="-122"/>
              </a:rPr>
              <a:t>如何把握邓小平理论的主要内容？</a:t>
            </a:r>
            <a:endParaRPr lang="zh-CN" altLang="en-US" sz="2000" b="1" dirty="0">
              <a:latin typeface="华文中宋" panose="02010600040101010101" pitchFamily="2" charset="-122"/>
              <a:ea typeface="华文中宋" panose="02010600040101010101" pitchFamily="2" charset="-122"/>
            </a:endParaRPr>
          </a:p>
          <a:p>
            <a:pPr lvl="0" algn="just">
              <a:lnSpc>
                <a:spcPct val="20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3. </a:t>
            </a:r>
            <a:r>
              <a:rPr lang="zh-CN" altLang="en-US" sz="2000" b="1" dirty="0">
                <a:latin typeface="华文中宋" panose="02010600040101010101" pitchFamily="2" charset="-122"/>
                <a:ea typeface="华文中宋" panose="02010600040101010101" pitchFamily="2" charset="-122"/>
              </a:rPr>
              <a:t>如何认识邓小平理论的历史地位</a:t>
            </a:r>
            <a:r>
              <a:rPr lang="en-US" altLang="zh-CN" sz="2000" b="1" dirty="0">
                <a:latin typeface="华文中宋" panose="02010600040101010101" pitchFamily="2" charset="-122"/>
                <a:ea typeface="华文中宋" panose="02010600040101010101" pitchFamily="2" charset="-122"/>
              </a:rPr>
              <a:t>?</a:t>
            </a:r>
            <a:endParaRPr lang="en-US" altLang="zh-CN" sz="20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6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1" nodeType="withEffect">
                                  <p:stCondLst>
                                    <p:cond delay="2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6" presetClass="emph" presetSubtype="0" decel="100000" fill="hold" grpId="0" nodeType="withEffect">
                                  <p:stCondLst>
                                    <p:cond delay="400"/>
                                  </p:stCondLst>
                                  <p:childTnLst>
                                    <p:animScale>
                                      <p:cBhvr>
                                        <p:cTn id="33" dur="2000" fill="hold"/>
                                        <p:tgtEl>
                                          <p:spTgt spid="29"/>
                                        </p:tgtEl>
                                      </p:cBhvr>
                                      <p:by x="60000" y="60000"/>
                                    </p:animScale>
                                  </p:childTnLst>
                                </p:cTn>
                              </p:par>
                              <p:par>
                                <p:cTn id="34" presetID="2" presetClass="entr" presetSubtype="4"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60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p:bldP spid="29" grpId="0" animBg="1"/>
      <p:bldP spid="29" grpId="1" animBg="1"/>
      <p:bldP spid="30" grpId="0" animBg="1"/>
      <p:bldP spid="31" grpId="0" animBg="1"/>
      <p:bldP spid="32"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 y="0"/>
            <a:ext cx="6178924" cy="6858001"/>
            <a:chOff x="-5811" y="965200"/>
            <a:chExt cx="9266179" cy="5892801"/>
          </a:xfrm>
          <a:effectLst>
            <a:outerShdw blurRad="355600" dist="114300" algn="l" rotWithShape="0">
              <a:prstClr val="black">
                <a:alpha val="25000"/>
              </a:prstClr>
            </a:outerShdw>
          </a:effectLst>
        </p:grpSpPr>
        <p:sp>
          <p:nvSpPr>
            <p:cNvPr id="22" name="矩形 21"/>
            <p:cNvSpPr/>
            <p:nvPr/>
          </p:nvSpPr>
          <p:spPr>
            <a:xfrm>
              <a:off x="-5811" y="965200"/>
              <a:ext cx="9266179" cy="5892801"/>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5" name="图片 24"/>
            <p:cNvPicPr>
              <a:picLocks noChangeAspect="1"/>
            </p:cNvPicPr>
            <p:nvPr/>
          </p:nvPicPr>
          <p:blipFill rotWithShape="1">
            <a:blip r:embed="rId1"/>
            <a:srcRect t="23108" r="6302" b="14340"/>
            <a:stretch>
              <a:fillRect/>
            </a:stretch>
          </p:blipFill>
          <p:spPr>
            <a:xfrm flipH="1" flipV="1">
              <a:off x="1" y="3039858"/>
              <a:ext cx="8549873" cy="3818138"/>
            </a:xfrm>
            <a:prstGeom prst="rect">
              <a:avLst/>
            </a:prstGeom>
          </p:spPr>
        </p:pic>
      </p:grpSp>
      <p:sp>
        <p:nvSpPr>
          <p:cNvPr id="18" name="矩形: 对角圆角 26"/>
          <p:cNvSpPr/>
          <p:nvPr/>
        </p:nvSpPr>
        <p:spPr>
          <a:xfrm>
            <a:off x="4882822" y="867368"/>
            <a:ext cx="6832184" cy="720080"/>
          </a:xfrm>
          <a:prstGeom prst="round2DiagRect">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对角圆角 26"/>
          <p:cNvSpPr/>
          <p:nvPr/>
        </p:nvSpPr>
        <p:spPr>
          <a:xfrm>
            <a:off x="4882822" y="1944921"/>
            <a:ext cx="6832184" cy="720080"/>
          </a:xfrm>
          <a:prstGeom prst="round2DiagRect">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对角圆角 26"/>
          <p:cNvSpPr/>
          <p:nvPr/>
        </p:nvSpPr>
        <p:spPr>
          <a:xfrm>
            <a:off x="4882822" y="3022474"/>
            <a:ext cx="6832184" cy="720080"/>
          </a:xfrm>
          <a:prstGeom prst="round2DiagRect">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对角圆角 26"/>
          <p:cNvSpPr/>
          <p:nvPr/>
        </p:nvSpPr>
        <p:spPr>
          <a:xfrm>
            <a:off x="4882822" y="4100027"/>
            <a:ext cx="6832184" cy="720080"/>
          </a:xfrm>
          <a:prstGeom prst="round2DiagRect">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017588" y="1027353"/>
            <a:ext cx="5827236" cy="400110"/>
          </a:xfrm>
          <a:prstGeom prst="rect">
            <a:avLst/>
          </a:prstGeom>
        </p:spPr>
        <p:txBody>
          <a:bodyPr wrap="none">
            <a:spAutoFit/>
          </a:bodyPr>
          <a:lstStyle/>
          <a:p>
            <a:r>
              <a:rPr lang="zh-CN" altLang="en-US" sz="2000" b="1" dirty="0">
                <a:latin typeface="华文中宋" panose="02010600040101010101" pitchFamily="2" charset="-122"/>
                <a:ea typeface="华文中宋" panose="02010600040101010101" pitchFamily="2" charset="-122"/>
              </a:rPr>
              <a:t>从推动农村实行家庭联产承包到乡镇企业异军突起</a:t>
            </a:r>
            <a:endParaRPr lang="zh-CN" altLang="en-US" sz="2000" b="1" dirty="0">
              <a:latin typeface="华文中宋" panose="02010600040101010101" pitchFamily="2" charset="-122"/>
              <a:ea typeface="华文中宋" panose="02010600040101010101" pitchFamily="2" charset="-122"/>
            </a:endParaRPr>
          </a:p>
        </p:txBody>
      </p:sp>
      <p:sp>
        <p:nvSpPr>
          <p:cNvPr id="6" name="矩形 5"/>
          <p:cNvSpPr/>
          <p:nvPr/>
        </p:nvSpPr>
        <p:spPr>
          <a:xfrm>
            <a:off x="5017588" y="2095586"/>
            <a:ext cx="5314275" cy="400110"/>
          </a:xfrm>
          <a:prstGeom prst="rect">
            <a:avLst/>
          </a:prstGeom>
        </p:spPr>
        <p:txBody>
          <a:bodyPr wrap="none">
            <a:spAutoFit/>
          </a:bodyPr>
          <a:lstStyle/>
          <a:p>
            <a:r>
              <a:rPr lang="zh-CN" altLang="en-US" sz="2000" b="1" dirty="0">
                <a:latin typeface="华文中宋" panose="02010600040101010101" pitchFamily="2" charset="-122"/>
                <a:ea typeface="华文中宋" panose="02010600040101010101" pitchFamily="2" charset="-122"/>
              </a:rPr>
              <a:t>从兴办深圳等经济特区到实行全方位对外开放</a:t>
            </a:r>
            <a:endParaRPr lang="zh-CN" altLang="en-US" sz="2000" b="1" dirty="0">
              <a:latin typeface="华文中宋" panose="02010600040101010101" pitchFamily="2" charset="-122"/>
              <a:ea typeface="华文中宋" panose="02010600040101010101" pitchFamily="2" charset="-122"/>
            </a:endParaRPr>
          </a:p>
        </p:txBody>
      </p:sp>
      <p:sp>
        <p:nvSpPr>
          <p:cNvPr id="7" name="矩形 6"/>
          <p:cNvSpPr/>
          <p:nvPr/>
        </p:nvSpPr>
        <p:spPr>
          <a:xfrm>
            <a:off x="5017588" y="3182459"/>
            <a:ext cx="6776214" cy="400110"/>
          </a:xfrm>
          <a:prstGeom prst="rect">
            <a:avLst/>
          </a:prstGeom>
        </p:spPr>
        <p:txBody>
          <a:bodyPr wrap="none">
            <a:spAutoFit/>
          </a:bodyPr>
          <a:lstStyle/>
          <a:p>
            <a:r>
              <a:rPr lang="zh-CN" altLang="en-US" sz="2000" b="1" dirty="0">
                <a:latin typeface="华文中宋" panose="02010600040101010101" pitchFamily="2" charset="-122"/>
                <a:ea typeface="华文中宋" panose="02010600040101010101" pitchFamily="2" charset="-122"/>
              </a:rPr>
              <a:t>从打破传统的计划经济体制到社会主义也可以搞市场经济</a:t>
            </a:r>
            <a:endParaRPr lang="zh-CN" altLang="en-US" sz="2000" b="1" dirty="0">
              <a:latin typeface="华文中宋" panose="02010600040101010101" pitchFamily="2" charset="-122"/>
              <a:ea typeface="华文中宋" panose="02010600040101010101" pitchFamily="2" charset="-122"/>
            </a:endParaRPr>
          </a:p>
        </p:txBody>
      </p:sp>
      <p:sp>
        <p:nvSpPr>
          <p:cNvPr id="8" name="矩形 7"/>
          <p:cNvSpPr/>
          <p:nvPr/>
        </p:nvSpPr>
        <p:spPr>
          <a:xfrm>
            <a:off x="5017588" y="4260012"/>
            <a:ext cx="6083717" cy="400110"/>
          </a:xfrm>
          <a:prstGeom prst="rect">
            <a:avLst/>
          </a:prstGeom>
        </p:spPr>
        <p:txBody>
          <a:bodyPr wrap="none">
            <a:spAutoFit/>
          </a:bodyPr>
          <a:lstStyle/>
          <a:p>
            <a:r>
              <a:rPr lang="zh-CN" altLang="en-US" sz="2000" b="1" dirty="0">
                <a:latin typeface="华文中宋" panose="02010600040101010101" pitchFamily="2" charset="-122"/>
                <a:ea typeface="华文中宋" panose="02010600040101010101" pitchFamily="2" charset="-122"/>
              </a:rPr>
              <a:t>从转换国有大中型企业经营机制到发展个体私营经济</a:t>
            </a:r>
            <a:endParaRPr lang="en-US" altLang="zh-CN" sz="2000" b="1" dirty="0">
              <a:latin typeface="华文中宋" panose="02010600040101010101" pitchFamily="2" charset="-122"/>
              <a:ea typeface="华文中宋" panose="02010600040101010101" pitchFamily="2" charset="-122"/>
            </a:endParaRPr>
          </a:p>
        </p:txBody>
      </p:sp>
      <p:sp>
        <p:nvSpPr>
          <p:cNvPr id="2" name="矩形 1"/>
          <p:cNvSpPr/>
          <p:nvPr/>
        </p:nvSpPr>
        <p:spPr>
          <a:xfrm>
            <a:off x="1075462" y="2086389"/>
            <a:ext cx="3247645" cy="2012859"/>
          </a:xfrm>
          <a:prstGeom prst="rect">
            <a:avLst/>
          </a:prstGeom>
        </p:spPr>
        <p:txBody>
          <a:bodyPr vert="horz" wrap="square">
            <a:spAutoFit/>
          </a:bodyPr>
          <a:lstStyle/>
          <a:p>
            <a:pPr algn="just">
              <a:lnSpc>
                <a:spcPct val="13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FZYaSong-B-GBK" charset="-122"/>
              </a:rPr>
              <a:t>正是这一系列前无古人的开创性的实践探索，绘就了波澜壮阔、气势恢宏的改革画卷</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FZYaSong-B-GBK" charset="-122"/>
            </a:endParaRPr>
          </a:p>
        </p:txBody>
      </p:sp>
      <p:sp>
        <p:nvSpPr>
          <p:cNvPr id="14" name="矩形: 对角圆角 26"/>
          <p:cNvSpPr/>
          <p:nvPr/>
        </p:nvSpPr>
        <p:spPr>
          <a:xfrm>
            <a:off x="4882822" y="5177578"/>
            <a:ext cx="6832184" cy="720080"/>
          </a:xfrm>
          <a:prstGeom prst="round2DiagRect">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17588" y="5337563"/>
            <a:ext cx="697627" cy="400110"/>
          </a:xfrm>
          <a:prstGeom prst="rect">
            <a:avLst/>
          </a:prstGeom>
        </p:spPr>
        <p:txBody>
          <a:bodyPr wrap="none">
            <a:spAutoFit/>
          </a:bodyPr>
          <a:lstStyle/>
          <a:p>
            <a:r>
              <a:rPr lang="en-US" altLang="zh-CN" sz="2000" b="1" dirty="0">
                <a:latin typeface="华文中宋" panose="02010600040101010101" pitchFamily="2" charset="-122"/>
                <a:ea typeface="华文中宋" panose="02010600040101010101" pitchFamily="2" charset="-122"/>
              </a:rPr>
              <a:t>……</a:t>
            </a:r>
            <a:endParaRPr lang="en-US" altLang="zh-CN" sz="2000" b="1" dirty="0">
              <a:latin typeface="华文中宋" panose="02010600040101010101" pitchFamily="2" charset="-122"/>
              <a:ea typeface="华文中宋" panose="02010600040101010101" pitchFamily="2" charset="-122"/>
            </a:endParaRPr>
          </a:p>
        </p:txBody>
      </p:sp>
      <p:grpSp>
        <p:nvGrpSpPr>
          <p:cNvPr id="3" name="组合 2"/>
          <p:cNvGrpSpPr/>
          <p:nvPr/>
        </p:nvGrpSpPr>
        <p:grpSpPr>
          <a:xfrm>
            <a:off x="957557" y="1603490"/>
            <a:ext cx="3402768" cy="2978657"/>
            <a:chOff x="1004625" y="1923436"/>
            <a:chExt cx="3402768" cy="2978657"/>
          </a:xfrm>
        </p:grpSpPr>
        <p:sp>
          <p:nvSpPr>
            <p:cNvPr id="23" name="半闭框 22"/>
            <p:cNvSpPr/>
            <p:nvPr/>
          </p:nvSpPr>
          <p:spPr>
            <a:xfrm>
              <a:off x="1004625" y="1923436"/>
              <a:ext cx="417826" cy="417826"/>
            </a:xfrm>
            <a:prstGeom prst="halfFrame">
              <a:avLst>
                <a:gd name="adj1" fmla="val 21270"/>
                <a:gd name="adj2" fmla="val 22860"/>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tx1"/>
                </a:solidFill>
              </a:endParaRPr>
            </a:p>
          </p:txBody>
        </p:sp>
        <p:sp>
          <p:nvSpPr>
            <p:cNvPr id="29" name="半闭框 28"/>
            <p:cNvSpPr/>
            <p:nvPr/>
          </p:nvSpPr>
          <p:spPr>
            <a:xfrm rot="10800000">
              <a:off x="3989567" y="4484267"/>
              <a:ext cx="417826" cy="417826"/>
            </a:xfrm>
            <a:prstGeom prst="halfFrame">
              <a:avLst>
                <a:gd name="adj1" fmla="val 21270"/>
                <a:gd name="adj2" fmla="val 22860"/>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tx1"/>
                </a:solidFill>
              </a:endParaRPr>
            </a:p>
          </p:txBody>
        </p:sp>
      </p:grpSp>
      <p:sp>
        <p:nvSpPr>
          <p:cNvPr id="30" name="文本框 29"/>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一、邓小平理论是如何创立的？</a:t>
            </a:r>
            <a:endParaRPr lang="zh-CN" altLang="en-US" dirty="0">
              <a:solidFill>
                <a:schemeClr val="bg1"/>
              </a:solidFill>
            </a:endParaRPr>
          </a:p>
        </p:txBody>
      </p:sp>
      <p:sp>
        <p:nvSpPr>
          <p:cNvPr id="31" name="矩形 3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1" y="0"/>
            <a:ext cx="12188389" cy="6858000"/>
          </a:xfrm>
          <a:prstGeom prst="rect">
            <a:avLst/>
          </a:prstGeom>
        </p:spPr>
      </p:pic>
      <p:grpSp>
        <p:nvGrpSpPr>
          <p:cNvPr id="4" name="组合 3"/>
          <p:cNvGrpSpPr/>
          <p:nvPr/>
        </p:nvGrpSpPr>
        <p:grpSpPr>
          <a:xfrm>
            <a:off x="696000" y="729000"/>
            <a:ext cx="10800000" cy="5400000"/>
            <a:chOff x="696000" y="729000"/>
            <a:chExt cx="10800000" cy="5400000"/>
          </a:xfrm>
        </p:grpSpPr>
        <p:sp>
          <p:nvSpPr>
            <p:cNvPr id="11" name="矩形 10"/>
            <p:cNvSpPr/>
            <p:nvPr/>
          </p:nvSpPr>
          <p:spPr>
            <a:xfrm>
              <a:off x="876300" y="876300"/>
              <a:ext cx="1043940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文框 9"/>
            <p:cNvSpPr/>
            <p:nvPr/>
          </p:nvSpPr>
          <p:spPr>
            <a:xfrm>
              <a:off x="696000" y="729000"/>
              <a:ext cx="10800000" cy="5400000"/>
            </a:xfrm>
            <a:prstGeom prst="frame">
              <a:avLst>
                <a:gd name="adj1" fmla="val 4782"/>
              </a:avLst>
            </a:prstGeom>
            <a:gradFill>
              <a:gsLst>
                <a:gs pos="0">
                  <a:srgbClr val="FEECCE"/>
                </a:gs>
                <a:gs pos="100000">
                  <a:schemeClr val="accent4">
                    <a:lumMod val="20000"/>
                    <a:lumOff val="80000"/>
                  </a:schemeClr>
                </a:gs>
              </a:gsLst>
              <a:lin ang="0" scaled="0"/>
            </a:gradFill>
            <a:ln w="25400">
              <a:gradFill>
                <a:gsLst>
                  <a:gs pos="0">
                    <a:srgbClr val="FAE7D0"/>
                  </a:gs>
                  <a:gs pos="100000">
                    <a:srgbClr val="D49A78"/>
                  </a:gs>
                </a:gsLst>
                <a:lin ang="5400000" scaled="1"/>
              </a:gradFill>
            </a:ln>
            <a:effectLst>
              <a:outerShdw blurRad="177800"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2146299" y="4372103"/>
            <a:ext cx="6477000" cy="2850396"/>
            <a:chOff x="6248400" y="4421184"/>
            <a:chExt cx="7561761" cy="3327777"/>
          </a:xfrm>
        </p:grpSpPr>
        <p:pic>
          <p:nvPicPr>
            <p:cNvPr id="2" name="图片 1"/>
            <p:cNvPicPr>
              <a:picLocks noChangeAspect="1"/>
            </p:cNvPicPr>
            <p:nvPr/>
          </p:nvPicPr>
          <p:blipFill>
            <a:blip r:embed="rId2"/>
            <a:stretch>
              <a:fillRect/>
            </a:stretch>
          </p:blipFill>
          <p:spPr>
            <a:xfrm>
              <a:off x="6248400" y="4421184"/>
              <a:ext cx="7561761" cy="3327777"/>
            </a:xfrm>
            <a:prstGeom prst="rect">
              <a:avLst/>
            </a:prstGeom>
          </p:spPr>
        </p:pic>
        <p:sp>
          <p:nvSpPr>
            <p:cNvPr id="6" name="任意多边形 5"/>
            <p:cNvSpPr/>
            <p:nvPr/>
          </p:nvSpPr>
          <p:spPr>
            <a:xfrm>
              <a:off x="7417154" y="4470400"/>
              <a:ext cx="2381850" cy="2277244"/>
            </a:xfrm>
            <a:custGeom>
              <a:avLst/>
              <a:gdLst>
                <a:gd name="connsiteX0" fmla="*/ 2361846 w 2381850"/>
                <a:gd name="connsiteY0" fmla="*/ 772160 h 2267084"/>
                <a:gd name="connsiteX1" fmla="*/ 2189126 w 2381850"/>
                <a:gd name="connsiteY1" fmla="*/ 497840 h 2267084"/>
                <a:gd name="connsiteX2" fmla="*/ 1853846 w 2381850"/>
                <a:gd name="connsiteY2" fmla="*/ 259080 h 2267084"/>
                <a:gd name="connsiteX3" fmla="*/ 1406806 w 2381850"/>
                <a:gd name="connsiteY3" fmla="*/ 162560 h 2267084"/>
                <a:gd name="connsiteX4" fmla="*/ 1102006 w 2381850"/>
                <a:gd name="connsiteY4" fmla="*/ 152400 h 2267084"/>
                <a:gd name="connsiteX5" fmla="*/ 929286 w 2381850"/>
                <a:gd name="connsiteY5" fmla="*/ 111760 h 2267084"/>
                <a:gd name="connsiteX6" fmla="*/ 548286 w 2381850"/>
                <a:gd name="connsiteY6" fmla="*/ 0 h 2267084"/>
                <a:gd name="connsiteX7" fmla="*/ 548286 w 2381850"/>
                <a:gd name="connsiteY7" fmla="*/ 0 h 2267084"/>
                <a:gd name="connsiteX8" fmla="*/ 126646 w 2381850"/>
                <a:gd name="connsiteY8" fmla="*/ 1148080 h 2267084"/>
                <a:gd name="connsiteX9" fmla="*/ 9806 w 2381850"/>
                <a:gd name="connsiteY9" fmla="*/ 1366520 h 2267084"/>
                <a:gd name="connsiteX10" fmla="*/ 334926 w 2381850"/>
                <a:gd name="connsiteY10" fmla="*/ 1478280 h 2267084"/>
                <a:gd name="connsiteX11" fmla="*/ 507646 w 2381850"/>
                <a:gd name="connsiteY11" fmla="*/ 1539240 h 2267084"/>
                <a:gd name="connsiteX12" fmla="*/ 715926 w 2381850"/>
                <a:gd name="connsiteY12" fmla="*/ 1584960 h 2267084"/>
                <a:gd name="connsiteX13" fmla="*/ 1081686 w 2381850"/>
                <a:gd name="connsiteY13" fmla="*/ 1600200 h 2267084"/>
                <a:gd name="connsiteX14" fmla="*/ 1234086 w 2381850"/>
                <a:gd name="connsiteY14" fmla="*/ 1584960 h 2267084"/>
                <a:gd name="connsiteX15" fmla="*/ 1513486 w 2381850"/>
                <a:gd name="connsiteY15" fmla="*/ 1640840 h 2267084"/>
                <a:gd name="connsiteX16" fmla="*/ 1787806 w 2381850"/>
                <a:gd name="connsiteY16" fmla="*/ 1757680 h 2267084"/>
                <a:gd name="connsiteX17" fmla="*/ 2031646 w 2381850"/>
                <a:gd name="connsiteY17" fmla="*/ 1940560 h 2267084"/>
                <a:gd name="connsiteX18" fmla="*/ 2300886 w 2381850"/>
                <a:gd name="connsiteY18" fmla="*/ 2265680 h 2267084"/>
                <a:gd name="connsiteX19" fmla="*/ 2351686 w 2381850"/>
                <a:gd name="connsiteY19" fmla="*/ 2026920 h 2267084"/>
                <a:gd name="connsiteX20" fmla="*/ 2377086 w 2381850"/>
                <a:gd name="connsiteY20" fmla="*/ 1330960 h 2267084"/>
                <a:gd name="connsiteX21" fmla="*/ 2361846 w 2381850"/>
                <a:gd name="connsiteY21" fmla="*/ 772160 h 22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850" h="2267084">
                  <a:moveTo>
                    <a:pt x="2361846" y="772160"/>
                  </a:moveTo>
                  <a:cubicBezTo>
                    <a:pt x="2330519" y="633307"/>
                    <a:pt x="2273793" y="583353"/>
                    <a:pt x="2189126" y="497840"/>
                  </a:cubicBezTo>
                  <a:cubicBezTo>
                    <a:pt x="2104459" y="412327"/>
                    <a:pt x="1984233" y="314960"/>
                    <a:pt x="1853846" y="259080"/>
                  </a:cubicBezTo>
                  <a:cubicBezTo>
                    <a:pt x="1723459" y="203200"/>
                    <a:pt x="1532113" y="180340"/>
                    <a:pt x="1406806" y="162560"/>
                  </a:cubicBezTo>
                  <a:cubicBezTo>
                    <a:pt x="1281499" y="144780"/>
                    <a:pt x="1181593" y="160867"/>
                    <a:pt x="1102006" y="152400"/>
                  </a:cubicBezTo>
                  <a:cubicBezTo>
                    <a:pt x="1022419" y="143933"/>
                    <a:pt x="1021573" y="137160"/>
                    <a:pt x="929286" y="111760"/>
                  </a:cubicBezTo>
                  <a:cubicBezTo>
                    <a:pt x="836999" y="86360"/>
                    <a:pt x="548286" y="0"/>
                    <a:pt x="548286" y="0"/>
                  </a:cubicBezTo>
                  <a:lnTo>
                    <a:pt x="548286" y="0"/>
                  </a:lnTo>
                  <a:cubicBezTo>
                    <a:pt x="478013" y="191347"/>
                    <a:pt x="216393" y="920327"/>
                    <a:pt x="126646" y="1148080"/>
                  </a:cubicBezTo>
                  <a:cubicBezTo>
                    <a:pt x="36899" y="1375833"/>
                    <a:pt x="-24907" y="1311487"/>
                    <a:pt x="9806" y="1366520"/>
                  </a:cubicBezTo>
                  <a:cubicBezTo>
                    <a:pt x="44519" y="1421553"/>
                    <a:pt x="334926" y="1478280"/>
                    <a:pt x="334926" y="1478280"/>
                  </a:cubicBezTo>
                  <a:cubicBezTo>
                    <a:pt x="417899" y="1507067"/>
                    <a:pt x="444146" y="1521460"/>
                    <a:pt x="507646" y="1539240"/>
                  </a:cubicBezTo>
                  <a:cubicBezTo>
                    <a:pt x="571146" y="1557020"/>
                    <a:pt x="620253" y="1574800"/>
                    <a:pt x="715926" y="1584960"/>
                  </a:cubicBezTo>
                  <a:cubicBezTo>
                    <a:pt x="811599" y="1595120"/>
                    <a:pt x="995326" y="1600200"/>
                    <a:pt x="1081686" y="1600200"/>
                  </a:cubicBezTo>
                  <a:cubicBezTo>
                    <a:pt x="1168046" y="1600200"/>
                    <a:pt x="1162119" y="1578187"/>
                    <a:pt x="1234086" y="1584960"/>
                  </a:cubicBezTo>
                  <a:cubicBezTo>
                    <a:pt x="1306053" y="1591733"/>
                    <a:pt x="1421199" y="1612053"/>
                    <a:pt x="1513486" y="1640840"/>
                  </a:cubicBezTo>
                  <a:cubicBezTo>
                    <a:pt x="1605773" y="1669627"/>
                    <a:pt x="1701446" y="1707727"/>
                    <a:pt x="1787806" y="1757680"/>
                  </a:cubicBezTo>
                  <a:cubicBezTo>
                    <a:pt x="1874166" y="1807633"/>
                    <a:pt x="1946133" y="1855893"/>
                    <a:pt x="2031646" y="1940560"/>
                  </a:cubicBezTo>
                  <a:cubicBezTo>
                    <a:pt x="2117159" y="2025227"/>
                    <a:pt x="2247546" y="2251287"/>
                    <a:pt x="2300886" y="2265680"/>
                  </a:cubicBezTo>
                  <a:cubicBezTo>
                    <a:pt x="2354226" y="2280073"/>
                    <a:pt x="2338986" y="2182707"/>
                    <a:pt x="2351686" y="2026920"/>
                  </a:cubicBezTo>
                  <a:cubicBezTo>
                    <a:pt x="2364386" y="1871133"/>
                    <a:pt x="2375393" y="1537547"/>
                    <a:pt x="2377086" y="1330960"/>
                  </a:cubicBezTo>
                  <a:cubicBezTo>
                    <a:pt x="2378779" y="1124373"/>
                    <a:pt x="2393173" y="911013"/>
                    <a:pt x="2361846" y="772160"/>
                  </a:cubicBezTo>
                  <a:close/>
                </a:path>
              </a:pathLst>
            </a:custGeom>
            <a:gradFill>
              <a:gsLst>
                <a:gs pos="100000">
                  <a:schemeClr val="bg1"/>
                </a:gs>
                <a:gs pos="0">
                  <a:srgbClr val="F8F8F8"/>
                </a:gs>
                <a:gs pos="59000">
                  <a:srgbClr val="F8F8F8"/>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734569" y="1509565"/>
            <a:ext cx="7156510" cy="4016484"/>
          </a:xfrm>
          <a:prstGeom prst="rect">
            <a:avLst/>
          </a:prstGeom>
          <a:noFill/>
        </p:spPr>
        <p:txBody>
          <a:bodyPr wrap="square" rtlCol="0">
            <a:spAutoFit/>
          </a:bodyPr>
          <a:lstStyle/>
          <a:p>
            <a:pPr marL="342900" indent="-342900" algn="just">
              <a:lnSpc>
                <a:spcPct val="15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邓小平：</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解放思想，实事求是，团结一致向前看</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邓小平文选</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第二卷，人民出版社</a:t>
            </a:r>
            <a:r>
              <a:rPr lang="en-US" altLang="zh-CN" sz="2000" b="1" dirty="0">
                <a:latin typeface="华文中宋" panose="02010600040101010101" pitchFamily="2" charset="-122"/>
                <a:ea typeface="华文中宋" panose="02010600040101010101" pitchFamily="2" charset="-122"/>
              </a:rPr>
              <a:t>1994</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5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邓小平：</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在武昌、深圳、珠海、上海等地的谈话要点</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 </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邓小平文选</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第三卷，人民出版社</a:t>
            </a:r>
            <a:r>
              <a:rPr lang="en-US" altLang="zh-CN" sz="2000" b="1" dirty="0">
                <a:latin typeface="华文中宋" panose="02010600040101010101" pitchFamily="2" charset="-122"/>
                <a:ea typeface="华文中宋" panose="02010600040101010101" pitchFamily="2" charset="-122"/>
              </a:rPr>
              <a:t>1993</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5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习近平：</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在纪念邓小平同志诞辰</a:t>
            </a:r>
            <a:r>
              <a:rPr lang="en-US" altLang="zh-CN" sz="2000" b="1" dirty="0">
                <a:latin typeface="华文中宋" panose="02010600040101010101" pitchFamily="2" charset="-122"/>
                <a:ea typeface="华文中宋" panose="02010600040101010101" pitchFamily="2" charset="-122"/>
              </a:rPr>
              <a:t>110</a:t>
            </a:r>
            <a:r>
              <a:rPr lang="zh-CN" altLang="en-US" sz="2000" b="1" dirty="0">
                <a:latin typeface="华文中宋" panose="02010600040101010101" pitchFamily="2" charset="-122"/>
                <a:ea typeface="华文中宋" panose="02010600040101010101" pitchFamily="2" charset="-122"/>
              </a:rPr>
              <a:t>周年座谈会上的讲话</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，人民出版社</a:t>
            </a:r>
            <a:r>
              <a:rPr lang="en-US" altLang="zh-CN" sz="2000" b="1" dirty="0">
                <a:latin typeface="华文中宋" panose="02010600040101010101" pitchFamily="2" charset="-122"/>
                <a:ea typeface="华文中宋" panose="02010600040101010101" pitchFamily="2" charset="-122"/>
              </a:rPr>
              <a:t>2014</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5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中共中央宣传部：</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邓小平同志建设有中国特色社会主义理论学习纲要</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，学习出版社</a:t>
            </a:r>
            <a:r>
              <a:rPr lang="en-US" altLang="zh-CN" sz="2000" b="1" dirty="0">
                <a:latin typeface="华文中宋" panose="02010600040101010101" pitchFamily="2" charset="-122"/>
                <a:ea typeface="华文中宋" panose="02010600040101010101" pitchFamily="2" charset="-122"/>
              </a:rPr>
              <a:t>1995</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p:txBody>
      </p:sp>
      <p:grpSp>
        <p:nvGrpSpPr>
          <p:cNvPr id="3" name="组合 2"/>
          <p:cNvGrpSpPr/>
          <p:nvPr/>
        </p:nvGrpSpPr>
        <p:grpSpPr>
          <a:xfrm>
            <a:off x="1377273" y="1431039"/>
            <a:ext cx="1075451" cy="2623131"/>
            <a:chOff x="1377273" y="1431039"/>
            <a:chExt cx="1075451" cy="2623131"/>
          </a:xfrm>
        </p:grpSpPr>
        <p:grpSp>
          <p:nvGrpSpPr>
            <p:cNvPr id="12" name="组合 11"/>
            <p:cNvGrpSpPr/>
            <p:nvPr/>
          </p:nvGrpSpPr>
          <p:grpSpPr>
            <a:xfrm>
              <a:off x="1377273" y="1431039"/>
              <a:ext cx="1075451" cy="2623131"/>
              <a:chOff x="3039971" y="2125472"/>
              <a:chExt cx="1075451" cy="2623131"/>
            </a:xfrm>
          </p:grpSpPr>
          <p:sp>
            <p:nvSpPr>
              <p:cNvPr id="14" name="半闭框 13"/>
              <p:cNvSpPr/>
              <p:nvPr/>
            </p:nvSpPr>
            <p:spPr>
              <a:xfrm flipH="1" flipV="1">
                <a:off x="3820843" y="4454024"/>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半闭框 14"/>
              <p:cNvSpPr/>
              <p:nvPr/>
            </p:nvSpPr>
            <p:spPr>
              <a:xfrm>
                <a:off x="3039971" y="2125472"/>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p:cNvSpPr txBox="1"/>
            <p:nvPr/>
          </p:nvSpPr>
          <p:spPr>
            <a:xfrm>
              <a:off x="1635119" y="1692751"/>
              <a:ext cx="497175" cy="2003089"/>
            </a:xfrm>
            <a:custGeom>
              <a:avLst/>
              <a:gdLst/>
              <a:ahLst/>
              <a:cxnLst/>
              <a:rect l="l" t="t" r="r" b="b"/>
              <a:pathLst>
                <a:path w="497175" h="2003089">
                  <a:moveTo>
                    <a:pt x="173608" y="1808033"/>
                  </a:moveTo>
                  <a:lnTo>
                    <a:pt x="173608" y="1908850"/>
                  </a:lnTo>
                  <a:lnTo>
                    <a:pt x="325018" y="1908850"/>
                  </a:lnTo>
                  <a:lnTo>
                    <a:pt x="325018" y="1808033"/>
                  </a:lnTo>
                  <a:close/>
                  <a:moveTo>
                    <a:pt x="173608" y="1697572"/>
                  </a:moveTo>
                  <a:lnTo>
                    <a:pt x="173608" y="1784616"/>
                  </a:lnTo>
                  <a:lnTo>
                    <a:pt x="325018" y="1784616"/>
                  </a:lnTo>
                  <a:lnTo>
                    <a:pt x="325018" y="1697572"/>
                  </a:lnTo>
                  <a:close/>
                  <a:moveTo>
                    <a:pt x="181927" y="1583105"/>
                  </a:moveTo>
                  <a:cubicBezTo>
                    <a:pt x="181865" y="1583166"/>
                    <a:pt x="181834" y="1583197"/>
                    <a:pt x="181834" y="1583197"/>
                  </a:cubicBezTo>
                  <a:lnTo>
                    <a:pt x="181861" y="1583197"/>
                  </a:lnTo>
                  <a:lnTo>
                    <a:pt x="173608" y="1594721"/>
                  </a:lnTo>
                  <a:lnTo>
                    <a:pt x="173608" y="1672244"/>
                  </a:lnTo>
                  <a:lnTo>
                    <a:pt x="325018" y="1672244"/>
                  </a:lnTo>
                  <a:lnTo>
                    <a:pt x="325018" y="1583197"/>
                  </a:lnTo>
                  <a:lnTo>
                    <a:pt x="181861" y="1583197"/>
                  </a:lnTo>
                  <a:close/>
                  <a:moveTo>
                    <a:pt x="348035" y="1523052"/>
                  </a:moveTo>
                  <a:cubicBezTo>
                    <a:pt x="369541" y="1527181"/>
                    <a:pt x="394068" y="1540369"/>
                    <a:pt x="421614" y="1562615"/>
                  </a:cubicBezTo>
                  <a:cubicBezTo>
                    <a:pt x="428814" y="1569137"/>
                    <a:pt x="432306" y="1575528"/>
                    <a:pt x="432090" y="1581788"/>
                  </a:cubicBezTo>
                  <a:cubicBezTo>
                    <a:pt x="431874" y="1588048"/>
                    <a:pt x="427951" y="1594177"/>
                    <a:pt x="420320" y="1600175"/>
                  </a:cubicBezTo>
                  <a:cubicBezTo>
                    <a:pt x="416253" y="1600935"/>
                    <a:pt x="414866" y="1606358"/>
                    <a:pt x="416160" y="1616444"/>
                  </a:cubicBezTo>
                  <a:lnTo>
                    <a:pt x="416160" y="1716121"/>
                  </a:lnTo>
                  <a:cubicBezTo>
                    <a:pt x="416160" y="1816506"/>
                    <a:pt x="417413" y="1896166"/>
                    <a:pt x="419919" y="1955099"/>
                  </a:cubicBezTo>
                  <a:cubicBezTo>
                    <a:pt x="421275" y="1975373"/>
                    <a:pt x="412730" y="1987072"/>
                    <a:pt x="394284" y="1990194"/>
                  </a:cubicBezTo>
                  <a:cubicBezTo>
                    <a:pt x="381240" y="1995411"/>
                    <a:pt x="366738" y="1998020"/>
                    <a:pt x="350777" y="1998020"/>
                  </a:cubicBezTo>
                  <a:cubicBezTo>
                    <a:pt x="332310" y="2000588"/>
                    <a:pt x="323724" y="1992700"/>
                    <a:pt x="325018" y="1974357"/>
                  </a:cubicBezTo>
                  <a:lnTo>
                    <a:pt x="325018" y="1932267"/>
                  </a:lnTo>
                  <a:lnTo>
                    <a:pt x="173608" y="1932267"/>
                  </a:lnTo>
                  <a:lnTo>
                    <a:pt x="173608" y="1960029"/>
                  </a:lnTo>
                  <a:cubicBezTo>
                    <a:pt x="174902" y="1978105"/>
                    <a:pt x="168452" y="1988736"/>
                    <a:pt x="154258" y="1991919"/>
                  </a:cubicBezTo>
                  <a:cubicBezTo>
                    <a:pt x="143699" y="1997198"/>
                    <a:pt x="129187" y="2000495"/>
                    <a:pt x="110720" y="2001810"/>
                  </a:cubicBezTo>
                  <a:cubicBezTo>
                    <a:pt x="86748" y="2007007"/>
                    <a:pt x="76077" y="1996377"/>
                    <a:pt x="78706" y="1969920"/>
                  </a:cubicBezTo>
                  <a:cubicBezTo>
                    <a:pt x="82527" y="1916163"/>
                    <a:pt x="84437" y="1832847"/>
                    <a:pt x="84437" y="1719972"/>
                  </a:cubicBezTo>
                  <a:lnTo>
                    <a:pt x="84437" y="1631264"/>
                  </a:lnTo>
                  <a:cubicBezTo>
                    <a:pt x="84437" y="1597104"/>
                    <a:pt x="82517" y="1571078"/>
                    <a:pt x="78676" y="1553186"/>
                  </a:cubicBezTo>
                  <a:cubicBezTo>
                    <a:pt x="77361" y="1533097"/>
                    <a:pt x="85803" y="1525743"/>
                    <a:pt x="104003" y="1531125"/>
                  </a:cubicBezTo>
                  <a:cubicBezTo>
                    <a:pt x="127564" y="1536342"/>
                    <a:pt x="151628" y="1543460"/>
                    <a:pt x="176196" y="1552478"/>
                  </a:cubicBezTo>
                  <a:cubicBezTo>
                    <a:pt x="182790" y="1554142"/>
                    <a:pt x="186579" y="1555939"/>
                    <a:pt x="187565" y="1557870"/>
                  </a:cubicBezTo>
                  <a:lnTo>
                    <a:pt x="315251" y="1557870"/>
                  </a:lnTo>
                  <a:cubicBezTo>
                    <a:pt x="327842" y="1537739"/>
                    <a:pt x="338770" y="1526133"/>
                    <a:pt x="348035" y="1523052"/>
                  </a:cubicBezTo>
                  <a:close/>
                  <a:moveTo>
                    <a:pt x="272206" y="1155279"/>
                  </a:moveTo>
                  <a:lnTo>
                    <a:pt x="272206" y="1262074"/>
                  </a:lnTo>
                  <a:lnTo>
                    <a:pt x="303172" y="1262074"/>
                  </a:lnTo>
                  <a:lnTo>
                    <a:pt x="310660" y="1155279"/>
                  </a:lnTo>
                  <a:close/>
                  <a:moveTo>
                    <a:pt x="200013" y="1016009"/>
                  </a:moveTo>
                  <a:cubicBezTo>
                    <a:pt x="223205" y="1017303"/>
                    <a:pt x="248111" y="1021278"/>
                    <a:pt x="274733" y="1027933"/>
                  </a:cubicBezTo>
                  <a:cubicBezTo>
                    <a:pt x="288516" y="1036560"/>
                    <a:pt x="290098" y="1047098"/>
                    <a:pt x="279478" y="1059546"/>
                  </a:cubicBezTo>
                  <a:cubicBezTo>
                    <a:pt x="273336" y="1062401"/>
                    <a:pt x="270912" y="1065976"/>
                    <a:pt x="272206" y="1070269"/>
                  </a:cubicBezTo>
                  <a:lnTo>
                    <a:pt x="272206" y="1129952"/>
                  </a:lnTo>
                  <a:lnTo>
                    <a:pt x="308688" y="1129952"/>
                  </a:lnTo>
                  <a:cubicBezTo>
                    <a:pt x="318999" y="1111916"/>
                    <a:pt x="329065" y="1102899"/>
                    <a:pt x="338883" y="1102899"/>
                  </a:cubicBezTo>
                  <a:cubicBezTo>
                    <a:pt x="347994" y="1105692"/>
                    <a:pt x="358354" y="1110481"/>
                    <a:pt x="369965" y="1117265"/>
                  </a:cubicBezTo>
                  <a:lnTo>
                    <a:pt x="384962" y="1126802"/>
                  </a:lnTo>
                  <a:lnTo>
                    <a:pt x="382652" y="1123622"/>
                  </a:lnTo>
                  <a:cubicBezTo>
                    <a:pt x="368093" y="1106263"/>
                    <a:pt x="347157" y="1088171"/>
                    <a:pt x="319842" y="1069344"/>
                  </a:cubicBezTo>
                  <a:cubicBezTo>
                    <a:pt x="312734" y="1065421"/>
                    <a:pt x="309889" y="1060152"/>
                    <a:pt x="311307" y="1053538"/>
                  </a:cubicBezTo>
                  <a:cubicBezTo>
                    <a:pt x="313915" y="1047642"/>
                    <a:pt x="319492" y="1046040"/>
                    <a:pt x="328038" y="1048731"/>
                  </a:cubicBezTo>
                  <a:cubicBezTo>
                    <a:pt x="389662" y="1051340"/>
                    <a:pt x="431433" y="1061600"/>
                    <a:pt x="453350" y="1079512"/>
                  </a:cubicBezTo>
                  <a:cubicBezTo>
                    <a:pt x="483710" y="1106853"/>
                    <a:pt x="487993" y="1133413"/>
                    <a:pt x="466199" y="1159192"/>
                  </a:cubicBezTo>
                  <a:cubicBezTo>
                    <a:pt x="453412" y="1170090"/>
                    <a:pt x="441092" y="1174000"/>
                    <a:pt x="429240" y="1170924"/>
                  </a:cubicBezTo>
                  <a:lnTo>
                    <a:pt x="414299" y="1162476"/>
                  </a:lnTo>
                  <a:lnTo>
                    <a:pt x="411606" y="1169149"/>
                  </a:lnTo>
                  <a:cubicBezTo>
                    <a:pt x="409871" y="1171606"/>
                    <a:pt x="407445" y="1173936"/>
                    <a:pt x="404328" y="1176139"/>
                  </a:cubicBezTo>
                  <a:cubicBezTo>
                    <a:pt x="398741" y="1178029"/>
                    <a:pt x="395947" y="1180586"/>
                    <a:pt x="395947" y="1183811"/>
                  </a:cubicBezTo>
                  <a:lnTo>
                    <a:pt x="390155" y="1250334"/>
                  </a:lnTo>
                  <a:cubicBezTo>
                    <a:pt x="394201" y="1238688"/>
                    <a:pt x="399994" y="1232864"/>
                    <a:pt x="407533" y="1232864"/>
                  </a:cubicBezTo>
                  <a:cubicBezTo>
                    <a:pt x="420864" y="1234364"/>
                    <a:pt x="444476" y="1246904"/>
                    <a:pt x="478370" y="1270486"/>
                  </a:cubicBezTo>
                  <a:cubicBezTo>
                    <a:pt x="487880" y="1276833"/>
                    <a:pt x="492636" y="1283170"/>
                    <a:pt x="492636" y="1289497"/>
                  </a:cubicBezTo>
                  <a:cubicBezTo>
                    <a:pt x="490766" y="1298802"/>
                    <a:pt x="484614" y="1305201"/>
                    <a:pt x="474179" y="1308693"/>
                  </a:cubicBezTo>
                  <a:cubicBezTo>
                    <a:pt x="467134" y="1310439"/>
                    <a:pt x="463611" y="1313725"/>
                    <a:pt x="463611" y="1318552"/>
                  </a:cubicBezTo>
                  <a:cubicBezTo>
                    <a:pt x="460940" y="1335869"/>
                    <a:pt x="458362" y="1357571"/>
                    <a:pt x="455877" y="1383658"/>
                  </a:cubicBezTo>
                  <a:cubicBezTo>
                    <a:pt x="455877" y="1431232"/>
                    <a:pt x="426636" y="1458408"/>
                    <a:pt x="368155" y="1465187"/>
                  </a:cubicBezTo>
                  <a:cubicBezTo>
                    <a:pt x="351516" y="1469131"/>
                    <a:pt x="341554" y="1465084"/>
                    <a:pt x="338267" y="1453047"/>
                  </a:cubicBezTo>
                  <a:cubicBezTo>
                    <a:pt x="333378" y="1432280"/>
                    <a:pt x="319955" y="1419595"/>
                    <a:pt x="297996" y="1414994"/>
                  </a:cubicBezTo>
                  <a:cubicBezTo>
                    <a:pt x="287088" y="1413166"/>
                    <a:pt x="281635" y="1408349"/>
                    <a:pt x="281635" y="1400543"/>
                  </a:cubicBezTo>
                  <a:cubicBezTo>
                    <a:pt x="280361" y="1390704"/>
                    <a:pt x="287222" y="1387119"/>
                    <a:pt x="302217" y="1389790"/>
                  </a:cubicBezTo>
                  <a:cubicBezTo>
                    <a:pt x="347798" y="1390981"/>
                    <a:pt x="369295" y="1381974"/>
                    <a:pt x="366707" y="1362768"/>
                  </a:cubicBezTo>
                  <a:cubicBezTo>
                    <a:pt x="370589" y="1344363"/>
                    <a:pt x="373814" y="1319240"/>
                    <a:pt x="376382" y="1287401"/>
                  </a:cubicBezTo>
                  <a:lnTo>
                    <a:pt x="272206" y="1287401"/>
                  </a:lnTo>
                  <a:lnTo>
                    <a:pt x="272206" y="1302777"/>
                  </a:lnTo>
                  <a:cubicBezTo>
                    <a:pt x="272206" y="1340347"/>
                    <a:pt x="273469" y="1391094"/>
                    <a:pt x="275996" y="1455019"/>
                  </a:cubicBezTo>
                  <a:cubicBezTo>
                    <a:pt x="278625" y="1477717"/>
                    <a:pt x="270737" y="1491408"/>
                    <a:pt x="252332" y="1496092"/>
                  </a:cubicBezTo>
                  <a:cubicBezTo>
                    <a:pt x="240685" y="1501268"/>
                    <a:pt x="225824" y="1504513"/>
                    <a:pt x="207747" y="1505828"/>
                  </a:cubicBezTo>
                  <a:cubicBezTo>
                    <a:pt x="182255" y="1512319"/>
                    <a:pt x="172098" y="1497858"/>
                    <a:pt x="177274" y="1462445"/>
                  </a:cubicBezTo>
                  <a:cubicBezTo>
                    <a:pt x="181115" y="1422820"/>
                    <a:pt x="183036" y="1371529"/>
                    <a:pt x="183036" y="1308569"/>
                  </a:cubicBezTo>
                  <a:lnTo>
                    <a:pt x="183036" y="1287401"/>
                  </a:lnTo>
                  <a:lnTo>
                    <a:pt x="96146" y="1287401"/>
                  </a:lnTo>
                  <a:cubicBezTo>
                    <a:pt x="74762" y="1287401"/>
                    <a:pt x="57189" y="1289302"/>
                    <a:pt x="43427" y="1293102"/>
                  </a:cubicBezTo>
                  <a:cubicBezTo>
                    <a:pt x="34717" y="1294457"/>
                    <a:pt x="29294" y="1292342"/>
                    <a:pt x="27158" y="1286754"/>
                  </a:cubicBezTo>
                  <a:cubicBezTo>
                    <a:pt x="23727" y="1283303"/>
                    <a:pt x="19886" y="1278733"/>
                    <a:pt x="15634" y="1273043"/>
                  </a:cubicBezTo>
                  <a:cubicBezTo>
                    <a:pt x="13806" y="1268236"/>
                    <a:pt x="14104" y="1264333"/>
                    <a:pt x="16528" y="1261334"/>
                  </a:cubicBezTo>
                  <a:cubicBezTo>
                    <a:pt x="19650" y="1257945"/>
                    <a:pt x="23748" y="1257637"/>
                    <a:pt x="28822" y="1260410"/>
                  </a:cubicBezTo>
                  <a:cubicBezTo>
                    <a:pt x="37778" y="1261519"/>
                    <a:pt x="61513" y="1262074"/>
                    <a:pt x="100028" y="1262074"/>
                  </a:cubicBezTo>
                  <a:lnTo>
                    <a:pt x="183036" y="1262074"/>
                  </a:lnTo>
                  <a:lnTo>
                    <a:pt x="183036" y="1155279"/>
                  </a:lnTo>
                  <a:lnTo>
                    <a:pt x="130964" y="1155279"/>
                  </a:lnTo>
                  <a:cubicBezTo>
                    <a:pt x="109580" y="1155279"/>
                    <a:pt x="91791" y="1157220"/>
                    <a:pt x="77597" y="1161103"/>
                  </a:cubicBezTo>
                  <a:cubicBezTo>
                    <a:pt x="73201" y="1161103"/>
                    <a:pt x="68323" y="1159305"/>
                    <a:pt x="62961" y="1155711"/>
                  </a:cubicBezTo>
                  <a:cubicBezTo>
                    <a:pt x="58627" y="1149939"/>
                    <a:pt x="55073" y="1144978"/>
                    <a:pt x="52300" y="1140828"/>
                  </a:cubicBezTo>
                  <a:cubicBezTo>
                    <a:pt x="50513" y="1137275"/>
                    <a:pt x="49620" y="1133957"/>
                    <a:pt x="49620" y="1130876"/>
                  </a:cubicBezTo>
                  <a:cubicBezTo>
                    <a:pt x="52804" y="1127692"/>
                    <a:pt x="57015" y="1126100"/>
                    <a:pt x="62253" y="1126100"/>
                  </a:cubicBezTo>
                  <a:cubicBezTo>
                    <a:pt x="72544" y="1128668"/>
                    <a:pt x="96731" y="1129952"/>
                    <a:pt x="134815" y="1129952"/>
                  </a:cubicBezTo>
                  <a:lnTo>
                    <a:pt x="183036" y="1129952"/>
                  </a:lnTo>
                  <a:lnTo>
                    <a:pt x="183036" y="1116518"/>
                  </a:lnTo>
                  <a:cubicBezTo>
                    <a:pt x="183036" y="1078434"/>
                    <a:pt x="181198" y="1052654"/>
                    <a:pt x="177521" y="1039179"/>
                  </a:cubicBezTo>
                  <a:cubicBezTo>
                    <a:pt x="174748" y="1029751"/>
                    <a:pt x="175210" y="1023024"/>
                    <a:pt x="178907" y="1018997"/>
                  </a:cubicBezTo>
                  <a:cubicBezTo>
                    <a:pt x="182605" y="1014314"/>
                    <a:pt x="189640" y="1013318"/>
                    <a:pt x="200013" y="1016009"/>
                  </a:cubicBezTo>
                  <a:close/>
                  <a:moveTo>
                    <a:pt x="148033" y="844852"/>
                  </a:moveTo>
                  <a:lnTo>
                    <a:pt x="148033" y="864488"/>
                  </a:lnTo>
                  <a:lnTo>
                    <a:pt x="148372" y="864159"/>
                  </a:lnTo>
                  <a:cubicBezTo>
                    <a:pt x="149780" y="863301"/>
                    <a:pt x="152481" y="862205"/>
                    <a:pt x="156476" y="860870"/>
                  </a:cubicBezTo>
                  <a:cubicBezTo>
                    <a:pt x="161755" y="858230"/>
                    <a:pt x="166308" y="855958"/>
                    <a:pt x="170133" y="854053"/>
                  </a:cubicBezTo>
                  <a:lnTo>
                    <a:pt x="173368" y="852448"/>
                  </a:lnTo>
                  <a:lnTo>
                    <a:pt x="169587" y="852670"/>
                  </a:lnTo>
                  <a:cubicBezTo>
                    <a:pt x="166793" y="852909"/>
                    <a:pt x="164590" y="853187"/>
                    <a:pt x="162977" y="853506"/>
                  </a:cubicBezTo>
                  <a:cubicBezTo>
                    <a:pt x="156178" y="853506"/>
                    <a:pt x="151700" y="851328"/>
                    <a:pt x="149543" y="846974"/>
                  </a:cubicBezTo>
                  <a:close/>
                  <a:moveTo>
                    <a:pt x="329854" y="672177"/>
                  </a:moveTo>
                  <a:lnTo>
                    <a:pt x="355876" y="675173"/>
                  </a:lnTo>
                  <a:cubicBezTo>
                    <a:pt x="365520" y="676842"/>
                    <a:pt x="374708" y="679017"/>
                    <a:pt x="383438" y="681698"/>
                  </a:cubicBezTo>
                  <a:lnTo>
                    <a:pt x="391951" y="687698"/>
                  </a:lnTo>
                  <a:lnTo>
                    <a:pt x="395362" y="672177"/>
                  </a:lnTo>
                  <a:close/>
                  <a:moveTo>
                    <a:pt x="58956" y="526405"/>
                  </a:moveTo>
                  <a:cubicBezTo>
                    <a:pt x="112630" y="529157"/>
                    <a:pt x="147099" y="545108"/>
                    <a:pt x="162361" y="574256"/>
                  </a:cubicBezTo>
                  <a:cubicBezTo>
                    <a:pt x="164313" y="582750"/>
                    <a:pt x="165031" y="590504"/>
                    <a:pt x="164518" y="597517"/>
                  </a:cubicBezTo>
                  <a:cubicBezTo>
                    <a:pt x="162977" y="618558"/>
                    <a:pt x="150344" y="632938"/>
                    <a:pt x="126619" y="640656"/>
                  </a:cubicBezTo>
                  <a:cubicBezTo>
                    <a:pt x="97902" y="644538"/>
                    <a:pt x="82065" y="631115"/>
                    <a:pt x="79107" y="600385"/>
                  </a:cubicBezTo>
                  <a:cubicBezTo>
                    <a:pt x="80380" y="578857"/>
                    <a:pt x="71517" y="561017"/>
                    <a:pt x="52516" y="546864"/>
                  </a:cubicBezTo>
                  <a:cubicBezTo>
                    <a:pt x="47032" y="542530"/>
                    <a:pt x="45121" y="537744"/>
                    <a:pt x="46785" y="532506"/>
                  </a:cubicBezTo>
                  <a:cubicBezTo>
                    <a:pt x="48819" y="528438"/>
                    <a:pt x="52876" y="526405"/>
                    <a:pt x="58956" y="526405"/>
                  </a:cubicBezTo>
                  <a:close/>
                  <a:moveTo>
                    <a:pt x="284377" y="506377"/>
                  </a:moveTo>
                  <a:cubicBezTo>
                    <a:pt x="304014" y="507671"/>
                    <a:pt x="325624" y="512241"/>
                    <a:pt x="349205" y="520088"/>
                  </a:cubicBezTo>
                  <a:cubicBezTo>
                    <a:pt x="358203" y="521896"/>
                    <a:pt x="362701" y="526292"/>
                    <a:pt x="362701" y="533276"/>
                  </a:cubicBezTo>
                  <a:cubicBezTo>
                    <a:pt x="363995" y="538802"/>
                    <a:pt x="361263" y="544307"/>
                    <a:pt x="354505" y="549791"/>
                  </a:cubicBezTo>
                  <a:cubicBezTo>
                    <a:pt x="350952" y="552462"/>
                    <a:pt x="349175" y="556662"/>
                    <a:pt x="349175" y="562393"/>
                  </a:cubicBezTo>
                  <a:lnTo>
                    <a:pt x="349175" y="577799"/>
                  </a:lnTo>
                  <a:lnTo>
                    <a:pt x="364149" y="577799"/>
                  </a:lnTo>
                  <a:cubicBezTo>
                    <a:pt x="376618" y="552842"/>
                    <a:pt x="388039" y="538000"/>
                    <a:pt x="398412" y="533276"/>
                  </a:cubicBezTo>
                  <a:cubicBezTo>
                    <a:pt x="414188" y="536111"/>
                    <a:pt x="436321" y="552462"/>
                    <a:pt x="464812" y="582329"/>
                  </a:cubicBezTo>
                  <a:cubicBezTo>
                    <a:pt x="467647" y="595496"/>
                    <a:pt x="463375" y="603065"/>
                    <a:pt x="451995" y="605037"/>
                  </a:cubicBezTo>
                  <a:cubicBezTo>
                    <a:pt x="433364" y="603764"/>
                    <a:pt x="399696" y="603127"/>
                    <a:pt x="350993" y="603127"/>
                  </a:cubicBezTo>
                  <a:lnTo>
                    <a:pt x="349175" y="603127"/>
                  </a:lnTo>
                  <a:lnTo>
                    <a:pt x="349175" y="648760"/>
                  </a:lnTo>
                  <a:lnTo>
                    <a:pt x="391326" y="648760"/>
                  </a:lnTo>
                  <a:cubicBezTo>
                    <a:pt x="399974" y="632717"/>
                    <a:pt x="410265" y="622384"/>
                    <a:pt x="422199" y="617763"/>
                  </a:cubicBezTo>
                  <a:cubicBezTo>
                    <a:pt x="442946" y="623412"/>
                    <a:pt x="464494" y="638725"/>
                    <a:pt x="486843" y="663703"/>
                  </a:cubicBezTo>
                  <a:cubicBezTo>
                    <a:pt x="495614" y="674282"/>
                    <a:pt x="498624" y="683434"/>
                    <a:pt x="495871" y="691157"/>
                  </a:cubicBezTo>
                  <a:cubicBezTo>
                    <a:pt x="493796" y="699127"/>
                    <a:pt x="484481" y="702455"/>
                    <a:pt x="467924" y="701140"/>
                  </a:cubicBezTo>
                  <a:cubicBezTo>
                    <a:pt x="445863" y="699867"/>
                    <a:pt x="426379" y="708936"/>
                    <a:pt x="409474" y="728347"/>
                  </a:cubicBezTo>
                  <a:cubicBezTo>
                    <a:pt x="403127" y="734715"/>
                    <a:pt x="397354" y="736369"/>
                    <a:pt x="392158" y="733308"/>
                  </a:cubicBezTo>
                  <a:cubicBezTo>
                    <a:pt x="389354" y="732281"/>
                    <a:pt x="387420" y="730306"/>
                    <a:pt x="386357" y="727384"/>
                  </a:cubicBezTo>
                  <a:lnTo>
                    <a:pt x="385879" y="717785"/>
                  </a:lnTo>
                  <a:lnTo>
                    <a:pt x="383861" y="719951"/>
                  </a:lnTo>
                  <a:cubicBezTo>
                    <a:pt x="382336" y="723258"/>
                    <a:pt x="381291" y="727721"/>
                    <a:pt x="380726" y="733339"/>
                  </a:cubicBezTo>
                  <a:cubicBezTo>
                    <a:pt x="375611" y="771690"/>
                    <a:pt x="369244" y="802666"/>
                    <a:pt x="361623" y="826268"/>
                  </a:cubicBezTo>
                  <a:lnTo>
                    <a:pt x="386889" y="826268"/>
                  </a:lnTo>
                  <a:cubicBezTo>
                    <a:pt x="407512" y="797900"/>
                    <a:pt x="421973" y="783716"/>
                    <a:pt x="430272" y="783716"/>
                  </a:cubicBezTo>
                  <a:cubicBezTo>
                    <a:pt x="451471" y="790783"/>
                    <a:pt x="472834" y="805757"/>
                    <a:pt x="494361" y="828641"/>
                  </a:cubicBezTo>
                  <a:cubicBezTo>
                    <a:pt x="495758" y="831922"/>
                    <a:pt x="496635" y="834861"/>
                    <a:pt x="496992" y="837458"/>
                  </a:cubicBezTo>
                  <a:cubicBezTo>
                    <a:pt x="498063" y="845250"/>
                    <a:pt x="494454" y="849962"/>
                    <a:pt x="486165" y="851595"/>
                  </a:cubicBezTo>
                  <a:cubicBezTo>
                    <a:pt x="449458" y="851595"/>
                    <a:pt x="412411" y="851595"/>
                    <a:pt x="375026" y="851595"/>
                  </a:cubicBezTo>
                  <a:lnTo>
                    <a:pt x="353550" y="851595"/>
                  </a:lnTo>
                  <a:cubicBezTo>
                    <a:pt x="353345" y="852006"/>
                    <a:pt x="351927" y="854831"/>
                    <a:pt x="349298" y="860069"/>
                  </a:cubicBezTo>
                  <a:cubicBezTo>
                    <a:pt x="346833" y="866293"/>
                    <a:pt x="345138" y="868552"/>
                    <a:pt x="344214" y="866847"/>
                  </a:cubicBezTo>
                  <a:lnTo>
                    <a:pt x="344091" y="866847"/>
                  </a:lnTo>
                  <a:cubicBezTo>
                    <a:pt x="389857" y="868244"/>
                    <a:pt x="426924" y="881781"/>
                    <a:pt x="455291" y="907458"/>
                  </a:cubicBezTo>
                  <a:cubicBezTo>
                    <a:pt x="476613" y="933792"/>
                    <a:pt x="476213" y="959890"/>
                    <a:pt x="454090" y="985751"/>
                  </a:cubicBezTo>
                  <a:cubicBezTo>
                    <a:pt x="425496" y="999432"/>
                    <a:pt x="404380" y="994101"/>
                    <a:pt x="390740" y="969760"/>
                  </a:cubicBezTo>
                  <a:cubicBezTo>
                    <a:pt x="380695" y="932066"/>
                    <a:pt x="363400" y="905260"/>
                    <a:pt x="338853" y="889340"/>
                  </a:cubicBezTo>
                  <a:cubicBezTo>
                    <a:pt x="334601" y="886506"/>
                    <a:pt x="333543" y="884872"/>
                    <a:pt x="335679" y="884441"/>
                  </a:cubicBezTo>
                  <a:cubicBezTo>
                    <a:pt x="307722" y="936863"/>
                    <a:pt x="243849" y="973591"/>
                    <a:pt x="144059" y="994625"/>
                  </a:cubicBezTo>
                  <a:cubicBezTo>
                    <a:pt x="133377" y="995940"/>
                    <a:pt x="126701" y="994163"/>
                    <a:pt x="124031" y="989295"/>
                  </a:cubicBezTo>
                  <a:cubicBezTo>
                    <a:pt x="122429" y="982578"/>
                    <a:pt x="125623" y="977504"/>
                    <a:pt x="133613" y="974073"/>
                  </a:cubicBezTo>
                  <a:cubicBezTo>
                    <a:pt x="203495" y="938496"/>
                    <a:pt x="249775" y="897670"/>
                    <a:pt x="272453" y="851595"/>
                  </a:cubicBezTo>
                  <a:lnTo>
                    <a:pt x="210674" y="851595"/>
                  </a:lnTo>
                  <a:lnTo>
                    <a:pt x="205431" y="851632"/>
                  </a:lnTo>
                  <a:lnTo>
                    <a:pt x="205529" y="853167"/>
                  </a:lnTo>
                  <a:cubicBezTo>
                    <a:pt x="205005" y="856957"/>
                    <a:pt x="203023" y="861887"/>
                    <a:pt x="199582" y="867957"/>
                  </a:cubicBezTo>
                  <a:cubicBezTo>
                    <a:pt x="177110" y="902918"/>
                    <a:pt x="157411" y="928862"/>
                    <a:pt x="140485" y="945788"/>
                  </a:cubicBezTo>
                  <a:cubicBezTo>
                    <a:pt x="139437" y="946836"/>
                    <a:pt x="137629" y="949270"/>
                    <a:pt x="135062" y="953090"/>
                  </a:cubicBezTo>
                  <a:cubicBezTo>
                    <a:pt x="129146" y="962581"/>
                    <a:pt x="125438" y="969544"/>
                    <a:pt x="123938" y="973981"/>
                  </a:cubicBezTo>
                  <a:cubicBezTo>
                    <a:pt x="115866" y="993680"/>
                    <a:pt x="103007" y="997059"/>
                    <a:pt x="85362" y="984118"/>
                  </a:cubicBezTo>
                  <a:cubicBezTo>
                    <a:pt x="70983" y="965816"/>
                    <a:pt x="58709" y="948397"/>
                    <a:pt x="48541" y="931861"/>
                  </a:cubicBezTo>
                  <a:cubicBezTo>
                    <a:pt x="39955" y="921755"/>
                    <a:pt x="41218" y="911967"/>
                    <a:pt x="52331" y="902497"/>
                  </a:cubicBezTo>
                  <a:cubicBezTo>
                    <a:pt x="61842" y="894260"/>
                    <a:pt x="65950" y="883650"/>
                    <a:pt x="64656" y="870668"/>
                  </a:cubicBezTo>
                  <a:lnTo>
                    <a:pt x="64656" y="711585"/>
                  </a:lnTo>
                  <a:lnTo>
                    <a:pt x="49312" y="711585"/>
                  </a:lnTo>
                  <a:cubicBezTo>
                    <a:pt x="35816" y="711585"/>
                    <a:pt x="26541" y="712202"/>
                    <a:pt x="21488" y="713434"/>
                  </a:cubicBezTo>
                  <a:cubicBezTo>
                    <a:pt x="14812" y="714769"/>
                    <a:pt x="10057" y="713075"/>
                    <a:pt x="7222" y="708350"/>
                  </a:cubicBezTo>
                  <a:cubicBezTo>
                    <a:pt x="2991" y="699846"/>
                    <a:pt x="875" y="694444"/>
                    <a:pt x="875" y="692143"/>
                  </a:cubicBezTo>
                  <a:cubicBezTo>
                    <a:pt x="-1713" y="683023"/>
                    <a:pt x="1440" y="679828"/>
                    <a:pt x="10334" y="682560"/>
                  </a:cubicBezTo>
                  <a:cubicBezTo>
                    <a:pt x="27589" y="685025"/>
                    <a:pt x="41876" y="686258"/>
                    <a:pt x="53194" y="686258"/>
                  </a:cubicBezTo>
                  <a:lnTo>
                    <a:pt x="62992" y="686258"/>
                  </a:lnTo>
                  <a:cubicBezTo>
                    <a:pt x="77166" y="665634"/>
                    <a:pt x="88001" y="655323"/>
                    <a:pt x="95499" y="655323"/>
                  </a:cubicBezTo>
                  <a:cubicBezTo>
                    <a:pt x="111747" y="656781"/>
                    <a:pt x="131991" y="667606"/>
                    <a:pt x="156230" y="687799"/>
                  </a:cubicBezTo>
                  <a:cubicBezTo>
                    <a:pt x="168821" y="700698"/>
                    <a:pt x="167270" y="712746"/>
                    <a:pt x="151577" y="723941"/>
                  </a:cubicBezTo>
                  <a:cubicBezTo>
                    <a:pt x="149215" y="726303"/>
                    <a:pt x="148033" y="730524"/>
                    <a:pt x="148033" y="736605"/>
                  </a:cubicBezTo>
                  <a:lnTo>
                    <a:pt x="148033" y="820656"/>
                  </a:lnTo>
                  <a:lnTo>
                    <a:pt x="149451" y="820444"/>
                  </a:lnTo>
                  <a:cubicBezTo>
                    <a:pt x="161303" y="823094"/>
                    <a:pt x="181680" y="824378"/>
                    <a:pt x="210582" y="824296"/>
                  </a:cubicBezTo>
                  <a:cubicBezTo>
                    <a:pt x="203064" y="826966"/>
                    <a:pt x="198555" y="821584"/>
                    <a:pt x="197055" y="808150"/>
                  </a:cubicBezTo>
                  <a:cubicBezTo>
                    <a:pt x="195864" y="789930"/>
                    <a:pt x="189209" y="775377"/>
                    <a:pt x="177089" y="764490"/>
                  </a:cubicBezTo>
                  <a:cubicBezTo>
                    <a:pt x="172344" y="756951"/>
                    <a:pt x="171420" y="751251"/>
                    <a:pt x="174316" y="747389"/>
                  </a:cubicBezTo>
                  <a:cubicBezTo>
                    <a:pt x="176678" y="741946"/>
                    <a:pt x="182728" y="740559"/>
                    <a:pt x="192464" y="743229"/>
                  </a:cubicBezTo>
                  <a:cubicBezTo>
                    <a:pt x="229357" y="745982"/>
                    <a:pt x="253452" y="757947"/>
                    <a:pt x="264750" y="779125"/>
                  </a:cubicBezTo>
                  <a:cubicBezTo>
                    <a:pt x="275185" y="801618"/>
                    <a:pt x="272021" y="817332"/>
                    <a:pt x="255259" y="826268"/>
                  </a:cubicBezTo>
                  <a:lnTo>
                    <a:pt x="279724" y="826268"/>
                  </a:lnTo>
                  <a:cubicBezTo>
                    <a:pt x="286965" y="809393"/>
                    <a:pt x="292234" y="790051"/>
                    <a:pt x="295531" y="768241"/>
                  </a:cubicBezTo>
                  <a:lnTo>
                    <a:pt x="297412" y="749483"/>
                  </a:lnTo>
                  <a:lnTo>
                    <a:pt x="291525" y="757619"/>
                  </a:lnTo>
                  <a:cubicBezTo>
                    <a:pt x="263712" y="769882"/>
                    <a:pt x="245194" y="763771"/>
                    <a:pt x="235971" y="739285"/>
                  </a:cubicBezTo>
                  <a:cubicBezTo>
                    <a:pt x="232253" y="719484"/>
                    <a:pt x="225680" y="705454"/>
                    <a:pt x="216251" y="697196"/>
                  </a:cubicBezTo>
                  <a:cubicBezTo>
                    <a:pt x="209884" y="691753"/>
                    <a:pt x="207532" y="686484"/>
                    <a:pt x="209195" y="681390"/>
                  </a:cubicBezTo>
                  <a:cubicBezTo>
                    <a:pt x="211229" y="677322"/>
                    <a:pt x="216241" y="675289"/>
                    <a:pt x="224232" y="675289"/>
                  </a:cubicBezTo>
                  <a:cubicBezTo>
                    <a:pt x="257160" y="675289"/>
                    <a:pt x="281429" y="683095"/>
                    <a:pt x="297041" y="698706"/>
                  </a:cubicBezTo>
                  <a:lnTo>
                    <a:pt x="299394" y="703848"/>
                  </a:lnTo>
                  <a:lnTo>
                    <a:pt x="299506" y="695409"/>
                  </a:lnTo>
                  <a:cubicBezTo>
                    <a:pt x="298859" y="685518"/>
                    <a:pt x="300707" y="678596"/>
                    <a:pt x="305052" y="674642"/>
                  </a:cubicBezTo>
                  <a:lnTo>
                    <a:pt x="310633" y="672177"/>
                  </a:lnTo>
                  <a:lnTo>
                    <a:pt x="198257" y="672177"/>
                  </a:lnTo>
                  <a:cubicBezTo>
                    <a:pt x="188931" y="672177"/>
                    <a:pt x="180766" y="673923"/>
                    <a:pt x="173762" y="677415"/>
                  </a:cubicBezTo>
                  <a:cubicBezTo>
                    <a:pt x="169427" y="679079"/>
                    <a:pt x="165966" y="677600"/>
                    <a:pt x="163378" y="672978"/>
                  </a:cubicBezTo>
                  <a:cubicBezTo>
                    <a:pt x="162063" y="669712"/>
                    <a:pt x="160153" y="670297"/>
                    <a:pt x="157647" y="674734"/>
                  </a:cubicBezTo>
                  <a:cubicBezTo>
                    <a:pt x="153333" y="670441"/>
                    <a:pt x="149235" y="665059"/>
                    <a:pt x="145353" y="658589"/>
                  </a:cubicBezTo>
                  <a:cubicBezTo>
                    <a:pt x="140587" y="648133"/>
                    <a:pt x="143555" y="644210"/>
                    <a:pt x="154258" y="646818"/>
                  </a:cubicBezTo>
                  <a:cubicBezTo>
                    <a:pt x="160235" y="646818"/>
                    <a:pt x="170280" y="647466"/>
                    <a:pt x="184392" y="648760"/>
                  </a:cubicBezTo>
                  <a:cubicBezTo>
                    <a:pt x="197497" y="648760"/>
                    <a:pt x="205981" y="648760"/>
                    <a:pt x="209843" y="648760"/>
                  </a:cubicBezTo>
                  <a:lnTo>
                    <a:pt x="265797" y="648760"/>
                  </a:lnTo>
                  <a:lnTo>
                    <a:pt x="265797" y="603127"/>
                  </a:lnTo>
                  <a:lnTo>
                    <a:pt x="227251" y="603127"/>
                  </a:lnTo>
                  <a:cubicBezTo>
                    <a:pt x="218911" y="603127"/>
                    <a:pt x="209586" y="604411"/>
                    <a:pt x="199274" y="606978"/>
                  </a:cubicBezTo>
                  <a:cubicBezTo>
                    <a:pt x="194714" y="606978"/>
                    <a:pt x="189856" y="605263"/>
                    <a:pt x="184700" y="601833"/>
                  </a:cubicBezTo>
                  <a:cubicBezTo>
                    <a:pt x="183159" y="600292"/>
                    <a:pt x="180797" y="597930"/>
                    <a:pt x="177613" y="594746"/>
                  </a:cubicBezTo>
                  <a:cubicBezTo>
                    <a:pt x="176278" y="590782"/>
                    <a:pt x="175302" y="588501"/>
                    <a:pt x="174686" y="587906"/>
                  </a:cubicBezTo>
                  <a:cubicBezTo>
                    <a:pt x="172283" y="585441"/>
                    <a:pt x="171081" y="582740"/>
                    <a:pt x="171081" y="579802"/>
                  </a:cubicBezTo>
                  <a:cubicBezTo>
                    <a:pt x="171081" y="575879"/>
                    <a:pt x="174552" y="573917"/>
                    <a:pt x="181495" y="573917"/>
                  </a:cubicBezTo>
                  <a:cubicBezTo>
                    <a:pt x="193122" y="576505"/>
                    <a:pt x="211599" y="577799"/>
                    <a:pt x="236926" y="577799"/>
                  </a:cubicBezTo>
                  <a:lnTo>
                    <a:pt x="265797" y="577799"/>
                  </a:lnTo>
                  <a:cubicBezTo>
                    <a:pt x="264524" y="576012"/>
                    <a:pt x="263887" y="567868"/>
                    <a:pt x="263887" y="553365"/>
                  </a:cubicBezTo>
                  <a:cubicBezTo>
                    <a:pt x="262593" y="540465"/>
                    <a:pt x="261946" y="530883"/>
                    <a:pt x="261946" y="524618"/>
                  </a:cubicBezTo>
                  <a:cubicBezTo>
                    <a:pt x="259357" y="508472"/>
                    <a:pt x="266835" y="502392"/>
                    <a:pt x="284377" y="506377"/>
                  </a:cubicBezTo>
                  <a:close/>
                  <a:moveTo>
                    <a:pt x="388400" y="403265"/>
                  </a:moveTo>
                  <a:lnTo>
                    <a:pt x="363009" y="415173"/>
                  </a:lnTo>
                  <a:lnTo>
                    <a:pt x="338451" y="418563"/>
                  </a:lnTo>
                  <a:lnTo>
                    <a:pt x="353866" y="418563"/>
                  </a:lnTo>
                  <a:cubicBezTo>
                    <a:pt x="362211" y="418563"/>
                    <a:pt x="369911" y="418563"/>
                    <a:pt x="376967" y="418563"/>
                  </a:cubicBezTo>
                  <a:cubicBezTo>
                    <a:pt x="383638" y="418563"/>
                    <a:pt x="387449" y="414663"/>
                    <a:pt x="388400" y="406864"/>
                  </a:cubicBezTo>
                  <a:close/>
                  <a:moveTo>
                    <a:pt x="278656" y="269863"/>
                  </a:moveTo>
                  <a:lnTo>
                    <a:pt x="287412" y="271134"/>
                  </a:lnTo>
                  <a:cubicBezTo>
                    <a:pt x="289579" y="271458"/>
                    <a:pt x="290570" y="271620"/>
                    <a:pt x="290385" y="271620"/>
                  </a:cubicBezTo>
                  <a:cubicBezTo>
                    <a:pt x="289112" y="272708"/>
                    <a:pt x="288475" y="272123"/>
                    <a:pt x="288475" y="269863"/>
                  </a:cubicBezTo>
                  <a:close/>
                  <a:moveTo>
                    <a:pt x="211092" y="269863"/>
                  </a:moveTo>
                  <a:lnTo>
                    <a:pt x="229447" y="272298"/>
                  </a:lnTo>
                  <a:cubicBezTo>
                    <a:pt x="234669" y="273284"/>
                    <a:pt x="238919" y="274434"/>
                    <a:pt x="242195" y="275749"/>
                  </a:cubicBezTo>
                  <a:lnTo>
                    <a:pt x="242704" y="276010"/>
                  </a:lnTo>
                  <a:lnTo>
                    <a:pt x="245061" y="271874"/>
                  </a:lnTo>
                  <a:lnTo>
                    <a:pt x="250194" y="269863"/>
                  </a:lnTo>
                  <a:close/>
                  <a:moveTo>
                    <a:pt x="207439" y="267737"/>
                  </a:moveTo>
                  <a:cubicBezTo>
                    <a:pt x="206484" y="267737"/>
                    <a:pt x="206291" y="267912"/>
                    <a:pt x="206861" y="268261"/>
                  </a:cubicBezTo>
                  <a:lnTo>
                    <a:pt x="208508" y="268909"/>
                  </a:lnTo>
                  <a:close/>
                  <a:moveTo>
                    <a:pt x="209627" y="204788"/>
                  </a:moveTo>
                  <a:cubicBezTo>
                    <a:pt x="209360" y="205076"/>
                    <a:pt x="209226" y="208393"/>
                    <a:pt x="209226" y="214741"/>
                  </a:cubicBezTo>
                  <a:lnTo>
                    <a:pt x="209226" y="244536"/>
                  </a:lnTo>
                  <a:lnTo>
                    <a:pt x="288290" y="244536"/>
                  </a:lnTo>
                  <a:lnTo>
                    <a:pt x="288290" y="204788"/>
                  </a:lnTo>
                  <a:close/>
                  <a:moveTo>
                    <a:pt x="295022" y="167879"/>
                  </a:moveTo>
                  <a:lnTo>
                    <a:pt x="277044" y="179461"/>
                  </a:lnTo>
                  <a:lnTo>
                    <a:pt x="284962" y="179461"/>
                  </a:lnTo>
                  <a:close/>
                  <a:moveTo>
                    <a:pt x="130934" y="81040"/>
                  </a:moveTo>
                  <a:lnTo>
                    <a:pt x="130124" y="86657"/>
                  </a:lnTo>
                  <a:cubicBezTo>
                    <a:pt x="128830" y="90009"/>
                    <a:pt x="126686" y="93634"/>
                    <a:pt x="123692" y="97531"/>
                  </a:cubicBezTo>
                  <a:cubicBezTo>
                    <a:pt x="118906" y="99462"/>
                    <a:pt x="116513" y="102944"/>
                    <a:pt x="116513" y="107977"/>
                  </a:cubicBezTo>
                  <a:lnTo>
                    <a:pt x="116513" y="414649"/>
                  </a:lnTo>
                  <a:cubicBezTo>
                    <a:pt x="153672" y="386734"/>
                    <a:pt x="170958" y="353826"/>
                    <a:pt x="168369" y="315927"/>
                  </a:cubicBezTo>
                  <a:cubicBezTo>
                    <a:pt x="169664" y="312230"/>
                    <a:pt x="169664" y="306150"/>
                    <a:pt x="168369" y="297687"/>
                  </a:cubicBezTo>
                  <a:cubicBezTo>
                    <a:pt x="168369" y="293250"/>
                    <a:pt x="168369" y="291709"/>
                    <a:pt x="168369" y="293065"/>
                  </a:cubicBezTo>
                  <a:lnTo>
                    <a:pt x="167568" y="293065"/>
                  </a:lnTo>
                  <a:cubicBezTo>
                    <a:pt x="163707" y="294359"/>
                    <a:pt x="160420" y="295006"/>
                    <a:pt x="157708" y="295006"/>
                  </a:cubicBezTo>
                  <a:cubicBezTo>
                    <a:pt x="135195" y="297594"/>
                    <a:pt x="125869" y="290292"/>
                    <a:pt x="129731" y="273099"/>
                  </a:cubicBezTo>
                  <a:cubicBezTo>
                    <a:pt x="129731" y="272154"/>
                    <a:pt x="129731" y="267645"/>
                    <a:pt x="129731" y="259572"/>
                  </a:cubicBezTo>
                  <a:cubicBezTo>
                    <a:pt x="131005" y="249240"/>
                    <a:pt x="131641" y="242841"/>
                    <a:pt x="131641" y="240376"/>
                  </a:cubicBezTo>
                  <a:lnTo>
                    <a:pt x="131641" y="212861"/>
                  </a:lnTo>
                  <a:cubicBezTo>
                    <a:pt x="131641" y="201769"/>
                    <a:pt x="130399" y="192433"/>
                    <a:pt x="127913" y="184853"/>
                  </a:cubicBezTo>
                  <a:cubicBezTo>
                    <a:pt x="126537" y="177294"/>
                    <a:pt x="126670" y="171717"/>
                    <a:pt x="128314" y="168122"/>
                  </a:cubicBezTo>
                  <a:cubicBezTo>
                    <a:pt x="130635" y="162761"/>
                    <a:pt x="136643" y="161425"/>
                    <a:pt x="146339" y="164116"/>
                  </a:cubicBezTo>
                  <a:lnTo>
                    <a:pt x="186267" y="172881"/>
                  </a:lnTo>
                  <a:lnTo>
                    <a:pt x="179677" y="156074"/>
                  </a:lnTo>
                  <a:cubicBezTo>
                    <a:pt x="178445" y="141449"/>
                    <a:pt x="172457" y="126967"/>
                    <a:pt x="161714" y="112629"/>
                  </a:cubicBezTo>
                  <a:cubicBezTo>
                    <a:pt x="159958" y="110524"/>
                    <a:pt x="158846" y="108349"/>
                    <a:pt x="158379" y="106105"/>
                  </a:cubicBezTo>
                  <a:lnTo>
                    <a:pt x="158901" y="99290"/>
                  </a:lnTo>
                  <a:lnTo>
                    <a:pt x="146277" y="96638"/>
                  </a:lnTo>
                  <a:cubicBezTo>
                    <a:pt x="142431" y="94902"/>
                    <a:pt x="138967" y="92319"/>
                    <a:pt x="135886" y="88889"/>
                  </a:cubicBezTo>
                  <a:close/>
                  <a:moveTo>
                    <a:pt x="203890" y="57158"/>
                  </a:moveTo>
                  <a:lnTo>
                    <a:pt x="201076" y="71372"/>
                  </a:lnTo>
                  <a:cubicBezTo>
                    <a:pt x="198822" y="76564"/>
                    <a:pt x="195434" y="81286"/>
                    <a:pt x="190912" y="85538"/>
                  </a:cubicBezTo>
                  <a:lnTo>
                    <a:pt x="176089" y="95451"/>
                  </a:lnTo>
                  <a:lnTo>
                    <a:pt x="196803" y="97749"/>
                  </a:lnTo>
                  <a:cubicBezTo>
                    <a:pt x="218175" y="101928"/>
                    <a:pt x="233614" y="110873"/>
                    <a:pt x="243120" y="124584"/>
                  </a:cubicBezTo>
                  <a:cubicBezTo>
                    <a:pt x="252101" y="141901"/>
                    <a:pt x="252013" y="156571"/>
                    <a:pt x="242854" y="168596"/>
                  </a:cubicBezTo>
                  <a:lnTo>
                    <a:pt x="230975" y="179461"/>
                  </a:lnTo>
                  <a:lnTo>
                    <a:pt x="243613" y="179461"/>
                  </a:lnTo>
                  <a:cubicBezTo>
                    <a:pt x="254150" y="157235"/>
                    <a:pt x="261350" y="129371"/>
                    <a:pt x="265212" y="95868"/>
                  </a:cubicBezTo>
                  <a:cubicBezTo>
                    <a:pt x="265212" y="83255"/>
                    <a:pt x="272268" y="78972"/>
                    <a:pt x="286380" y="83019"/>
                  </a:cubicBezTo>
                  <a:cubicBezTo>
                    <a:pt x="297677" y="85525"/>
                    <a:pt x="312375" y="88709"/>
                    <a:pt x="330472" y="92571"/>
                  </a:cubicBezTo>
                  <a:cubicBezTo>
                    <a:pt x="335833" y="93906"/>
                    <a:pt x="340599" y="95251"/>
                    <a:pt x="344769" y="96607"/>
                  </a:cubicBezTo>
                  <a:cubicBezTo>
                    <a:pt x="353314" y="98333"/>
                    <a:pt x="358470" y="102780"/>
                    <a:pt x="360236" y="109949"/>
                  </a:cubicBezTo>
                  <a:cubicBezTo>
                    <a:pt x="358305" y="119747"/>
                    <a:pt x="352667" y="125581"/>
                    <a:pt x="343320" y="127450"/>
                  </a:cubicBezTo>
                  <a:cubicBezTo>
                    <a:pt x="338144" y="127450"/>
                    <a:pt x="332968" y="130028"/>
                    <a:pt x="327791" y="135184"/>
                  </a:cubicBezTo>
                  <a:lnTo>
                    <a:pt x="308486" y="157167"/>
                  </a:lnTo>
                  <a:lnTo>
                    <a:pt x="315744" y="154904"/>
                  </a:lnTo>
                  <a:cubicBezTo>
                    <a:pt x="335874" y="158889"/>
                    <a:pt x="356775" y="169611"/>
                    <a:pt x="378446" y="187071"/>
                  </a:cubicBezTo>
                  <a:cubicBezTo>
                    <a:pt x="386930" y="197999"/>
                    <a:pt x="384424" y="206473"/>
                    <a:pt x="370928" y="212491"/>
                  </a:cubicBezTo>
                  <a:cubicBezTo>
                    <a:pt x="368956" y="212984"/>
                    <a:pt x="367970" y="214484"/>
                    <a:pt x="367970" y="216990"/>
                  </a:cubicBezTo>
                  <a:cubicBezTo>
                    <a:pt x="366676" y="222187"/>
                    <a:pt x="366676" y="232499"/>
                    <a:pt x="367970" y="247925"/>
                  </a:cubicBezTo>
                  <a:cubicBezTo>
                    <a:pt x="367970" y="265077"/>
                    <a:pt x="361612" y="274537"/>
                    <a:pt x="348897" y="276303"/>
                  </a:cubicBezTo>
                  <a:cubicBezTo>
                    <a:pt x="348035" y="276303"/>
                    <a:pt x="346135" y="276796"/>
                    <a:pt x="343197" y="277782"/>
                  </a:cubicBezTo>
                  <a:cubicBezTo>
                    <a:pt x="337815" y="280494"/>
                    <a:pt x="330605" y="282424"/>
                    <a:pt x="321567" y="283575"/>
                  </a:cubicBezTo>
                  <a:cubicBezTo>
                    <a:pt x="329291" y="288505"/>
                    <a:pt x="328212" y="294924"/>
                    <a:pt x="318332" y="302832"/>
                  </a:cubicBezTo>
                  <a:cubicBezTo>
                    <a:pt x="316627" y="303407"/>
                    <a:pt x="315774" y="306129"/>
                    <a:pt x="315774" y="310998"/>
                  </a:cubicBezTo>
                  <a:lnTo>
                    <a:pt x="315774" y="353826"/>
                  </a:lnTo>
                  <a:cubicBezTo>
                    <a:pt x="314480" y="357442"/>
                    <a:pt x="315055" y="359249"/>
                    <a:pt x="317500" y="359249"/>
                  </a:cubicBezTo>
                  <a:lnTo>
                    <a:pt x="333060" y="359249"/>
                  </a:lnTo>
                  <a:cubicBezTo>
                    <a:pt x="339613" y="359229"/>
                    <a:pt x="345847" y="343135"/>
                    <a:pt x="351763" y="310967"/>
                  </a:cubicBezTo>
                  <a:cubicBezTo>
                    <a:pt x="356980" y="295437"/>
                    <a:pt x="362722" y="288977"/>
                    <a:pt x="368987" y="291586"/>
                  </a:cubicBezTo>
                  <a:cubicBezTo>
                    <a:pt x="375581" y="291586"/>
                    <a:pt x="378878" y="297676"/>
                    <a:pt x="378878" y="309857"/>
                  </a:cubicBezTo>
                  <a:cubicBezTo>
                    <a:pt x="377604" y="330029"/>
                    <a:pt x="382236" y="342775"/>
                    <a:pt x="392774" y="348095"/>
                  </a:cubicBezTo>
                  <a:lnTo>
                    <a:pt x="393838" y="349231"/>
                  </a:lnTo>
                  <a:lnTo>
                    <a:pt x="388090" y="70694"/>
                  </a:lnTo>
                  <a:lnTo>
                    <a:pt x="274116" y="70694"/>
                  </a:lnTo>
                  <a:cubicBezTo>
                    <a:pt x="261792" y="70694"/>
                    <a:pt x="246612" y="71988"/>
                    <a:pt x="228576" y="74576"/>
                  </a:cubicBezTo>
                  <a:cubicBezTo>
                    <a:pt x="222414" y="74576"/>
                    <a:pt x="217700" y="72943"/>
                    <a:pt x="214434" y="69677"/>
                  </a:cubicBezTo>
                  <a:cubicBezTo>
                    <a:pt x="212862" y="68887"/>
                    <a:pt x="211239" y="66784"/>
                    <a:pt x="209565" y="63369"/>
                  </a:cubicBezTo>
                  <a:lnTo>
                    <a:pt x="208082" y="59304"/>
                  </a:lnTo>
                  <a:lnTo>
                    <a:pt x="203896" y="57168"/>
                  </a:lnTo>
                  <a:close/>
                  <a:moveTo>
                    <a:pt x="103079" y="381"/>
                  </a:moveTo>
                  <a:cubicBezTo>
                    <a:pt x="155582" y="-2289"/>
                    <a:pt x="188223" y="9111"/>
                    <a:pt x="200999" y="34582"/>
                  </a:cubicBezTo>
                  <a:lnTo>
                    <a:pt x="202598" y="43787"/>
                  </a:lnTo>
                  <a:lnTo>
                    <a:pt x="203503" y="42701"/>
                  </a:lnTo>
                  <a:cubicBezTo>
                    <a:pt x="205480" y="41911"/>
                    <a:pt x="208446" y="41515"/>
                    <a:pt x="212400" y="41515"/>
                  </a:cubicBezTo>
                  <a:cubicBezTo>
                    <a:pt x="233085" y="44083"/>
                    <a:pt x="260107" y="45367"/>
                    <a:pt x="293466" y="45367"/>
                  </a:cubicBezTo>
                  <a:lnTo>
                    <a:pt x="384300" y="45367"/>
                  </a:lnTo>
                  <a:cubicBezTo>
                    <a:pt x="397200" y="24743"/>
                    <a:pt x="407892" y="14431"/>
                    <a:pt x="416376" y="14431"/>
                  </a:cubicBezTo>
                  <a:cubicBezTo>
                    <a:pt x="449406" y="25441"/>
                    <a:pt x="473460" y="41217"/>
                    <a:pt x="488538" y="61759"/>
                  </a:cubicBezTo>
                  <a:cubicBezTo>
                    <a:pt x="488913" y="63345"/>
                    <a:pt x="488937" y="64948"/>
                    <a:pt x="488611" y="66567"/>
                  </a:cubicBezTo>
                  <a:cubicBezTo>
                    <a:pt x="487633" y="71424"/>
                    <a:pt x="483500" y="76425"/>
                    <a:pt x="476213" y="81571"/>
                  </a:cubicBezTo>
                  <a:cubicBezTo>
                    <a:pt x="473029" y="82947"/>
                    <a:pt x="472084" y="85782"/>
                    <a:pt x="473378" y="90075"/>
                  </a:cubicBezTo>
                  <a:lnTo>
                    <a:pt x="473378" y="250606"/>
                  </a:lnTo>
                  <a:cubicBezTo>
                    <a:pt x="474611" y="305821"/>
                    <a:pt x="476511" y="362998"/>
                    <a:pt x="479078" y="422137"/>
                  </a:cubicBezTo>
                  <a:cubicBezTo>
                    <a:pt x="481728" y="452168"/>
                    <a:pt x="474878" y="470204"/>
                    <a:pt x="458527" y="476243"/>
                  </a:cubicBezTo>
                  <a:cubicBezTo>
                    <a:pt x="446798" y="484090"/>
                    <a:pt x="426729" y="490704"/>
                    <a:pt x="398320" y="496086"/>
                  </a:cubicBezTo>
                  <a:cubicBezTo>
                    <a:pt x="376751" y="498674"/>
                    <a:pt x="365094" y="492440"/>
                    <a:pt x="363348" y="477383"/>
                  </a:cubicBezTo>
                  <a:cubicBezTo>
                    <a:pt x="361109" y="458320"/>
                    <a:pt x="346977" y="446417"/>
                    <a:pt x="320951" y="441672"/>
                  </a:cubicBezTo>
                  <a:cubicBezTo>
                    <a:pt x="306859" y="438344"/>
                    <a:pt x="300471" y="432377"/>
                    <a:pt x="301786" y="423770"/>
                  </a:cubicBezTo>
                  <a:lnTo>
                    <a:pt x="304227" y="420689"/>
                  </a:lnTo>
                  <a:lnTo>
                    <a:pt x="296486" y="420689"/>
                  </a:lnTo>
                  <a:cubicBezTo>
                    <a:pt x="258916" y="423256"/>
                    <a:pt x="241415" y="406330"/>
                    <a:pt x="243982" y="369910"/>
                  </a:cubicBezTo>
                  <a:lnTo>
                    <a:pt x="243982" y="318084"/>
                  </a:lnTo>
                  <a:lnTo>
                    <a:pt x="243001" y="308752"/>
                  </a:lnTo>
                  <a:lnTo>
                    <a:pt x="242195" y="311275"/>
                  </a:lnTo>
                  <a:cubicBezTo>
                    <a:pt x="244824" y="382369"/>
                    <a:pt x="202930" y="425002"/>
                    <a:pt x="116513" y="439176"/>
                  </a:cubicBezTo>
                  <a:lnTo>
                    <a:pt x="116513" y="448450"/>
                  </a:lnTo>
                  <a:cubicBezTo>
                    <a:pt x="117807" y="466116"/>
                    <a:pt x="110042" y="478030"/>
                    <a:pt x="93219" y="484192"/>
                  </a:cubicBezTo>
                  <a:cubicBezTo>
                    <a:pt x="82435" y="488198"/>
                    <a:pt x="71640" y="490878"/>
                    <a:pt x="60835" y="492234"/>
                  </a:cubicBezTo>
                  <a:cubicBezTo>
                    <a:pt x="35919" y="496096"/>
                    <a:pt x="25412" y="482878"/>
                    <a:pt x="29315" y="452579"/>
                  </a:cubicBezTo>
                  <a:cubicBezTo>
                    <a:pt x="33135" y="411681"/>
                    <a:pt x="35046" y="359763"/>
                    <a:pt x="35046" y="296824"/>
                  </a:cubicBezTo>
                  <a:lnTo>
                    <a:pt x="35046" y="168214"/>
                  </a:lnTo>
                  <a:cubicBezTo>
                    <a:pt x="33772" y="136170"/>
                    <a:pt x="31851" y="104762"/>
                    <a:pt x="29284" y="73991"/>
                  </a:cubicBezTo>
                  <a:cubicBezTo>
                    <a:pt x="26696" y="55339"/>
                    <a:pt x="34203" y="47996"/>
                    <a:pt x="51807" y="51960"/>
                  </a:cubicBezTo>
                  <a:cubicBezTo>
                    <a:pt x="77751" y="54549"/>
                    <a:pt x="100090" y="58513"/>
                    <a:pt x="118824" y="63854"/>
                  </a:cubicBezTo>
                  <a:lnTo>
                    <a:pt x="123565" y="67043"/>
                  </a:lnTo>
                  <a:lnTo>
                    <a:pt x="113216" y="44966"/>
                  </a:lnTo>
                  <a:cubicBezTo>
                    <a:pt x="107896" y="35558"/>
                    <a:pt x="102113" y="27105"/>
                    <a:pt x="95869" y="19608"/>
                  </a:cubicBezTo>
                  <a:cubicBezTo>
                    <a:pt x="89850" y="9029"/>
                    <a:pt x="92253" y="2620"/>
                    <a:pt x="103079" y="381"/>
                  </a:cubicBezTo>
                  <a:close/>
                </a:path>
              </a:pathLst>
            </a:custGeom>
            <a:solidFill>
              <a:srgbClr val="AF1E22"/>
            </a:solidFill>
            <a:ln w="0">
              <a:noFill/>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540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defRPr>
              </a:lvl1pPr>
            </a:lstStyle>
            <a:p>
              <a:endParaRPr lang="zh-CN" altLang="en-US" sz="4000" b="1"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12192000" cy="6858000"/>
          </a:xfrm>
          <a:prstGeom prst="rect">
            <a:avLst/>
          </a:prstGeom>
        </p:spPr>
      </p:pic>
      <p:grpSp>
        <p:nvGrpSpPr>
          <p:cNvPr id="4" name="组合 3"/>
          <p:cNvGrpSpPr/>
          <p:nvPr/>
        </p:nvGrpSpPr>
        <p:grpSpPr>
          <a:xfrm>
            <a:off x="-189672" y="54434"/>
            <a:ext cx="4620158" cy="484762"/>
            <a:chOff x="-287644" y="5589242"/>
            <a:chExt cx="4620158" cy="821319"/>
          </a:xfrm>
        </p:grpSpPr>
        <p:sp>
          <p:nvSpPr>
            <p:cNvPr id="16" name="Rectangle 2"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a:off x="-287644" y="5589242"/>
              <a:ext cx="4620158" cy="821319"/>
            </a:xfrm>
            <a:prstGeom prst="round2DiagRect">
              <a:avLst>
                <a:gd name="adj1" fmla="val 28327"/>
                <a:gd name="adj2" fmla="val 0"/>
              </a:avLst>
            </a:prstGeom>
            <a:solidFill>
              <a:schemeClr val="bg1"/>
            </a:solidFill>
            <a:ln w="6350">
              <a:noFill/>
            </a:ln>
            <a:effectLst>
              <a:outerShdw blurRad="139700" dist="762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en-US" dirty="0"/>
            </a:p>
          </p:txBody>
        </p:sp>
        <p:sp>
          <p:nvSpPr>
            <p:cNvPr id="11" name="Rectangle 2"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a:off x="-287644" y="5589244"/>
              <a:ext cx="1158501" cy="821316"/>
            </a:xfrm>
            <a:prstGeom prst="round2DiagRect">
              <a:avLst>
                <a:gd name="adj1" fmla="val 29232"/>
                <a:gd name="adj2" fmla="val 0"/>
              </a:avLst>
            </a:prstGeom>
            <a:gradFill flip="none" rotWithShape="1">
              <a:gsLst>
                <a:gs pos="100000">
                  <a:srgbClr val="7A0B10"/>
                </a:gs>
                <a:gs pos="0">
                  <a:srgbClr val="FF0000">
                    <a:alpha val="77000"/>
                  </a:srgbClr>
                </a:gs>
              </a:gsLst>
              <a:path path="circle">
                <a:fillToRect l="100000" t="100000"/>
              </a:path>
              <a:tileRect r="-100000" b="-100000"/>
            </a:gradFill>
            <a:ln w="6350">
              <a:noFill/>
            </a:ln>
            <a:effectLst>
              <a:outerShdw blurRad="8001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en-US" dirty="0"/>
            </a:p>
          </p:txBody>
        </p:sp>
        <p:sp>
          <p:nvSpPr>
            <p:cNvPr id="3" name="矩形 2"/>
            <p:cNvSpPr/>
            <p:nvPr/>
          </p:nvSpPr>
          <p:spPr>
            <a:xfrm>
              <a:off x="965185" y="5734185"/>
              <a:ext cx="3262432" cy="547530"/>
            </a:xfrm>
            <a:prstGeom prst="rect">
              <a:avLst/>
            </a:prstGeom>
          </p:spPr>
          <p:txBody>
            <a:bodyPr wrap="none">
              <a:spAutoFit/>
            </a:bodyPr>
            <a:lstStyle/>
            <a:p>
              <a:r>
                <a:rPr lang="zh-CN" altLang="en-US" sz="1500" dirty="0">
                  <a:latin typeface="微软雅黑" panose="020B0503020204020204" pitchFamily="34" charset="-122"/>
                  <a:ea typeface="微软雅黑" panose="020B0503020204020204" pitchFamily="34" charset="-122"/>
                </a:rPr>
                <a:t>从安徽小岗村看家庭联产承包责任制</a:t>
              </a:r>
              <a:endParaRPr lang="zh-CN" altLang="en-US" sz="15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35711" y="65316"/>
            <a:ext cx="420202" cy="419604"/>
            <a:chOff x="10027920" y="1418508"/>
            <a:chExt cx="613495" cy="612622"/>
          </a:xfrm>
        </p:grpSpPr>
        <p:sp>
          <p:nvSpPr>
            <p:cNvPr id="18" name="椭圆 17"/>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0579" b="3617"/>
          <a:stretch>
            <a:fillRect/>
          </a:stretch>
        </p:blipFill>
        <p:spPr>
          <a:xfrm>
            <a:off x="-7" y="-78060"/>
            <a:ext cx="12192000" cy="7002967"/>
          </a:xfrm>
          <a:prstGeom prst="rect">
            <a:avLst/>
          </a:prstGeom>
        </p:spPr>
      </p:pic>
      <p:sp>
        <p:nvSpPr>
          <p:cNvPr id="2" name="矩形 1"/>
          <p:cNvSpPr/>
          <p:nvPr/>
        </p:nvSpPr>
        <p:spPr>
          <a:xfrm>
            <a:off x="-1" y="2581835"/>
            <a:ext cx="12191999" cy="4276166"/>
          </a:xfrm>
          <a:prstGeom prst="rect">
            <a:avLst/>
          </a:prstGeom>
          <a:gradFill flip="none" rotWithShape="1">
            <a:gsLst>
              <a:gs pos="55000">
                <a:srgbClr val="C40F07">
                  <a:alpha val="76000"/>
                </a:srgbClr>
              </a:gs>
              <a:gs pos="87000">
                <a:srgbClr val="C00000"/>
              </a:gs>
              <a:gs pos="0">
                <a:srgbClr val="FAC65E">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 y="4540468"/>
            <a:ext cx="12191999" cy="2350985"/>
          </a:xfrm>
          <a:prstGeom prst="rect">
            <a:avLst/>
          </a:prstGeom>
          <a:gradFill flip="none" rotWithShape="1">
            <a:gsLst>
              <a:gs pos="56000">
                <a:srgbClr val="C6654A">
                  <a:alpha val="29000"/>
                </a:srgbClr>
              </a:gs>
              <a:gs pos="0">
                <a:schemeClr val="accent1">
                  <a:lumMod val="75000"/>
                  <a:alpha val="36000"/>
                </a:schemeClr>
              </a:gs>
              <a:gs pos="100000">
                <a:srgbClr val="FCFDFA">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12587" y="4813011"/>
            <a:ext cx="9166827" cy="1477328"/>
          </a:xfrm>
          <a:prstGeom prst="rect">
            <a:avLst/>
          </a:prstGeom>
          <a:noFill/>
        </p:spPr>
        <p:txBody>
          <a:bodyPr wrap="square" rtlCol="0">
            <a:spAutoFit/>
          </a:bodyPr>
          <a:lstStyle/>
          <a:p>
            <a:pPr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摸着石头过河就是摸规律，就是从实践中获得真知。邓小平理论是党和人民在改革开放的伟大实践中不断尝试、不断创新的思想结晶，是对党的十一届三中全会以后我国社会主义建设的新鲜经验的科学总结。</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一、邓小平理论是如何创立的？</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DFA"/>
        </a:solidFill>
        <a:effectLst/>
      </p:bgPr>
    </p:bg>
    <p:spTree>
      <p:nvGrpSpPr>
        <p:cNvPr id="1" name=""/>
        <p:cNvGrpSpPr/>
        <p:nvPr/>
      </p:nvGrpSpPr>
      <p:grpSpPr>
        <a:xfrm>
          <a:off x="0" y="0"/>
          <a:ext cx="0" cy="0"/>
          <a:chOff x="0" y="0"/>
          <a:chExt cx="0" cy="0"/>
        </a:xfrm>
      </p:grpSpPr>
      <p:grpSp>
        <p:nvGrpSpPr>
          <p:cNvPr id="17" name="组合 16"/>
          <p:cNvGrpSpPr/>
          <p:nvPr/>
        </p:nvGrpSpPr>
        <p:grpSpPr>
          <a:xfrm>
            <a:off x="3154946" y="1742588"/>
            <a:ext cx="7967915" cy="1713267"/>
            <a:chOff x="3154946" y="851026"/>
            <a:chExt cx="7967915" cy="1713267"/>
          </a:xfrm>
        </p:grpSpPr>
        <p:sp>
          <p:nvSpPr>
            <p:cNvPr id="27" name="矩形: 圆角 26"/>
            <p:cNvSpPr/>
            <p:nvPr/>
          </p:nvSpPr>
          <p:spPr>
            <a:xfrm>
              <a:off x="3154946" y="851026"/>
              <a:ext cx="7967915" cy="1674213"/>
            </a:xfrm>
            <a:prstGeom prst="round2DiagRect">
              <a:avLst/>
            </a:prstGeom>
            <a:solidFill>
              <a:schemeClr val="bg1"/>
            </a:solidFill>
            <a:ln w="6350">
              <a:solidFill>
                <a:schemeClr val="bg1">
                  <a:lumMod val="95000"/>
                </a:schemeClr>
              </a:solidFill>
            </a:ln>
            <a:effectLst>
              <a:outerShdw dist="114300" dir="8100000" algn="tr"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ndParaRPr>
            </a:p>
          </p:txBody>
        </p:sp>
        <p:sp>
          <p:nvSpPr>
            <p:cNvPr id="5" name="矩形 4"/>
            <p:cNvSpPr/>
            <p:nvPr/>
          </p:nvSpPr>
          <p:spPr>
            <a:xfrm>
              <a:off x="3403866" y="868510"/>
              <a:ext cx="7310354" cy="1695783"/>
            </a:xfrm>
            <a:prstGeom prst="round2DiagRect">
              <a:avLst/>
            </a:prstGeom>
            <a:noFill/>
            <a:ln w="3175">
              <a:noFill/>
            </a:ln>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“中国向何处去”</a:t>
              </a:r>
              <a:r>
                <a:rPr lang="zh-CN" altLang="en-US" b="1" spc="-150" dirty="0">
                  <a:solidFill>
                    <a:schemeClr val="tx1">
                      <a:lumMod val="85000"/>
                      <a:lumOff val="15000"/>
                    </a:schemeClr>
                  </a:solidFill>
                  <a:latin typeface="楷体" panose="02010609060101010101" pitchFamily="49" charset="-122"/>
                  <a:ea typeface="楷体" panose="02010609060101010101" pitchFamily="49" charset="-122"/>
                </a:rPr>
                <a:t>成为摆在中国人民面前头等重要的问题。</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邓小平强调实事求是是毛泽东思想的精髓，旗帜鲜明反对“两个凡是”的错误观点，支持和领导开展真理标准问题的大讨论，推动进行各方面的拨乱反正。</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grpSp>
        <p:nvGrpSpPr>
          <p:cNvPr id="18" name="组合 17"/>
          <p:cNvGrpSpPr/>
          <p:nvPr/>
        </p:nvGrpSpPr>
        <p:grpSpPr>
          <a:xfrm>
            <a:off x="3154946" y="4180994"/>
            <a:ext cx="7967915" cy="1732047"/>
            <a:chOff x="3154946" y="2835853"/>
            <a:chExt cx="7967915" cy="1732047"/>
          </a:xfrm>
        </p:grpSpPr>
        <p:sp>
          <p:nvSpPr>
            <p:cNvPr id="34" name="矩形: 圆角 33"/>
            <p:cNvSpPr/>
            <p:nvPr/>
          </p:nvSpPr>
          <p:spPr>
            <a:xfrm>
              <a:off x="3154946" y="2835853"/>
              <a:ext cx="7967915" cy="1732047"/>
            </a:xfrm>
            <a:prstGeom prst="round2DiagRect">
              <a:avLst/>
            </a:prstGeom>
            <a:solidFill>
              <a:schemeClr val="bg1"/>
            </a:solidFill>
            <a:ln w="6350">
              <a:solidFill>
                <a:schemeClr val="bg1">
                  <a:lumMod val="95000"/>
                </a:schemeClr>
              </a:solidFill>
            </a:ln>
            <a:effectLst>
              <a:outerShdw dist="114300" dir="8100000" algn="tr"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ndParaRPr>
            </a:p>
          </p:txBody>
        </p:sp>
        <p:sp>
          <p:nvSpPr>
            <p:cNvPr id="6" name="矩形 5"/>
            <p:cNvSpPr/>
            <p:nvPr/>
          </p:nvSpPr>
          <p:spPr>
            <a:xfrm>
              <a:off x="3403866" y="2961064"/>
              <a:ext cx="7383554" cy="1532727"/>
            </a:xfrm>
            <a:prstGeom prst="round2DiagRect">
              <a:avLst>
                <a:gd name="adj1" fmla="val 0"/>
                <a:gd name="adj2" fmla="val 0"/>
              </a:avLst>
            </a:prstGeom>
            <a:noFill/>
            <a:ln w="3175">
              <a:noFill/>
            </a:ln>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党的十一届三中全会重新确立了解放思想、实事求是的思想路线，停止使用“以阶级斗争为纲”的错误提法，确定把全党工作的着重点转移到社会主义现代化建设上来，作出实行改革开放的重大决策，实现了党的历史上具有深远意义的伟大转折。</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sp>
        <p:nvSpPr>
          <p:cNvPr id="7" name="矩形 6"/>
          <p:cNvSpPr/>
          <p:nvPr/>
        </p:nvSpPr>
        <p:spPr>
          <a:xfrm>
            <a:off x="1246170" y="4862351"/>
            <a:ext cx="986167" cy="369332"/>
          </a:xfrm>
          <a:prstGeom prst="rect">
            <a:avLst/>
          </a:prstGeom>
          <a:noFill/>
        </p:spPr>
        <p:txBody>
          <a:bodyPr wrap="none">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1978年</a:t>
            </a:r>
            <a:endParaRPr lang="zh-CN" altLang="en-US" b="1" dirty="0">
              <a:solidFill>
                <a:schemeClr val="tx1">
                  <a:lumMod val="65000"/>
                  <a:lumOff val="35000"/>
                </a:schemeClr>
              </a:solidFill>
            </a:endParaRPr>
          </a:p>
        </p:txBody>
      </p:sp>
      <p:sp>
        <p:nvSpPr>
          <p:cNvPr id="10" name="矩形 9"/>
          <p:cNvSpPr/>
          <p:nvPr/>
        </p:nvSpPr>
        <p:spPr>
          <a:xfrm>
            <a:off x="840731" y="2256529"/>
            <a:ext cx="1797044" cy="646331"/>
          </a:xfrm>
          <a:prstGeom prst="rect">
            <a:avLst/>
          </a:prstGeom>
          <a:noFill/>
        </p:spPr>
        <p:txBody>
          <a:bodyPr wrap="square">
            <a:spAutoFit/>
          </a:bodyPr>
          <a:lstStyle/>
          <a:p>
            <a:pPr algn="ctr"/>
            <a:r>
              <a:rPr lang="zh-CN" altLang="en-US" b="1"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文化大革命</a:t>
            </a:r>
            <a:r>
              <a:rPr lang="zh-CN" altLang="en-US" b="1" dirty="0">
                <a:solidFill>
                  <a:schemeClr val="tx1">
                    <a:lumMod val="65000"/>
                    <a:lumOff val="35000"/>
                  </a:schemeClr>
                </a:solidFill>
                <a:latin typeface="楷体" panose="02010609060101010101" pitchFamily="49" charset="-122"/>
                <a:ea typeface="楷体" panose="02010609060101010101" pitchFamily="49" charset="-122"/>
              </a:rPr>
              <a:t>”</a:t>
            </a:r>
            <a:endParaRPr lang="en-US" altLang="zh-CN" b="1" dirty="0">
              <a:solidFill>
                <a:schemeClr val="tx1">
                  <a:lumMod val="65000"/>
                  <a:lumOff val="35000"/>
                </a:schemeClr>
              </a:solidFill>
              <a:latin typeface="楷体" panose="02010609060101010101" pitchFamily="49" charset="-122"/>
              <a:ea typeface="楷体" panose="02010609060101010101" pitchFamily="49" charset="-122"/>
            </a:endParaRPr>
          </a:p>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结束后</a:t>
            </a:r>
            <a:endParaRPr lang="zh-CN" altLang="en-US" b="1" dirty="0">
              <a:solidFill>
                <a:schemeClr val="tx1">
                  <a:lumMod val="65000"/>
                  <a:lumOff val="35000"/>
                </a:schemeClr>
              </a:solidFill>
            </a:endParaRPr>
          </a:p>
        </p:txBody>
      </p:sp>
      <p:sp>
        <p:nvSpPr>
          <p:cNvPr id="25" name="文本框 24"/>
          <p:cNvSpPr txBox="1"/>
          <p:nvPr/>
        </p:nvSpPr>
        <p:spPr>
          <a:xfrm>
            <a:off x="3709092" y="828000"/>
            <a:ext cx="4773816" cy="430887"/>
          </a:xfrm>
          <a:prstGeom prst="rect">
            <a:avLst/>
          </a:prstGeom>
          <a:noFill/>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（二）邓小平理论的形成过程</a:t>
            </a:r>
            <a:endParaRPr lang="zh-CN" altLang="en-US" sz="2200" b="1" dirty="0">
              <a:latin typeface="微软雅黑" panose="020B0503020204020204" pitchFamily="34" charset="-122"/>
              <a:ea typeface="微软雅黑" panose="020B0503020204020204" pitchFamily="34" charset="-122"/>
            </a:endParaRPr>
          </a:p>
        </p:txBody>
      </p:sp>
      <p:cxnSp>
        <p:nvCxnSpPr>
          <p:cNvPr id="54" name="直接箭头连接符 53"/>
          <p:cNvCxnSpPr/>
          <p:nvPr/>
        </p:nvCxnSpPr>
        <p:spPr>
          <a:xfrm>
            <a:off x="2448000" y="5047017"/>
            <a:ext cx="540000" cy="0"/>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448000" y="2579694"/>
            <a:ext cx="540000" cy="0"/>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p:cNvCxnSpPr/>
          <p:nvPr/>
        </p:nvCxnSpPr>
        <p:spPr>
          <a:xfrm>
            <a:off x="2448000" y="2235497"/>
            <a:ext cx="540000" cy="0"/>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154946" y="1323486"/>
            <a:ext cx="7967915" cy="1824023"/>
            <a:chOff x="3154946" y="4767056"/>
            <a:chExt cx="7967915" cy="1824023"/>
          </a:xfrm>
        </p:grpSpPr>
        <p:sp>
          <p:nvSpPr>
            <p:cNvPr id="5" name="矩形: 圆角 36"/>
            <p:cNvSpPr/>
            <p:nvPr/>
          </p:nvSpPr>
          <p:spPr>
            <a:xfrm>
              <a:off x="3154946" y="4767056"/>
              <a:ext cx="7967915" cy="1824023"/>
            </a:xfrm>
            <a:prstGeom prst="round2DiagRect">
              <a:avLst/>
            </a:prstGeom>
            <a:solidFill>
              <a:schemeClr val="bg1"/>
            </a:solidFill>
            <a:ln w="6350">
              <a:solidFill>
                <a:schemeClr val="bg1">
                  <a:lumMod val="95000"/>
                </a:schemeClr>
              </a:solidFill>
            </a:ln>
            <a:effectLst>
              <a:outerShdw dist="114300" dir="8100000" algn="tr"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ndParaRPr>
            </a:p>
          </p:txBody>
        </p:sp>
        <p:sp>
          <p:nvSpPr>
            <p:cNvPr id="6" name="矩形 7"/>
            <p:cNvSpPr/>
            <p:nvPr/>
          </p:nvSpPr>
          <p:spPr>
            <a:xfrm>
              <a:off x="3403866" y="4859445"/>
              <a:ext cx="7470074" cy="1639244"/>
            </a:xfrm>
            <a:prstGeom prst="round2DiagRect">
              <a:avLst/>
            </a:prstGeom>
            <a:noFill/>
            <a:ln w="3175">
              <a:noFill/>
            </a:ln>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邓小平在党的十二大开幕词中明确指出</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把马克思主义的普遍真理同我国的具体实际结合起来，走自己的道路，建设有中国特色的社会主义，这就是我们总结长期历史经验得出的基本结论。”从此，</a:t>
              </a:r>
              <a:r>
                <a:rPr lang="en-US" altLang="zh-CN" b="1" dirty="0">
                  <a:solidFill>
                    <a:srgbClr val="C00000"/>
                  </a:solidFill>
                  <a:latin typeface="楷体" panose="02010609060101010101" pitchFamily="49" charset="-122"/>
                  <a:ea typeface="楷体" panose="02010609060101010101" pitchFamily="49" charset="-122"/>
                </a:rPr>
                <a:t>“</a:t>
              </a:r>
              <a:r>
                <a:rPr lang="zh-CN" altLang="en-US" b="1" dirty="0">
                  <a:solidFill>
                    <a:srgbClr val="C00000"/>
                  </a:solidFill>
                  <a:latin typeface="楷体" panose="02010609060101010101" pitchFamily="49" charset="-122"/>
                  <a:ea typeface="楷体" panose="02010609060101010101" pitchFamily="49" charset="-122"/>
                </a:rPr>
                <a:t>中国特色社会主义”</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成为我们党的全部理论和实践创新的主题。</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sp>
        <p:nvSpPr>
          <p:cNvPr id="8" name="矩形 7"/>
          <p:cNvSpPr/>
          <p:nvPr/>
        </p:nvSpPr>
        <p:spPr>
          <a:xfrm>
            <a:off x="1246170" y="2050831"/>
            <a:ext cx="986167" cy="369332"/>
          </a:xfrm>
          <a:prstGeom prst="rect">
            <a:avLst/>
          </a:prstGeom>
          <a:noFill/>
        </p:spPr>
        <p:txBody>
          <a:bodyPr wrap="none">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1982</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zh-CN" altLang="en-US" b="1" dirty="0">
              <a:solidFill>
                <a:schemeClr val="tx1">
                  <a:lumMod val="65000"/>
                  <a:lumOff val="35000"/>
                </a:schemeClr>
              </a:solidFill>
            </a:endParaRPr>
          </a:p>
        </p:txBody>
      </p:sp>
      <p:cxnSp>
        <p:nvCxnSpPr>
          <p:cNvPr id="9" name="直接箭头连接符 8"/>
          <p:cNvCxnSpPr/>
          <p:nvPr/>
        </p:nvCxnSpPr>
        <p:spPr>
          <a:xfrm>
            <a:off x="2448000" y="4667966"/>
            <a:ext cx="540000" cy="0"/>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154946" y="3653768"/>
            <a:ext cx="7967915" cy="1824023"/>
            <a:chOff x="3154946" y="4767056"/>
            <a:chExt cx="7967915" cy="1824023"/>
          </a:xfrm>
        </p:grpSpPr>
        <p:sp>
          <p:nvSpPr>
            <p:cNvPr id="11" name="矩形: 圆角 36"/>
            <p:cNvSpPr/>
            <p:nvPr/>
          </p:nvSpPr>
          <p:spPr>
            <a:xfrm>
              <a:off x="3154946" y="4767056"/>
              <a:ext cx="7967915" cy="1824023"/>
            </a:xfrm>
            <a:prstGeom prst="round2DiagRect">
              <a:avLst/>
            </a:prstGeom>
            <a:solidFill>
              <a:schemeClr val="bg1"/>
            </a:solidFill>
            <a:ln w="6350">
              <a:solidFill>
                <a:schemeClr val="bg1">
                  <a:lumMod val="95000"/>
                </a:schemeClr>
              </a:solidFill>
            </a:ln>
            <a:effectLst>
              <a:outerShdw dist="114300" dir="8100000" algn="tr"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latin typeface="Arial" panose="020B0604020202020204" pitchFamily="34" charset="0"/>
              </a:endParaRPr>
            </a:p>
          </p:txBody>
        </p:sp>
        <p:sp>
          <p:nvSpPr>
            <p:cNvPr id="12" name="矩形 7"/>
            <p:cNvSpPr/>
            <p:nvPr/>
          </p:nvSpPr>
          <p:spPr>
            <a:xfrm>
              <a:off x="3403866" y="5257852"/>
              <a:ext cx="7470074" cy="842430"/>
            </a:xfrm>
            <a:prstGeom prst="round2DiagRect">
              <a:avLst/>
            </a:prstGeom>
            <a:noFill/>
            <a:ln w="3175">
              <a:noFill/>
            </a:ln>
          </p:spPr>
          <p:txBody>
            <a:bodyPr wrap="square">
              <a:spAutoFit/>
            </a:bodyPr>
            <a:lstStyle/>
            <a:p>
              <a:pPr indent="457200" algn="just">
                <a:lnSpc>
                  <a:spcPct val="130000"/>
                </a:lnSpc>
              </a:pPr>
              <a:r>
                <a:rPr lang="en-US" altLang="zh-CN" b="1" dirty="0">
                  <a:solidFill>
                    <a:schemeClr val="tx1">
                      <a:lumMod val="85000"/>
                      <a:lumOff val="15000"/>
                    </a:schemeClr>
                  </a:solidFill>
                  <a:latin typeface="楷体" panose="02010609060101010101" pitchFamily="49" charset="-122"/>
                  <a:ea typeface="楷体" panose="02010609060101010101" pitchFamily="49" charset="-122"/>
                </a:rPr>
                <a:t>1984</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年，党的十二届三中全会作出</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中共中央关于经济体制改革的决定</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，提出了社会主义经济是在公有制基础上的有计划的商品经济。</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sp>
        <p:nvSpPr>
          <p:cNvPr id="14" name="矩形 13"/>
          <p:cNvSpPr/>
          <p:nvPr/>
        </p:nvSpPr>
        <p:spPr>
          <a:xfrm>
            <a:off x="1246170" y="4483300"/>
            <a:ext cx="986167" cy="369332"/>
          </a:xfrm>
          <a:prstGeom prst="rect">
            <a:avLst/>
          </a:prstGeom>
          <a:noFill/>
        </p:spPr>
        <p:txBody>
          <a:bodyPr wrap="none">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1984</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zh-CN" altLang="en-US" b="1"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箭头连接符 28"/>
          <p:cNvCxnSpPr/>
          <p:nvPr/>
        </p:nvCxnSpPr>
        <p:spPr>
          <a:xfrm>
            <a:off x="2448000" y="4674321"/>
            <a:ext cx="540000" cy="0"/>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2448000" y="2050425"/>
            <a:ext cx="540000" cy="0"/>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3154946" y="1103553"/>
            <a:ext cx="7967915" cy="1893744"/>
            <a:chOff x="3154946" y="925135"/>
            <a:chExt cx="7967915" cy="1893744"/>
          </a:xfrm>
        </p:grpSpPr>
        <p:sp>
          <p:nvSpPr>
            <p:cNvPr id="38" name="矩形: 圆角 26"/>
            <p:cNvSpPr/>
            <p:nvPr/>
          </p:nvSpPr>
          <p:spPr>
            <a:xfrm>
              <a:off x="3154946" y="925135"/>
              <a:ext cx="7967915" cy="1893744"/>
            </a:xfrm>
            <a:prstGeom prst="round2DiagRect">
              <a:avLst/>
            </a:prstGeom>
            <a:solidFill>
              <a:schemeClr val="bg1"/>
            </a:solidFill>
            <a:ln w="6350">
              <a:solidFill>
                <a:schemeClr val="bg1">
                  <a:lumMod val="95000"/>
                </a:schemeClr>
              </a:solidFill>
            </a:ln>
            <a:effectLst>
              <a:outerShdw dist="114300" dir="8100000" algn="tr"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39" name="矩形 4"/>
            <p:cNvSpPr/>
            <p:nvPr/>
          </p:nvSpPr>
          <p:spPr>
            <a:xfrm>
              <a:off x="3403865" y="1024116"/>
              <a:ext cx="7480285" cy="1695783"/>
            </a:xfrm>
            <a:prstGeom prst="round2DiagRect">
              <a:avLst/>
            </a:prstGeom>
            <a:noFill/>
            <a:ln w="3175">
              <a:noFill/>
            </a:ln>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党的十三大第一次</a:t>
              </a:r>
              <a:r>
                <a:rPr lang="zh-CN" altLang="en-US" b="1" spc="300" dirty="0">
                  <a:solidFill>
                    <a:schemeClr val="tx1">
                      <a:lumMod val="85000"/>
                      <a:lumOff val="15000"/>
                    </a:schemeClr>
                  </a:solidFill>
                  <a:latin typeface="楷体" panose="02010609060101010101" pitchFamily="49" charset="-122"/>
                  <a:ea typeface="楷体" panose="02010609060101010101" pitchFamily="49" charset="-122"/>
                </a:rPr>
                <a:t>比较系统地论述了我国社会主义初级阶段理论</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，明确概括和全面阐发了党的“一个中心、两个基本点”的基本路线，第一次对中国特色社会主义理论的主要内容作了系统概括，</a:t>
              </a:r>
              <a:r>
                <a:rPr lang="zh-CN" altLang="en-US" b="1" dirty="0">
                  <a:solidFill>
                    <a:srgbClr val="C00000"/>
                  </a:solidFill>
                  <a:latin typeface="楷体" panose="02010609060101010101" pitchFamily="49" charset="-122"/>
                  <a:ea typeface="楷体" panose="02010609060101010101" pitchFamily="49" charset="-122"/>
                </a:rPr>
                <a:t>标志着邓小平理论轮廓的形成</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sp>
        <p:nvSpPr>
          <p:cNvPr id="40" name="矩形 39"/>
          <p:cNvSpPr/>
          <p:nvPr/>
        </p:nvSpPr>
        <p:spPr>
          <a:xfrm>
            <a:off x="1246170" y="4489655"/>
            <a:ext cx="986167" cy="369332"/>
          </a:xfrm>
          <a:prstGeom prst="rect">
            <a:avLst/>
          </a:prstGeom>
          <a:noFill/>
        </p:spPr>
        <p:txBody>
          <a:bodyPr wrap="none">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1992</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zh-CN" altLang="en-US" b="1" dirty="0">
              <a:solidFill>
                <a:schemeClr val="tx1">
                  <a:lumMod val="65000"/>
                  <a:lumOff val="35000"/>
                </a:schemeClr>
              </a:solidFill>
            </a:endParaRPr>
          </a:p>
        </p:txBody>
      </p:sp>
      <p:sp>
        <p:nvSpPr>
          <p:cNvPr id="41" name="矩形 40"/>
          <p:cNvSpPr/>
          <p:nvPr/>
        </p:nvSpPr>
        <p:spPr>
          <a:xfrm>
            <a:off x="1246170" y="1865759"/>
            <a:ext cx="995747" cy="369332"/>
          </a:xfrm>
          <a:prstGeom prst="rect">
            <a:avLst/>
          </a:prstGeom>
          <a:noFill/>
        </p:spPr>
        <p:txBody>
          <a:bodyPr wrap="square">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1987</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zh-CN" altLang="en-US" b="1" dirty="0">
              <a:solidFill>
                <a:schemeClr val="tx1">
                  <a:lumMod val="65000"/>
                  <a:lumOff val="35000"/>
                </a:schemeClr>
              </a:solidFill>
            </a:endParaRPr>
          </a:p>
        </p:txBody>
      </p:sp>
      <p:grpSp>
        <p:nvGrpSpPr>
          <p:cNvPr id="45" name="组合 44"/>
          <p:cNvGrpSpPr/>
          <p:nvPr/>
        </p:nvGrpSpPr>
        <p:grpSpPr>
          <a:xfrm>
            <a:off x="3154946" y="3610439"/>
            <a:ext cx="7967915" cy="2127764"/>
            <a:chOff x="3154946" y="4497004"/>
            <a:chExt cx="7967915" cy="2127764"/>
          </a:xfrm>
        </p:grpSpPr>
        <p:sp>
          <p:nvSpPr>
            <p:cNvPr id="46" name="矩形: 圆角 36"/>
            <p:cNvSpPr/>
            <p:nvPr/>
          </p:nvSpPr>
          <p:spPr>
            <a:xfrm>
              <a:off x="3154946" y="4497004"/>
              <a:ext cx="7967915" cy="2094076"/>
            </a:xfrm>
            <a:prstGeom prst="round2DiagRect">
              <a:avLst/>
            </a:prstGeom>
            <a:solidFill>
              <a:schemeClr val="bg1"/>
            </a:solidFill>
            <a:ln w="6350">
              <a:solidFill>
                <a:schemeClr val="bg1">
                  <a:lumMod val="95000"/>
                </a:schemeClr>
              </a:solidFill>
            </a:ln>
            <a:effectLst>
              <a:outerShdw dist="114300" dir="8100000" algn="tr"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47" name="矩形 7"/>
            <p:cNvSpPr/>
            <p:nvPr/>
          </p:nvSpPr>
          <p:spPr>
            <a:xfrm>
              <a:off x="3414083" y="4530578"/>
              <a:ext cx="7470074" cy="2094190"/>
            </a:xfrm>
            <a:prstGeom prst="round2DiagRect">
              <a:avLst/>
            </a:prstGeom>
            <a:noFill/>
            <a:ln w="3175">
              <a:noFill/>
            </a:ln>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邓小平的南方谈话，针对人们思想中普遍存在的疑虑，重申了深化改革、加速发展的必要性和重要性。南方谈话是邓小平理论的集大成之作，从理论上深刻地回答了当时困扰和束缚人们思想的一系列重大问题，推动改革开放和社会主义现代化建设进入新阶段，</a:t>
              </a:r>
              <a:r>
                <a:rPr lang="zh-CN" altLang="en-US" b="1" dirty="0">
                  <a:solidFill>
                    <a:srgbClr val="C00000"/>
                  </a:solidFill>
                  <a:latin typeface="楷体" panose="02010609060101010101" pitchFamily="49" charset="-122"/>
                  <a:ea typeface="楷体" panose="02010609060101010101" pitchFamily="49" charset="-122"/>
                </a:rPr>
                <a:t>邓小平理论也逐步走向成熟</a:t>
              </a:r>
              <a:r>
                <a:rPr lang="zh-CN" altLang="en-US" b="1" dirty="0">
                  <a:solidFill>
                    <a:schemeClr val="tx1">
                      <a:lumMod val="95000"/>
                      <a:lumOff val="5000"/>
                    </a:schemeClr>
                  </a:solidFill>
                  <a:latin typeface="楷体" panose="02010609060101010101" pitchFamily="49" charset="-122"/>
                  <a:ea typeface="楷体" panose="02010609060101010101" pitchFamily="49" charset="-122"/>
                </a:rPr>
                <a:t>。</a:t>
              </a:r>
              <a:endParaRPr lang="zh-CN" altLang="en-US" b="1" dirty="0">
                <a:solidFill>
                  <a:schemeClr val="tx1">
                    <a:lumMod val="95000"/>
                    <a:lumOff val="5000"/>
                  </a:schemeClr>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直接箭头连接符 56"/>
          <p:cNvCxnSpPr/>
          <p:nvPr/>
        </p:nvCxnSpPr>
        <p:spPr>
          <a:xfrm>
            <a:off x="2448000" y="4293414"/>
            <a:ext cx="540000" cy="0"/>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448000" y="1777178"/>
            <a:ext cx="540000" cy="0"/>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3154946" y="542289"/>
            <a:ext cx="7967915" cy="2469778"/>
            <a:chOff x="3154946" y="944707"/>
            <a:chExt cx="7967915" cy="2469778"/>
          </a:xfrm>
        </p:grpSpPr>
        <p:sp>
          <p:nvSpPr>
            <p:cNvPr id="46" name="矩形: 圆角 26"/>
            <p:cNvSpPr/>
            <p:nvPr/>
          </p:nvSpPr>
          <p:spPr>
            <a:xfrm>
              <a:off x="3154946" y="944707"/>
              <a:ext cx="7967915" cy="2469778"/>
            </a:xfrm>
            <a:prstGeom prst="round2DiagRect">
              <a:avLst/>
            </a:prstGeom>
            <a:solidFill>
              <a:schemeClr val="bg1"/>
            </a:solidFill>
            <a:ln w="6350">
              <a:solidFill>
                <a:schemeClr val="bg1">
                  <a:lumMod val="95000"/>
                </a:schemeClr>
              </a:solidFill>
            </a:ln>
            <a:effectLst>
              <a:outerShdw dist="114300" dir="8100000" algn="tr"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47" name="矩形 4"/>
            <p:cNvSpPr/>
            <p:nvPr/>
          </p:nvSpPr>
          <p:spPr>
            <a:xfrm>
              <a:off x="3344267" y="978426"/>
              <a:ext cx="7310354" cy="2436058"/>
            </a:xfrm>
            <a:prstGeom prst="round2DiagRect">
              <a:avLst/>
            </a:prstGeom>
            <a:noFill/>
            <a:ln w="3175">
              <a:noFill/>
            </a:ln>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党的十四大系统总结了改革开放以来十四年取得的巨大成就，同时强调中国特色社会主义理论“第一次比较系统地初步回答了中国这样的经济文化比较落后的国家如何建设社会主义、如何巩固和发展社会主义的一系列基本问题，用新的思想、观点，继承和发展了马克思主义。”十四大报告还高度评价了邓小平对创新中国特色社会主义理论的杰出贡献。</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sp>
        <p:nvSpPr>
          <p:cNvPr id="52" name="矩形 51"/>
          <p:cNvSpPr/>
          <p:nvPr/>
        </p:nvSpPr>
        <p:spPr>
          <a:xfrm>
            <a:off x="936748" y="1592512"/>
            <a:ext cx="1605013" cy="369332"/>
          </a:xfrm>
          <a:prstGeom prst="rect">
            <a:avLst/>
          </a:prstGeom>
          <a:noFill/>
        </p:spPr>
        <p:txBody>
          <a:bodyPr wrap="square">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1992</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zh-CN" altLang="en-US" b="1" dirty="0">
              <a:solidFill>
                <a:schemeClr val="tx1">
                  <a:lumMod val="65000"/>
                  <a:lumOff val="35000"/>
                </a:schemeClr>
              </a:solidFill>
            </a:endParaRPr>
          </a:p>
        </p:txBody>
      </p:sp>
      <p:sp>
        <p:nvSpPr>
          <p:cNvPr id="55" name="矩形 54"/>
          <p:cNvSpPr/>
          <p:nvPr/>
        </p:nvSpPr>
        <p:spPr>
          <a:xfrm>
            <a:off x="936748" y="4108748"/>
            <a:ext cx="1605013" cy="369332"/>
          </a:xfrm>
          <a:prstGeom prst="rect">
            <a:avLst/>
          </a:prstGeom>
          <a:noFill/>
        </p:spPr>
        <p:txBody>
          <a:bodyPr wrap="square">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1997</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zh-CN" altLang="en-US" b="1" dirty="0">
              <a:solidFill>
                <a:schemeClr val="tx1">
                  <a:lumMod val="65000"/>
                  <a:lumOff val="35000"/>
                </a:schemeClr>
              </a:solidFill>
            </a:endParaRPr>
          </a:p>
        </p:txBody>
      </p:sp>
      <p:cxnSp>
        <p:nvCxnSpPr>
          <p:cNvPr id="56" name="直接箭头连接符 55"/>
          <p:cNvCxnSpPr/>
          <p:nvPr/>
        </p:nvCxnSpPr>
        <p:spPr>
          <a:xfrm>
            <a:off x="2448000" y="5936402"/>
            <a:ext cx="540000" cy="0"/>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3154946" y="3427478"/>
            <a:ext cx="7967915" cy="1731872"/>
            <a:chOff x="3154946" y="944706"/>
            <a:chExt cx="7967915" cy="1731872"/>
          </a:xfrm>
        </p:grpSpPr>
        <p:sp>
          <p:nvSpPr>
            <p:cNvPr id="59" name="矩形: 圆角 26"/>
            <p:cNvSpPr/>
            <p:nvPr/>
          </p:nvSpPr>
          <p:spPr>
            <a:xfrm>
              <a:off x="3154946" y="944706"/>
              <a:ext cx="7967915" cy="1731872"/>
            </a:xfrm>
            <a:prstGeom prst="round2DiagRect">
              <a:avLst/>
            </a:prstGeom>
            <a:solidFill>
              <a:schemeClr val="bg1"/>
            </a:solidFill>
            <a:ln w="6350">
              <a:solidFill>
                <a:schemeClr val="bg1">
                  <a:lumMod val="95000"/>
                </a:schemeClr>
              </a:solidFill>
            </a:ln>
            <a:effectLst>
              <a:outerShdw dist="114300" dir="8100000" algn="tr"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0" name="矩形 4"/>
            <p:cNvSpPr/>
            <p:nvPr/>
          </p:nvSpPr>
          <p:spPr>
            <a:xfrm>
              <a:off x="3403865" y="988104"/>
              <a:ext cx="7250756" cy="1639244"/>
            </a:xfrm>
            <a:prstGeom prst="round2DiagRect">
              <a:avLst/>
            </a:prstGeom>
            <a:noFill/>
            <a:ln w="3175">
              <a:noFill/>
            </a:ln>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党</a:t>
              </a:r>
              <a:r>
                <a:rPr lang="zh-CN" altLang="en-US" b="1" spc="-150" dirty="0">
                  <a:solidFill>
                    <a:schemeClr val="tx1">
                      <a:lumMod val="85000"/>
                      <a:lumOff val="15000"/>
                    </a:schemeClr>
                  </a:solidFill>
                  <a:latin typeface="楷体" panose="02010609060101010101" pitchFamily="49" charset="-122"/>
                  <a:ea typeface="楷体" panose="02010609060101010101" pitchFamily="49" charset="-122"/>
                </a:rPr>
                <a:t>的十五大正式提出“邓小平理论”这一概念，深刻阐述了邓小平理论</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的历史地位和指导意义，进一步论述了邓小平对这一理论的创立</a:t>
              </a:r>
              <a:r>
                <a:rPr lang="zh-CN" altLang="en-US" b="1" spc="-150" dirty="0">
                  <a:solidFill>
                    <a:schemeClr val="tx1">
                      <a:lumMod val="85000"/>
                      <a:lumOff val="15000"/>
                    </a:schemeClr>
                  </a:solidFill>
                  <a:latin typeface="楷体" panose="02010609060101010101" pitchFamily="49" charset="-122"/>
                  <a:ea typeface="楷体" panose="02010609060101010101" pitchFamily="49" charset="-122"/>
                </a:rPr>
                <a:t>作出的独创性贡献。十五大郑重地把邓小平理论同马克思列宁主义、</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毛泽东思想一起，确立为党的指导思想并写入党章。</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grpSp>
        <p:nvGrpSpPr>
          <p:cNvPr id="61" name="组合 60"/>
          <p:cNvGrpSpPr/>
          <p:nvPr/>
        </p:nvGrpSpPr>
        <p:grpSpPr>
          <a:xfrm>
            <a:off x="3154945" y="5574761"/>
            <a:ext cx="7967915" cy="723282"/>
            <a:chOff x="3154946" y="4838701"/>
            <a:chExt cx="7967915" cy="723282"/>
          </a:xfrm>
        </p:grpSpPr>
        <p:sp>
          <p:nvSpPr>
            <p:cNvPr id="62" name="矩形: 圆角 36"/>
            <p:cNvSpPr/>
            <p:nvPr/>
          </p:nvSpPr>
          <p:spPr>
            <a:xfrm>
              <a:off x="3154946" y="4838701"/>
              <a:ext cx="7967915" cy="723282"/>
            </a:xfrm>
            <a:prstGeom prst="round2DiagRect">
              <a:avLst/>
            </a:prstGeom>
            <a:solidFill>
              <a:schemeClr val="bg1"/>
            </a:solidFill>
            <a:ln w="6350">
              <a:solidFill>
                <a:schemeClr val="bg1">
                  <a:lumMod val="95000"/>
                </a:schemeClr>
              </a:solidFill>
            </a:ln>
            <a:effectLst>
              <a:outerShdw dist="114300" dir="8100000" algn="tr" rotWithShape="0">
                <a:srgbClr val="C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3" name="矩形 7"/>
            <p:cNvSpPr/>
            <p:nvPr/>
          </p:nvSpPr>
          <p:spPr>
            <a:xfrm>
              <a:off x="3324006" y="4970471"/>
              <a:ext cx="7470074" cy="500563"/>
            </a:xfrm>
            <a:prstGeom prst="round2DiagRect">
              <a:avLst/>
            </a:prstGeom>
            <a:noFill/>
            <a:ln w="3175">
              <a:noFill/>
            </a:ln>
          </p:spPr>
          <p:txBody>
            <a:bodyPr wrap="square">
              <a:spAutoFit/>
            </a:bodyPr>
            <a:lstStyle/>
            <a:p>
              <a:pPr indent="457200" algn="just">
                <a:lnSpc>
                  <a:spcPct val="130000"/>
                </a:lnSpc>
              </a:pPr>
              <a:r>
                <a:rPr lang="zh-CN" altLang="en-US" b="1">
                  <a:solidFill>
                    <a:schemeClr val="tx1">
                      <a:lumMod val="85000"/>
                      <a:lumOff val="15000"/>
                    </a:schemeClr>
                  </a:solidFill>
                  <a:latin typeface="楷体" panose="02010609060101010101" pitchFamily="49" charset="-122"/>
                  <a:ea typeface="楷体" panose="02010609060101010101" pitchFamily="49" charset="-122"/>
                </a:rPr>
                <a:t> 宪法</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修正案正式将邓小平理论载入宪法。</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sp>
        <p:nvSpPr>
          <p:cNvPr id="65" name="矩形 64"/>
          <p:cNvSpPr/>
          <p:nvPr/>
        </p:nvSpPr>
        <p:spPr>
          <a:xfrm>
            <a:off x="936748" y="5751736"/>
            <a:ext cx="1605013" cy="369332"/>
          </a:xfrm>
          <a:prstGeom prst="rect">
            <a:avLst/>
          </a:prstGeom>
          <a:noFill/>
        </p:spPr>
        <p:txBody>
          <a:bodyPr wrap="square">
            <a:spAutoFit/>
          </a:bodyPr>
          <a:lstStyle/>
          <a:p>
            <a:pPr algn="ct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1999</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zh-CN" altLang="en-US" b="1"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140155" y="1322203"/>
            <a:ext cx="7911691"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二、邓小平理论的基本问题和主要内容是什么？</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805217" y="2937366"/>
            <a:ext cx="4581566" cy="1344407"/>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（一）邓小平理论回答的基本问题</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（二）邓小平理论的主要内容</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00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5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duotone>
              <a:schemeClr val="accent2">
                <a:shade val="45000"/>
                <a:satMod val="135000"/>
              </a:schemeClr>
              <a:prstClr val="white"/>
            </a:duotone>
          </a:blip>
          <a:srcRect t="22601" b="23839"/>
          <a:stretch>
            <a:fillRect/>
          </a:stretch>
        </p:blipFill>
        <p:spPr>
          <a:xfrm>
            <a:off x="0" y="548640"/>
            <a:ext cx="12192012" cy="6042660"/>
          </a:xfrm>
          <a:prstGeom prst="rect">
            <a:avLst/>
          </a:prstGeom>
        </p:spPr>
      </p:pic>
      <p:grpSp>
        <p:nvGrpSpPr>
          <p:cNvPr id="3" name="组合 11"/>
          <p:cNvGrpSpPr/>
          <p:nvPr/>
        </p:nvGrpSpPr>
        <p:grpSpPr>
          <a:xfrm>
            <a:off x="818939" y="1554461"/>
            <a:ext cx="10628805" cy="4023379"/>
            <a:chOff x="818939" y="1045894"/>
            <a:chExt cx="10628805" cy="4023379"/>
          </a:xfrm>
        </p:grpSpPr>
        <p:grpSp>
          <p:nvGrpSpPr>
            <p:cNvPr id="4" name="组合 12"/>
            <p:cNvGrpSpPr/>
            <p:nvPr/>
          </p:nvGrpSpPr>
          <p:grpSpPr>
            <a:xfrm>
              <a:off x="818939" y="1045894"/>
              <a:ext cx="10628805" cy="4023379"/>
              <a:chOff x="1773381" y="1976582"/>
              <a:chExt cx="9498730" cy="3006557"/>
            </a:xfrm>
          </p:grpSpPr>
          <p:sp>
            <p:nvSpPr>
              <p:cNvPr id="7" name="矩形: 对角圆角 15"/>
              <p:cNvSpPr/>
              <p:nvPr/>
            </p:nvSpPr>
            <p:spPr>
              <a:xfrm>
                <a:off x="1773381" y="1976582"/>
                <a:ext cx="9498730" cy="3006557"/>
              </a:xfrm>
              <a:prstGeom prst="round2DiagRect">
                <a:avLst>
                  <a:gd name="adj1" fmla="val 5886"/>
                  <a:gd name="adj2" fmla="val 0"/>
                </a:avLst>
              </a:prstGeom>
              <a:solidFill>
                <a:srgbClr val="FFFDFA"/>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对角圆角 16"/>
              <p:cNvSpPr/>
              <p:nvPr/>
            </p:nvSpPr>
            <p:spPr>
              <a:xfrm>
                <a:off x="1952337" y="2119488"/>
                <a:ext cx="9144038" cy="2719398"/>
              </a:xfrm>
              <a:prstGeom prst="round2DiagRect">
                <a:avLst>
                  <a:gd name="adj1" fmla="val 4447"/>
                  <a:gd name="adj2" fmla="val 0"/>
                </a:avLst>
              </a:prstGeom>
              <a:solidFill>
                <a:schemeClr val="bg1"/>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半闭框 4"/>
            <p:cNvSpPr/>
            <p:nvPr/>
          </p:nvSpPr>
          <p:spPr>
            <a:xfrm rot="16200000">
              <a:off x="1019186" y="4214679"/>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半闭框 5"/>
            <p:cNvSpPr/>
            <p:nvPr/>
          </p:nvSpPr>
          <p:spPr>
            <a:xfrm rot="5400000">
              <a:off x="10565301" y="1237131"/>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9" name="矩形 8"/>
          <p:cNvSpPr/>
          <p:nvPr/>
        </p:nvSpPr>
        <p:spPr>
          <a:xfrm>
            <a:off x="1761742" y="2376074"/>
            <a:ext cx="8668516" cy="2631490"/>
          </a:xfrm>
          <a:prstGeom prst="rect">
            <a:avLst/>
          </a:prstGeom>
        </p:spPr>
        <p:txBody>
          <a:bodyPr wrap="square">
            <a:spAutoFit/>
          </a:bodyPr>
          <a:lstStyle/>
          <a:p>
            <a:pPr indent="539750" algn="just">
              <a:lnSpc>
                <a:spcPct val="150000"/>
              </a:lnSpc>
            </a:pPr>
            <a:r>
              <a:rPr lang="zh-CN" altLang="en-US" sz="2200" dirty="0">
                <a:latin typeface="微软雅黑" panose="020B0503020204020204" pitchFamily="34" charset="-122"/>
                <a:ea typeface="微软雅黑" panose="020B0503020204020204" pitchFamily="34" charset="-122"/>
              </a:rPr>
              <a:t>什么是社会主义，怎样建设社会主义，是邓小平在领导改革开放这一新的革命过程中，不断提出反复思考的首要的基本的理论问题。搞清楚什么是社会主义，怎样建设社会主义，关键是要在坚持社会主义基本制度的基础上进一步认清社会主义的本质。</a:t>
            </a:r>
            <a:endParaRPr lang="zh-CN" altLang="en-US" sz="2200" dirty="0">
              <a:latin typeface="微软雅黑" panose="020B0503020204020204" pitchFamily="34" charset="-122"/>
              <a:ea typeface="微软雅黑" panose="020B0503020204020204" pitchFamily="34" charset="-122"/>
            </a:endParaRPr>
          </a:p>
          <a:p>
            <a:pPr indent="539750" algn="just">
              <a:lnSpc>
                <a:spcPct val="150000"/>
              </a:lnSpc>
            </a:pPr>
            <a:endParaRPr lang="zh-CN" altLang="en-US" sz="2200" dirty="0">
              <a:latin typeface="微软雅黑" panose="020B0503020204020204" pitchFamily="34" charset="-122"/>
              <a:ea typeface="微软雅黑" panose="020B0503020204020204" pitchFamily="34" charset="-122"/>
            </a:endParaRPr>
          </a:p>
        </p:txBody>
      </p:sp>
      <p:sp>
        <p:nvSpPr>
          <p:cNvPr id="10" name="TextBox 10"/>
          <p:cNvSpPr txBox="1"/>
          <p:nvPr/>
        </p:nvSpPr>
        <p:spPr>
          <a:xfrm>
            <a:off x="1638300" y="674914"/>
            <a:ext cx="8915400" cy="540341"/>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（一）邓小平理论回答的基本问题</a:t>
            </a:r>
            <a:endParaRPr lang="zh-CN" altLang="en-US" sz="2200" b="1" dirty="0">
              <a:latin typeface="微软雅黑" panose="020B0503020204020204" pitchFamily="34" charset="-122"/>
              <a:ea typeface="微软雅黑" panose="020B0503020204020204" pitchFamily="34" charset="-122"/>
            </a:endParaRPr>
          </a:p>
        </p:txBody>
      </p:sp>
      <p:sp>
        <p:nvSpPr>
          <p:cNvPr id="11" name="矩形 10"/>
          <p:cNvSpPr/>
          <p:nvPr/>
        </p:nvSpPr>
        <p:spPr>
          <a:xfrm>
            <a:off x="10050308" y="210506"/>
            <a:ext cx="2039532"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91"/>
            <a:ext cx="12192000" cy="6852018"/>
          </a:xfrm>
          <a:prstGeom prst="rect">
            <a:avLst/>
          </a:prstGeom>
        </p:spPr>
      </p:pic>
      <p:pic>
        <p:nvPicPr>
          <p:cNvPr id="4" name="图片 3"/>
          <p:cNvPicPr>
            <a:picLocks noChangeAspect="1"/>
          </p:cNvPicPr>
          <p:nvPr/>
        </p:nvPicPr>
        <p:blipFill>
          <a:blip r:embed="rId2"/>
          <a:stretch>
            <a:fillRect/>
          </a:stretch>
        </p:blipFill>
        <p:spPr>
          <a:xfrm>
            <a:off x="-3612" y="5486400"/>
            <a:ext cx="12192000" cy="1371600"/>
          </a:xfrm>
          <a:prstGeom prst="rect">
            <a:avLst/>
          </a:prstGeom>
        </p:spPr>
      </p:pic>
      <p:sp>
        <p:nvSpPr>
          <p:cNvPr id="3" name="矩形 2"/>
          <p:cNvSpPr/>
          <p:nvPr/>
        </p:nvSpPr>
        <p:spPr>
          <a:xfrm>
            <a:off x="2053" y="0"/>
            <a:ext cx="12193559" cy="6858000"/>
          </a:xfrm>
          <a:prstGeom prst="rect">
            <a:avLst/>
          </a:prstGeom>
          <a:gradFill>
            <a:gsLst>
              <a:gs pos="0">
                <a:srgbClr val="B0261F">
                  <a:alpha val="52000"/>
                </a:srgbClr>
              </a:gs>
              <a:gs pos="50000">
                <a:srgbClr val="C80F19">
                  <a:alpha val="19000"/>
                </a:srgbClr>
              </a:gs>
              <a:gs pos="100000">
                <a:srgbClr val="8E0000">
                  <a:alpha val="5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duotone>
              <a:schemeClr val="accent4">
                <a:shade val="45000"/>
                <a:satMod val="135000"/>
              </a:schemeClr>
              <a:prstClr val="white"/>
            </a:duotone>
          </a:blip>
          <a:stretch>
            <a:fillRect/>
          </a:stretch>
        </p:blipFill>
        <p:spPr>
          <a:xfrm flipV="1">
            <a:off x="3563006" y="1597937"/>
            <a:ext cx="2673454" cy="1052964"/>
          </a:xfrm>
          <a:prstGeom prst="rect">
            <a:avLst/>
          </a:prstGeom>
        </p:spPr>
      </p:pic>
      <p:grpSp>
        <p:nvGrpSpPr>
          <p:cNvPr id="22" name="组合 21"/>
          <p:cNvGrpSpPr/>
          <p:nvPr/>
        </p:nvGrpSpPr>
        <p:grpSpPr>
          <a:xfrm>
            <a:off x="2867074" y="1995052"/>
            <a:ext cx="6449410" cy="769441"/>
            <a:chOff x="2867074" y="1995052"/>
            <a:chExt cx="6449410" cy="769441"/>
          </a:xfrm>
        </p:grpSpPr>
        <p:grpSp>
          <p:nvGrpSpPr>
            <p:cNvPr id="6" name="组合 5"/>
            <p:cNvGrpSpPr/>
            <p:nvPr/>
          </p:nvGrpSpPr>
          <p:grpSpPr>
            <a:xfrm>
              <a:off x="2867074" y="2350518"/>
              <a:ext cx="6449410" cy="133934"/>
              <a:chOff x="2867074" y="2350518"/>
              <a:chExt cx="6449410" cy="133934"/>
            </a:xfrm>
          </p:grpSpPr>
          <p:grpSp>
            <p:nvGrpSpPr>
              <p:cNvPr id="7" name="组合 6"/>
              <p:cNvGrpSpPr/>
              <p:nvPr/>
            </p:nvGrpSpPr>
            <p:grpSpPr>
              <a:xfrm flipH="1">
                <a:off x="2867074" y="2350518"/>
                <a:ext cx="1326534" cy="133934"/>
                <a:chOff x="8321818" y="4239944"/>
                <a:chExt cx="1326534" cy="133934"/>
              </a:xfrm>
            </p:grpSpPr>
            <p:cxnSp>
              <p:nvCxnSpPr>
                <p:cNvPr id="13" name="直接连接符 12"/>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321818" y="4239944"/>
                  <a:ext cx="133934" cy="133934"/>
                  <a:chOff x="8306650" y="4224776"/>
                  <a:chExt cx="164270" cy="164270"/>
                </a:xfrm>
              </p:grpSpPr>
              <p:sp>
                <p:nvSpPr>
                  <p:cNvPr id="15" name="菱形 14"/>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6" name="菱形 15"/>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nvGrpSpPr>
              <p:cNvPr id="8" name="组合 7"/>
              <p:cNvGrpSpPr/>
              <p:nvPr/>
            </p:nvGrpSpPr>
            <p:grpSpPr>
              <a:xfrm>
                <a:off x="7989950" y="2350518"/>
                <a:ext cx="1326534" cy="133934"/>
                <a:chOff x="8321818" y="4239944"/>
                <a:chExt cx="1326534" cy="133934"/>
              </a:xfrm>
            </p:grpSpPr>
            <p:cxnSp>
              <p:nvCxnSpPr>
                <p:cNvPr id="9" name="直接连接符 8"/>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8321818" y="4239944"/>
                  <a:ext cx="133934" cy="133934"/>
                  <a:chOff x="8306650" y="4224776"/>
                  <a:chExt cx="164270" cy="164270"/>
                </a:xfrm>
              </p:grpSpPr>
              <p:sp>
                <p:nvSpPr>
                  <p:cNvPr id="11" name="菱形 10"/>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2" name="菱形 11"/>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grpSp>
          <p:nvGrpSpPr>
            <p:cNvPr id="17" name="组合 16"/>
            <p:cNvGrpSpPr/>
            <p:nvPr/>
          </p:nvGrpSpPr>
          <p:grpSpPr>
            <a:xfrm>
              <a:off x="4310518" y="2040653"/>
              <a:ext cx="3562522" cy="712265"/>
              <a:chOff x="4310518" y="2040653"/>
              <a:chExt cx="3562522" cy="712265"/>
            </a:xfrm>
          </p:grpSpPr>
          <p:sp>
            <p:nvSpPr>
              <p:cNvPr id="18" name="六边形 17"/>
              <p:cNvSpPr/>
              <p:nvPr/>
            </p:nvSpPr>
            <p:spPr>
              <a:xfrm>
                <a:off x="4310518" y="2040653"/>
                <a:ext cx="3562522" cy="712265"/>
              </a:xfrm>
              <a:prstGeom prst="hexagon">
                <a:avLst>
                  <a:gd name="adj" fmla="val 43419"/>
                  <a:gd name="vf" fmla="val 115470"/>
                </a:avLst>
              </a:prstGeom>
              <a:gradFill>
                <a:gsLst>
                  <a:gs pos="5000">
                    <a:srgbClr val="FEF5D6"/>
                  </a:gs>
                  <a:gs pos="78000">
                    <a:srgbClr val="EFC879"/>
                  </a:gs>
                </a:gsLst>
                <a:lin ang="2700000" scaled="1"/>
              </a:gradFill>
              <a:ln>
                <a:no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sp>
            <p:nvSpPr>
              <p:cNvPr id="19" name="六边形 18"/>
              <p:cNvSpPr/>
              <p:nvPr/>
            </p:nvSpPr>
            <p:spPr>
              <a:xfrm>
                <a:off x="4405809" y="2061197"/>
                <a:ext cx="3396890" cy="627068"/>
              </a:xfrm>
              <a:prstGeom prst="hexagon">
                <a:avLst>
                  <a:gd name="adj" fmla="val 43419"/>
                  <a:gd name="vf" fmla="val 115470"/>
                </a:avLst>
              </a:prstGeom>
              <a:noFill/>
              <a:ln>
                <a:solidFill>
                  <a:srgbClr val="DABF5B"/>
                </a:solid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grpSp>
        <p:sp>
          <p:nvSpPr>
            <p:cNvPr id="20" name="矩形 19"/>
            <p:cNvSpPr/>
            <p:nvPr/>
          </p:nvSpPr>
          <p:spPr>
            <a:xfrm>
              <a:off x="5153060" y="1995052"/>
              <a:ext cx="1877437" cy="769441"/>
            </a:xfrm>
            <a:prstGeom prst="rect">
              <a:avLst/>
            </a:prstGeom>
          </p:spPr>
          <p:txBody>
            <a:bodyPr wrap="none">
              <a:spAutoFit/>
            </a:bodyPr>
            <a:lstStyle/>
            <a:p>
              <a:pPr algn="ctr"/>
              <a:r>
                <a:rPr lang="zh-CN" altLang="en-US" sz="4400" dirty="0">
                  <a:solidFill>
                    <a:srgbClr val="C80F19"/>
                  </a:solidFill>
                  <a:latin typeface="华文新魏" panose="02010800040101010101" pitchFamily="2" charset="-122"/>
                  <a:ea typeface="华文新魏" panose="02010800040101010101" pitchFamily="2" charset="-122"/>
                </a:rPr>
                <a:t>专题六</a:t>
              </a:r>
              <a:endParaRPr lang="zh-CN" altLang="en-US" sz="4400" dirty="0">
                <a:solidFill>
                  <a:srgbClr val="C80F19"/>
                </a:solidFill>
                <a:latin typeface="华文新魏" panose="02010800040101010101" pitchFamily="2" charset="-122"/>
                <a:ea typeface="华文新魏" panose="02010800040101010101" pitchFamily="2" charset="-122"/>
              </a:endParaRPr>
            </a:p>
          </p:txBody>
        </p:sp>
      </p:grpSp>
      <p:sp>
        <p:nvSpPr>
          <p:cNvPr id="21" name="矩形 20"/>
          <p:cNvSpPr/>
          <p:nvPr/>
        </p:nvSpPr>
        <p:spPr>
          <a:xfrm>
            <a:off x="4588807" y="3199876"/>
            <a:ext cx="3005951" cy="886525"/>
          </a:xfrm>
          <a:prstGeom prst="rect">
            <a:avLst/>
          </a:prstGeom>
        </p:spPr>
        <p:txBody>
          <a:bodyPr wrap="none">
            <a:spAutoFit/>
          </a:bodyPr>
          <a:lstStyle/>
          <a:p>
            <a:pPr lvl="0" algn="ctr">
              <a:lnSpc>
                <a:spcPct val="130000"/>
              </a:lnSpc>
              <a:defRPr/>
            </a:pPr>
            <a:r>
              <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rPr>
              <a:t>邓小平理论</a:t>
            </a:r>
            <a:endPar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63" presetClass="path" presetSubtype="0" accel="50000" decel="50000" fill="hold" nodeType="withEffect">
                                  <p:stCondLst>
                                    <p:cond delay="0"/>
                                  </p:stCondLst>
                                  <p:childTnLst>
                                    <p:animMotion origin="layout" path="M -2.91667E-6 -2.22222E-6 L 0.19818 -2.22222E-6 " pathEditMode="relative" rAng="0" ptsTypes="AA">
                                      <p:cBhvr>
                                        <p:cTn id="13" dur="2000" fill="hold"/>
                                        <p:tgtEl>
                                          <p:spTgt spid="5"/>
                                        </p:tgtEl>
                                        <p:attrNameLst>
                                          <p:attrName>ppt_x</p:attrName>
                                          <p:attrName>ppt_y</p:attrName>
                                        </p:attrNameLst>
                                      </p:cBhvr>
                                      <p:rCtr x="9909" y="0"/>
                                    </p:animMotion>
                                  </p:childTnLst>
                                </p:cTn>
                              </p:par>
                            </p:childTnLst>
                          </p:cTn>
                        </p:par>
                        <p:par>
                          <p:cTn id="14" fill="hold">
                            <p:stCondLst>
                              <p:cond delay="10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2" presetClass="entr" presetSubtype="4" decel="10000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ppt_x"/>
                                          </p:val>
                                        </p:tav>
                                        <p:tav tm="100000">
                                          <p:val>
                                            <p:strVal val="#ppt_x"/>
                                          </p:val>
                                        </p:tav>
                                      </p:tavLst>
                                    </p:anim>
                                    <p:anim calcmode="lin" valueType="num">
                                      <p:cBhvr additive="base">
                                        <p:cTn id="21"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5" name="矩形 4"/>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文框 5"/>
          <p:cNvSpPr/>
          <p:nvPr/>
        </p:nvSpPr>
        <p:spPr>
          <a:xfrm>
            <a:off x="11951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596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07670" y="1362460"/>
            <a:ext cx="8725647" cy="3970318"/>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rPr>
              <a:t>    我们建立的社会主义制度是个好制度，必须坚持。我们马克思主义者过去闹革命，就是为社会主义、共产主义崇高理想而奋斗。现在我们搞经济改革，仍然要坚持社会主义道路，坚持共产主义的远大理想，年轻一代尤其要懂得这一点。但问题是什么是社会主义，如何建设社会主义。我们的经验教训有许多条，最重要的一条，就是要搞清楚这个问题。 </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 </a:t>
            </a:r>
            <a:r>
              <a:rPr lang="en-US" altLang="zh-CN" b="1" dirty="0">
                <a:latin typeface="楷体" panose="02010609060101010101" pitchFamily="49" charset="-122"/>
                <a:ea typeface="楷体" panose="02010609060101010101" pitchFamily="49" charset="-122"/>
                <a:cs typeface="微软雅黑" panose="020B0503020204020204" pitchFamily="34" charset="-122"/>
              </a:rPr>
              <a:t>  </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邓小平：</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政治上发展民主，经济上实行改革</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1985</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4</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15</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二、邓小平理论的基本问题和主要内容是什么？</a:t>
            </a:r>
            <a:endParaRPr lang="zh-CN" altLang="en-US" dirty="0">
              <a:solidFill>
                <a:schemeClr val="bg1"/>
              </a:solidFill>
            </a:endParaRPr>
          </a:p>
        </p:txBody>
      </p:sp>
      <p:sp>
        <p:nvSpPr>
          <p:cNvPr id="12" name="矩形 1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542578" y="2497049"/>
            <a:ext cx="1414894" cy="1053622"/>
            <a:chOff x="4542578" y="2106757"/>
            <a:chExt cx="1414894" cy="1053622"/>
          </a:xfrm>
        </p:grpSpPr>
        <p:cxnSp>
          <p:nvCxnSpPr>
            <p:cNvPr id="17" name="直接连接符 16"/>
            <p:cNvCxnSpPr/>
            <p:nvPr/>
          </p:nvCxnSpPr>
          <p:spPr>
            <a:xfrm>
              <a:off x="4542578" y="2677578"/>
              <a:ext cx="1414894"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rot="16200000">
              <a:off x="4647807" y="2060017"/>
              <a:ext cx="1053622" cy="1147102"/>
            </a:xfrm>
            <a:prstGeom prst="rect">
              <a:avLst/>
            </a:prstGeom>
            <a:noFill/>
          </p:spPr>
          <p:txBody>
            <a:bodyPr vert="eaVert" wrap="square">
              <a:spAutoFit/>
            </a:bodyPr>
            <a:lstStyle/>
            <a:p>
              <a:pPr algn="r">
                <a:lnSpc>
                  <a:spcPct val="150000"/>
                </a:lnSpc>
              </a:pPr>
              <a:r>
                <a:rPr lang="en-US" altLang="zh-CN" sz="2000" b="1" dirty="0">
                  <a:solidFill>
                    <a:schemeClr val="accent4">
                      <a:lumMod val="75000"/>
                    </a:schemeClr>
                  </a:solidFill>
                  <a:latin typeface="微软雅黑" panose="020B0503020204020204" pitchFamily="34" charset="-122"/>
                  <a:ea typeface="微软雅黑" panose="020B0503020204020204" pitchFamily="34" charset="-122"/>
                </a:rPr>
                <a:t>  1980</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年</a:t>
              </a:r>
              <a:endParaRPr lang="en-US" altLang="zh-CN" sz="2000" b="1" dirty="0">
                <a:solidFill>
                  <a:schemeClr val="accent4">
                    <a:lumMod val="75000"/>
                  </a:schemeClr>
                </a:solidFill>
                <a:latin typeface="微软雅黑" panose="020B0503020204020204" pitchFamily="34" charset="-122"/>
                <a:ea typeface="微软雅黑" panose="020B0503020204020204" pitchFamily="34" charset="-122"/>
              </a:endParaRPr>
            </a:p>
            <a:p>
              <a:pPr algn="r">
                <a:lnSpc>
                  <a:spcPct val="150000"/>
                </a:lnSpc>
              </a:pPr>
              <a:r>
                <a:rPr lang="en-US" altLang="zh-CN" sz="2000" b="1" dirty="0">
                  <a:solidFill>
                    <a:schemeClr val="accent4">
                      <a:lumMod val="75000"/>
                    </a:schemeClr>
                  </a:solidFill>
                  <a:latin typeface="微软雅黑" panose="020B0503020204020204" pitchFamily="34" charset="-122"/>
                  <a:ea typeface="微软雅黑" panose="020B0503020204020204" pitchFamily="34" charset="-122"/>
                </a:rPr>
                <a:t>5</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月  </a:t>
              </a:r>
              <a:endParaRPr lang="zh-CN" altLang="en-US" sz="2000" b="1" dirty="0">
                <a:solidFill>
                  <a:schemeClr val="accent4">
                    <a:lumMod val="75000"/>
                  </a:scheme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6249937" y="4134465"/>
            <a:ext cx="1451026" cy="1053622"/>
            <a:chOff x="6249937" y="4134465"/>
            <a:chExt cx="1451026" cy="1053622"/>
          </a:xfrm>
        </p:grpSpPr>
        <p:cxnSp>
          <p:nvCxnSpPr>
            <p:cNvPr id="36" name="直接连接符 35"/>
            <p:cNvCxnSpPr/>
            <p:nvPr/>
          </p:nvCxnSpPr>
          <p:spPr>
            <a:xfrm>
              <a:off x="6249937" y="4704918"/>
              <a:ext cx="1451026"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rot="16200000">
              <a:off x="6450476" y="4169474"/>
              <a:ext cx="1053622" cy="983603"/>
            </a:xfrm>
            <a:prstGeom prst="rect">
              <a:avLst/>
            </a:prstGeom>
            <a:noFill/>
          </p:spPr>
          <p:txBody>
            <a:bodyPr vert="eaVert" wrap="none">
              <a:spAutoFit/>
            </a:bodyPr>
            <a:lstStyle/>
            <a:p>
              <a:pPr algn="r">
                <a:lnSpc>
                  <a:spcPct val="150000"/>
                </a:lnSpc>
              </a:pPr>
              <a:r>
                <a:rPr lang="en-US" altLang="zh-CN" sz="2000" b="1" dirty="0">
                  <a:solidFill>
                    <a:schemeClr val="accent4">
                      <a:lumMod val="75000"/>
                    </a:schemeClr>
                  </a:solidFill>
                  <a:latin typeface="微软雅黑" panose="020B0503020204020204" pitchFamily="34" charset="-122"/>
                  <a:ea typeface="微软雅黑" panose="020B0503020204020204" pitchFamily="34" charset="-122"/>
                </a:rPr>
                <a:t>1985</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年</a:t>
              </a:r>
              <a:endParaRPr lang="en-US" altLang="zh-CN" sz="2000" b="1" dirty="0">
                <a:solidFill>
                  <a:schemeClr val="accent4">
                    <a:lumMod val="75000"/>
                  </a:schemeClr>
                </a:solidFill>
                <a:latin typeface="微软雅黑" panose="020B0503020204020204" pitchFamily="34" charset="-122"/>
                <a:ea typeface="微软雅黑" panose="020B0503020204020204" pitchFamily="34" charset="-122"/>
              </a:endParaRPr>
            </a:p>
            <a:p>
              <a:pPr algn="r">
                <a:lnSpc>
                  <a:spcPct val="150000"/>
                </a:lnSpc>
              </a:pPr>
              <a:r>
                <a:rPr lang="en-US" altLang="zh-CN" sz="2000" b="1" dirty="0">
                  <a:solidFill>
                    <a:schemeClr val="accent4">
                      <a:lumMod val="75000"/>
                    </a:schemeClr>
                  </a:solidFill>
                  <a:latin typeface="微软雅黑" panose="020B0503020204020204" pitchFamily="34" charset="-122"/>
                  <a:ea typeface="微软雅黑" panose="020B0503020204020204" pitchFamily="34" charset="-122"/>
                </a:rPr>
                <a:t>8</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月</a:t>
              </a:r>
              <a:endParaRPr lang="zh-CN" altLang="en-US" sz="2000" b="1" dirty="0">
                <a:solidFill>
                  <a:schemeClr val="accent4">
                    <a:lumMod val="7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25044" y="2142113"/>
            <a:ext cx="3960000" cy="3891226"/>
            <a:chOff x="714022" y="1752008"/>
            <a:chExt cx="3960000" cy="3891226"/>
          </a:xfrm>
        </p:grpSpPr>
        <p:sp>
          <p:nvSpPr>
            <p:cNvPr id="11" name="矩形: 对角圆角 10"/>
            <p:cNvSpPr/>
            <p:nvPr/>
          </p:nvSpPr>
          <p:spPr>
            <a:xfrm>
              <a:off x="714022" y="1752008"/>
              <a:ext cx="3960000" cy="3891226"/>
            </a:xfrm>
            <a:prstGeom prst="round2DiagRect">
              <a:avLst/>
            </a:prstGeom>
            <a:solidFill>
              <a:schemeClr val="bg1"/>
            </a:solidFill>
            <a:ln>
              <a:no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矩形 8"/>
            <p:cNvSpPr/>
            <p:nvPr/>
          </p:nvSpPr>
          <p:spPr>
            <a:xfrm>
              <a:off x="992811" y="2056563"/>
              <a:ext cx="3402423" cy="3282117"/>
            </a:xfrm>
            <a:prstGeom prst="rect">
              <a:avLst/>
            </a:prstGeom>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邓小平指出：“社会主义是一个很好的名词，但是如果搞不好，不能正确理解，不能采取正确的政策，那就体现不出社会主义的本质。”</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b="1" dirty="0">
                  <a:solidFill>
                    <a:schemeClr val="tx1">
                      <a:lumMod val="85000"/>
                      <a:lumOff val="15000"/>
                    </a:schemeClr>
                  </a:solidFill>
                  <a:latin typeface="楷体" panose="02010609060101010101" pitchFamily="49" charset="-122"/>
                  <a:ea typeface="楷体" panose="02010609060101010101" pitchFamily="49" charset="-122"/>
                </a:rPr>
                <a:t>根据我们自己的经验，讲社会主义，首先就要使生产力发展，这是主要的。只有这样，才能表明社会主义的优越性。</a:t>
              </a:r>
              <a:r>
                <a:rPr lang="en-US" altLang="zh-CN" b="1" dirty="0">
                  <a:solidFill>
                    <a:schemeClr val="tx1">
                      <a:lumMod val="85000"/>
                      <a:lumOff val="15000"/>
                    </a:schemeClr>
                  </a:solidFill>
                  <a:latin typeface="楷体" panose="02010609060101010101" pitchFamily="49" charset="-122"/>
                  <a:ea typeface="楷体" panose="02010609060101010101" pitchFamily="49" charset="-122"/>
                </a:rPr>
                <a:t>”</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grpSp>
        <p:nvGrpSpPr>
          <p:cNvPr id="10" name="组合 9"/>
          <p:cNvGrpSpPr/>
          <p:nvPr/>
        </p:nvGrpSpPr>
        <p:grpSpPr>
          <a:xfrm>
            <a:off x="5810878" y="2364003"/>
            <a:ext cx="589798" cy="913772"/>
            <a:chOff x="5017407" y="673554"/>
            <a:chExt cx="901700" cy="1397000"/>
          </a:xfrm>
        </p:grpSpPr>
        <p:sp>
          <p:nvSpPr>
            <p:cNvPr id="26" name="Rectangle 6"/>
            <p:cNvSpPr>
              <a:spLocks noChangeArrowheads="1"/>
            </p:cNvSpPr>
            <p:nvPr/>
          </p:nvSpPr>
          <p:spPr bwMode="auto">
            <a:xfrm rot="5400000" flipV="1">
              <a:off x="5325382" y="798967"/>
              <a:ext cx="719138" cy="468312"/>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Rectangle 7"/>
            <p:cNvSpPr>
              <a:spLocks noChangeArrowheads="1"/>
            </p:cNvSpPr>
            <p:nvPr/>
          </p:nvSpPr>
          <p:spPr bwMode="auto">
            <a:xfrm rot="5400000" flipV="1">
              <a:off x="4891201" y="1477623"/>
              <a:ext cx="719137" cy="466725"/>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Freeform 15"/>
            <p:cNvSpPr/>
            <p:nvPr/>
          </p:nvSpPr>
          <p:spPr bwMode="auto">
            <a:xfrm rot="5400000" flipV="1">
              <a:off x="4769757" y="921204"/>
              <a:ext cx="1397000" cy="901700"/>
            </a:xfrm>
            <a:custGeom>
              <a:avLst/>
              <a:gdLst>
                <a:gd name="T0" fmla="*/ 1397000 w 1037"/>
                <a:gd name="T1" fmla="*/ 0 h 671"/>
                <a:gd name="T2" fmla="*/ 677619 w 1037"/>
                <a:gd name="T3" fmla="*/ 0 h 671"/>
                <a:gd name="T4" fmla="*/ 0 w 1037"/>
                <a:gd name="T5" fmla="*/ 901700 h 671"/>
                <a:gd name="T6" fmla="*/ 719381 w 1037"/>
                <a:gd name="T7" fmla="*/ 901700 h 671"/>
                <a:gd name="T8" fmla="*/ 1397000 w 1037"/>
                <a:gd name="T9" fmla="*/ 0 h 6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7" h="671">
                  <a:moveTo>
                    <a:pt x="1037" y="0"/>
                  </a:moveTo>
                  <a:lnTo>
                    <a:pt x="503" y="0"/>
                  </a:lnTo>
                  <a:lnTo>
                    <a:pt x="0" y="671"/>
                  </a:lnTo>
                  <a:lnTo>
                    <a:pt x="534" y="671"/>
                  </a:lnTo>
                  <a:lnTo>
                    <a:pt x="1037" y="0"/>
                  </a:ln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4" name="组合 23"/>
          <p:cNvGrpSpPr/>
          <p:nvPr/>
        </p:nvGrpSpPr>
        <p:grpSpPr>
          <a:xfrm>
            <a:off x="7529501" y="2425257"/>
            <a:ext cx="4099070" cy="3891600"/>
            <a:chOff x="7578189" y="2106757"/>
            <a:chExt cx="4099070" cy="3891600"/>
          </a:xfrm>
        </p:grpSpPr>
        <p:sp>
          <p:nvSpPr>
            <p:cNvPr id="46" name="矩形: 对角圆角 45"/>
            <p:cNvSpPr/>
            <p:nvPr/>
          </p:nvSpPr>
          <p:spPr>
            <a:xfrm flipH="1">
              <a:off x="7578189" y="2106757"/>
              <a:ext cx="4099070" cy="3891600"/>
            </a:xfrm>
            <a:prstGeom prst="round2DiagRect">
              <a:avLst/>
            </a:prstGeom>
            <a:solidFill>
              <a:schemeClr val="bg1"/>
            </a:solidFill>
            <a:ln>
              <a:no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8" name="矩形 47"/>
            <p:cNvSpPr/>
            <p:nvPr/>
          </p:nvSpPr>
          <p:spPr>
            <a:xfrm>
              <a:off x="7793160" y="2411499"/>
              <a:ext cx="3669129" cy="3282117"/>
            </a:xfrm>
            <a:prstGeom prst="rect">
              <a:avLst/>
            </a:prstGeom>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邓小平指出：“在建立社会主义经济基础以后，多年来没有制定出为发展生产力创造良好条件的政策。社会生产力发展缓慢，人民的物质和文化生活条件得不到理想的改善，国家也无法摆脱贫穷落后的状态。这种情况，迫使我们在一九七八年十二月召开的党的十一届三中全会上决定进行改革。”</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grpSp>
        <p:nvGrpSpPr>
          <p:cNvPr id="35" name="组合 34"/>
          <p:cNvGrpSpPr/>
          <p:nvPr/>
        </p:nvGrpSpPr>
        <p:grpSpPr>
          <a:xfrm>
            <a:off x="5810878" y="4485444"/>
            <a:ext cx="589798" cy="913772"/>
            <a:chOff x="5017407" y="673554"/>
            <a:chExt cx="901700" cy="1397000"/>
          </a:xfrm>
        </p:grpSpPr>
        <p:sp>
          <p:nvSpPr>
            <p:cNvPr id="37" name="Rectangle 6"/>
            <p:cNvSpPr>
              <a:spLocks noChangeArrowheads="1"/>
            </p:cNvSpPr>
            <p:nvPr/>
          </p:nvSpPr>
          <p:spPr bwMode="auto">
            <a:xfrm rot="5400000" flipV="1">
              <a:off x="5325382" y="798967"/>
              <a:ext cx="719138" cy="468312"/>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Rectangle 7"/>
            <p:cNvSpPr>
              <a:spLocks noChangeArrowheads="1"/>
            </p:cNvSpPr>
            <p:nvPr/>
          </p:nvSpPr>
          <p:spPr bwMode="auto">
            <a:xfrm rot="5400000" flipV="1">
              <a:off x="4891201" y="1477623"/>
              <a:ext cx="719137" cy="466725"/>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Freeform 15"/>
            <p:cNvSpPr/>
            <p:nvPr/>
          </p:nvSpPr>
          <p:spPr bwMode="auto">
            <a:xfrm rot="5400000" flipV="1">
              <a:off x="4769757" y="921204"/>
              <a:ext cx="1397000" cy="901700"/>
            </a:xfrm>
            <a:custGeom>
              <a:avLst/>
              <a:gdLst>
                <a:gd name="T0" fmla="*/ 1397000 w 1037"/>
                <a:gd name="T1" fmla="*/ 0 h 671"/>
                <a:gd name="T2" fmla="*/ 677619 w 1037"/>
                <a:gd name="T3" fmla="*/ 0 h 671"/>
                <a:gd name="T4" fmla="*/ 0 w 1037"/>
                <a:gd name="T5" fmla="*/ 901700 h 671"/>
                <a:gd name="T6" fmla="*/ 719381 w 1037"/>
                <a:gd name="T7" fmla="*/ 901700 h 671"/>
                <a:gd name="T8" fmla="*/ 1397000 w 1037"/>
                <a:gd name="T9" fmla="*/ 0 h 6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7" h="671">
                  <a:moveTo>
                    <a:pt x="1037" y="0"/>
                  </a:moveTo>
                  <a:lnTo>
                    <a:pt x="503" y="0"/>
                  </a:lnTo>
                  <a:lnTo>
                    <a:pt x="0" y="671"/>
                  </a:lnTo>
                  <a:lnTo>
                    <a:pt x="534" y="671"/>
                  </a:lnTo>
                  <a:lnTo>
                    <a:pt x="1037" y="0"/>
                  </a:ln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8" name="组合 67"/>
          <p:cNvGrpSpPr/>
          <p:nvPr/>
        </p:nvGrpSpPr>
        <p:grpSpPr>
          <a:xfrm>
            <a:off x="0" y="1484604"/>
            <a:ext cx="12192000" cy="243125"/>
            <a:chOff x="0" y="564130"/>
            <a:chExt cx="12192000" cy="243125"/>
          </a:xfrm>
        </p:grpSpPr>
        <p:cxnSp>
          <p:nvCxnSpPr>
            <p:cNvPr id="14" name="直接连接符 13"/>
            <p:cNvCxnSpPr/>
            <p:nvPr/>
          </p:nvCxnSpPr>
          <p:spPr>
            <a:xfrm>
              <a:off x="0" y="685692"/>
              <a:ext cx="4368800" cy="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65" name="任意多边形: 形状 64"/>
            <p:cNvSpPr/>
            <p:nvPr/>
          </p:nvSpPr>
          <p:spPr>
            <a:xfrm>
              <a:off x="4486322" y="564130"/>
              <a:ext cx="3204865" cy="243125"/>
            </a:xfrm>
            <a:custGeom>
              <a:avLst/>
              <a:gdLst/>
              <a:ahLst/>
              <a:cxnLst/>
              <a:rect l="l" t="t" r="r" b="b"/>
              <a:pathLst>
                <a:path w="2784044" h="211201">
                  <a:moveTo>
                    <a:pt x="1685321" y="113756"/>
                  </a:moveTo>
                  <a:lnTo>
                    <a:pt x="1685321" y="168338"/>
                  </a:lnTo>
                  <a:lnTo>
                    <a:pt x="1709947" y="168338"/>
                  </a:lnTo>
                  <a:lnTo>
                    <a:pt x="1709947" y="113756"/>
                  </a:lnTo>
                  <a:close/>
                  <a:moveTo>
                    <a:pt x="1293503" y="104631"/>
                  </a:moveTo>
                  <a:lnTo>
                    <a:pt x="1328398" y="108147"/>
                  </a:lnTo>
                  <a:cubicBezTo>
                    <a:pt x="1332845" y="108147"/>
                    <a:pt x="1335547" y="109603"/>
                    <a:pt x="1336505" y="112514"/>
                  </a:cubicBezTo>
                  <a:cubicBezTo>
                    <a:pt x="1336505" y="116672"/>
                    <a:pt x="1333003" y="120207"/>
                    <a:pt x="1325999" y="123118"/>
                  </a:cubicBezTo>
                  <a:cubicBezTo>
                    <a:pt x="1326566" y="138075"/>
                    <a:pt x="1324231" y="150433"/>
                    <a:pt x="1318994" y="160190"/>
                  </a:cubicBezTo>
                  <a:cubicBezTo>
                    <a:pt x="1349997" y="163511"/>
                    <a:pt x="1370740" y="167952"/>
                    <a:pt x="1381223" y="173515"/>
                  </a:cubicBezTo>
                  <a:cubicBezTo>
                    <a:pt x="1388702" y="178501"/>
                    <a:pt x="1392757" y="183835"/>
                    <a:pt x="1393390" y="189519"/>
                  </a:cubicBezTo>
                  <a:cubicBezTo>
                    <a:pt x="1392702" y="201192"/>
                    <a:pt x="1386646" y="207369"/>
                    <a:pt x="1375224" y="208048"/>
                  </a:cubicBezTo>
                  <a:cubicBezTo>
                    <a:pt x="1369438" y="208048"/>
                    <a:pt x="1364801" y="205611"/>
                    <a:pt x="1361313" y="200737"/>
                  </a:cubicBezTo>
                  <a:cubicBezTo>
                    <a:pt x="1351844" y="190142"/>
                    <a:pt x="1336626" y="179738"/>
                    <a:pt x="1315660" y="169524"/>
                  </a:cubicBezTo>
                  <a:cubicBezTo>
                    <a:pt x="1303167" y="191616"/>
                    <a:pt x="1273281" y="204750"/>
                    <a:pt x="1226000" y="208927"/>
                  </a:cubicBezTo>
                  <a:lnTo>
                    <a:pt x="1224340" y="202718"/>
                  </a:lnTo>
                  <a:cubicBezTo>
                    <a:pt x="1269872" y="186849"/>
                    <a:pt x="1292926" y="164604"/>
                    <a:pt x="1293503" y="135982"/>
                  </a:cubicBezTo>
                  <a:cubicBezTo>
                    <a:pt x="1294675" y="127406"/>
                    <a:pt x="1294675" y="116956"/>
                    <a:pt x="1293503" y="104631"/>
                  </a:cubicBezTo>
                  <a:close/>
                  <a:moveTo>
                    <a:pt x="417347" y="95534"/>
                  </a:moveTo>
                  <a:lnTo>
                    <a:pt x="446871" y="117049"/>
                  </a:lnTo>
                  <a:cubicBezTo>
                    <a:pt x="448666" y="117942"/>
                    <a:pt x="449564" y="119248"/>
                    <a:pt x="449564" y="120969"/>
                  </a:cubicBezTo>
                  <a:cubicBezTo>
                    <a:pt x="449564" y="125090"/>
                    <a:pt x="446336" y="127150"/>
                    <a:pt x="439881" y="127150"/>
                  </a:cubicBezTo>
                  <a:lnTo>
                    <a:pt x="353514" y="127150"/>
                  </a:lnTo>
                  <a:cubicBezTo>
                    <a:pt x="334659" y="148303"/>
                    <a:pt x="319107" y="161985"/>
                    <a:pt x="306856" y="168199"/>
                  </a:cubicBezTo>
                  <a:lnTo>
                    <a:pt x="384670" y="167432"/>
                  </a:lnTo>
                  <a:cubicBezTo>
                    <a:pt x="379108" y="158446"/>
                    <a:pt x="372103" y="147954"/>
                    <a:pt x="363657" y="135954"/>
                  </a:cubicBezTo>
                  <a:lnTo>
                    <a:pt x="368248" y="130541"/>
                  </a:lnTo>
                  <a:cubicBezTo>
                    <a:pt x="408403" y="149228"/>
                    <a:pt x="428788" y="167115"/>
                    <a:pt x="429402" y="184203"/>
                  </a:cubicBezTo>
                  <a:cubicBezTo>
                    <a:pt x="428091" y="197383"/>
                    <a:pt x="421324" y="204611"/>
                    <a:pt x="409101" y="205885"/>
                  </a:cubicBezTo>
                  <a:cubicBezTo>
                    <a:pt x="403390" y="206508"/>
                    <a:pt x="398827" y="202829"/>
                    <a:pt x="395414" y="194849"/>
                  </a:cubicBezTo>
                  <a:cubicBezTo>
                    <a:pt x="393646" y="189537"/>
                    <a:pt x="392204" y="185649"/>
                    <a:pt x="391088" y="183184"/>
                  </a:cubicBezTo>
                  <a:cubicBezTo>
                    <a:pt x="346765" y="191937"/>
                    <a:pt x="313651" y="197686"/>
                    <a:pt x="291745" y="200430"/>
                  </a:cubicBezTo>
                  <a:cubicBezTo>
                    <a:pt x="291159" y="207611"/>
                    <a:pt x="288299" y="211201"/>
                    <a:pt x="283165" y="211201"/>
                  </a:cubicBezTo>
                  <a:cubicBezTo>
                    <a:pt x="279295" y="211201"/>
                    <a:pt x="276951" y="208755"/>
                    <a:pt x="276133" y="203862"/>
                  </a:cubicBezTo>
                  <a:lnTo>
                    <a:pt x="266477" y="169957"/>
                  </a:lnTo>
                  <a:cubicBezTo>
                    <a:pt x="278142" y="169957"/>
                    <a:pt x="284918" y="168306"/>
                    <a:pt x="286806" y="165004"/>
                  </a:cubicBezTo>
                  <a:cubicBezTo>
                    <a:pt x="294936" y="153981"/>
                    <a:pt x="302168" y="141363"/>
                    <a:pt x="308503" y="127150"/>
                  </a:cubicBezTo>
                  <a:lnTo>
                    <a:pt x="248967" y="127150"/>
                  </a:lnTo>
                  <a:lnTo>
                    <a:pt x="248967" y="117439"/>
                  </a:lnTo>
                  <a:lnTo>
                    <a:pt x="400604" y="117439"/>
                  </a:lnTo>
                  <a:close/>
                  <a:moveTo>
                    <a:pt x="1986265" y="86074"/>
                  </a:moveTo>
                  <a:lnTo>
                    <a:pt x="1986265" y="89492"/>
                  </a:lnTo>
                  <a:cubicBezTo>
                    <a:pt x="1986842" y="94496"/>
                    <a:pt x="1984610" y="97441"/>
                    <a:pt x="1979568" y="98324"/>
                  </a:cubicBezTo>
                  <a:cubicBezTo>
                    <a:pt x="1972015" y="100073"/>
                    <a:pt x="1963704" y="100947"/>
                    <a:pt x="1954635" y="100947"/>
                  </a:cubicBezTo>
                  <a:lnTo>
                    <a:pt x="1954635" y="91820"/>
                  </a:lnTo>
                  <a:lnTo>
                    <a:pt x="1942321" y="102946"/>
                  </a:lnTo>
                  <a:lnTo>
                    <a:pt x="1940856" y="104045"/>
                  </a:lnTo>
                  <a:lnTo>
                    <a:pt x="2042160" y="104045"/>
                  </a:lnTo>
                  <a:lnTo>
                    <a:pt x="2051578" y="95045"/>
                  </a:lnTo>
                  <a:cubicBezTo>
                    <a:pt x="2047708" y="95650"/>
                    <a:pt x="2041290" y="95952"/>
                    <a:pt x="2032323" y="95952"/>
                  </a:cubicBezTo>
                  <a:lnTo>
                    <a:pt x="2032323" y="86074"/>
                  </a:lnTo>
                  <a:close/>
                  <a:moveTo>
                    <a:pt x="2657699" y="75661"/>
                  </a:moveTo>
                  <a:lnTo>
                    <a:pt x="2652820" y="77144"/>
                  </a:lnTo>
                  <a:lnTo>
                    <a:pt x="2628905" y="77144"/>
                  </a:lnTo>
                  <a:lnTo>
                    <a:pt x="2628905" y="88334"/>
                  </a:lnTo>
                  <a:cubicBezTo>
                    <a:pt x="2644665" y="94034"/>
                    <a:pt x="2654336" y="100516"/>
                    <a:pt x="2657920" y="107780"/>
                  </a:cubicBezTo>
                  <a:lnTo>
                    <a:pt x="2658256" y="109403"/>
                  </a:lnTo>
                  <a:lnTo>
                    <a:pt x="2737708" y="109403"/>
                  </a:lnTo>
                  <a:lnTo>
                    <a:pt x="2750609" y="92520"/>
                  </a:lnTo>
                  <a:lnTo>
                    <a:pt x="2734792" y="93929"/>
                  </a:lnTo>
                  <a:lnTo>
                    <a:pt x="2734792" y="85181"/>
                  </a:lnTo>
                  <a:lnTo>
                    <a:pt x="2688734" y="85181"/>
                  </a:lnTo>
                  <a:lnTo>
                    <a:pt x="2688734" y="84246"/>
                  </a:lnTo>
                  <a:cubicBezTo>
                    <a:pt x="2688734" y="90478"/>
                    <a:pt x="2685990" y="93990"/>
                    <a:pt x="2680502" y="94780"/>
                  </a:cubicBezTo>
                  <a:cubicBezTo>
                    <a:pt x="2674586" y="96548"/>
                    <a:pt x="2666786" y="97431"/>
                    <a:pt x="2657103" y="97431"/>
                  </a:cubicBezTo>
                  <a:cubicBezTo>
                    <a:pt x="2657103" y="93887"/>
                    <a:pt x="2657177" y="89718"/>
                    <a:pt x="2657323" y="84923"/>
                  </a:cubicBezTo>
                  <a:close/>
                  <a:moveTo>
                    <a:pt x="2370670" y="69540"/>
                  </a:moveTo>
                  <a:lnTo>
                    <a:pt x="2401686" y="81818"/>
                  </a:lnTo>
                  <a:cubicBezTo>
                    <a:pt x="2401686" y="81818"/>
                    <a:pt x="2402031" y="81818"/>
                    <a:pt x="2402719" y="81818"/>
                  </a:cubicBezTo>
                  <a:cubicBezTo>
                    <a:pt x="2406319" y="83613"/>
                    <a:pt x="2408119" y="85376"/>
                    <a:pt x="2408119" y="87106"/>
                  </a:cubicBezTo>
                  <a:cubicBezTo>
                    <a:pt x="2408119" y="91497"/>
                    <a:pt x="2404909" y="96027"/>
                    <a:pt x="2398491" y="100696"/>
                  </a:cubicBezTo>
                  <a:lnTo>
                    <a:pt x="2398491" y="150884"/>
                  </a:lnTo>
                  <a:cubicBezTo>
                    <a:pt x="2396743" y="166697"/>
                    <a:pt x="2420578" y="174310"/>
                    <a:pt x="2469999" y="173724"/>
                  </a:cubicBezTo>
                  <a:cubicBezTo>
                    <a:pt x="2485895" y="173724"/>
                    <a:pt x="2514298" y="171385"/>
                    <a:pt x="2555207" y="166706"/>
                  </a:cubicBezTo>
                  <a:lnTo>
                    <a:pt x="2555207" y="174617"/>
                  </a:lnTo>
                  <a:cubicBezTo>
                    <a:pt x="2547505" y="178189"/>
                    <a:pt x="2543045" y="186970"/>
                    <a:pt x="2541827" y="200960"/>
                  </a:cubicBezTo>
                  <a:cubicBezTo>
                    <a:pt x="2538655" y="200960"/>
                    <a:pt x="2534813" y="201243"/>
                    <a:pt x="2530302" y="201811"/>
                  </a:cubicBezTo>
                  <a:cubicBezTo>
                    <a:pt x="2509689" y="202992"/>
                    <a:pt x="2493778" y="203583"/>
                    <a:pt x="2482570" y="203583"/>
                  </a:cubicBezTo>
                  <a:cubicBezTo>
                    <a:pt x="2429401" y="205918"/>
                    <a:pt x="2397370" y="193370"/>
                    <a:pt x="2386478" y="165939"/>
                  </a:cubicBezTo>
                  <a:cubicBezTo>
                    <a:pt x="2382934" y="172961"/>
                    <a:pt x="2375558" y="182077"/>
                    <a:pt x="2364349" y="193286"/>
                  </a:cubicBezTo>
                  <a:cubicBezTo>
                    <a:pt x="2364349" y="201006"/>
                    <a:pt x="2362089" y="205313"/>
                    <a:pt x="2357568" y="206206"/>
                  </a:cubicBezTo>
                  <a:cubicBezTo>
                    <a:pt x="2354210" y="206206"/>
                    <a:pt x="2352094" y="204467"/>
                    <a:pt x="2351220" y="200988"/>
                  </a:cubicBezTo>
                  <a:lnTo>
                    <a:pt x="2335356" y="170250"/>
                  </a:lnTo>
                  <a:cubicBezTo>
                    <a:pt x="2344406" y="167487"/>
                    <a:pt x="2354326" y="163139"/>
                    <a:pt x="2365117" y="157204"/>
                  </a:cubicBezTo>
                  <a:lnTo>
                    <a:pt x="2365117" y="95896"/>
                  </a:lnTo>
                  <a:lnTo>
                    <a:pt x="2337100" y="95896"/>
                  </a:lnTo>
                  <a:lnTo>
                    <a:pt x="2337100" y="86185"/>
                  </a:lnTo>
                  <a:lnTo>
                    <a:pt x="2362368" y="86185"/>
                  </a:lnTo>
                  <a:close/>
                  <a:moveTo>
                    <a:pt x="2418485" y="66108"/>
                  </a:moveTo>
                  <a:cubicBezTo>
                    <a:pt x="2449172" y="76526"/>
                    <a:pt x="2464515" y="87683"/>
                    <a:pt x="2464515" y="99580"/>
                  </a:cubicBezTo>
                  <a:cubicBezTo>
                    <a:pt x="2463845" y="113960"/>
                    <a:pt x="2456920" y="121806"/>
                    <a:pt x="2443740" y="123118"/>
                  </a:cubicBezTo>
                  <a:cubicBezTo>
                    <a:pt x="2436159" y="123118"/>
                    <a:pt x="2431671" y="118276"/>
                    <a:pt x="2430275" y="108593"/>
                  </a:cubicBezTo>
                  <a:cubicBezTo>
                    <a:pt x="2428034" y="96761"/>
                    <a:pt x="2423071" y="84437"/>
                    <a:pt x="2415388" y="71619"/>
                  </a:cubicBezTo>
                  <a:close/>
                  <a:moveTo>
                    <a:pt x="1955394" y="62728"/>
                  </a:moveTo>
                  <a:lnTo>
                    <a:pt x="1950044" y="63750"/>
                  </a:lnTo>
                  <a:lnTo>
                    <a:pt x="1927343" y="63750"/>
                  </a:lnTo>
                  <a:lnTo>
                    <a:pt x="1927343" y="94292"/>
                  </a:lnTo>
                  <a:lnTo>
                    <a:pt x="1954635" y="82924"/>
                  </a:lnTo>
                  <a:lnTo>
                    <a:pt x="1954635" y="78972"/>
                  </a:lnTo>
                  <a:cubicBezTo>
                    <a:pt x="1954928" y="74088"/>
                    <a:pt x="1955147" y="69920"/>
                    <a:pt x="1955294" y="66467"/>
                  </a:cubicBezTo>
                  <a:close/>
                  <a:moveTo>
                    <a:pt x="1443257" y="62368"/>
                  </a:moveTo>
                  <a:lnTo>
                    <a:pt x="1472766" y="74786"/>
                  </a:lnTo>
                  <a:cubicBezTo>
                    <a:pt x="1476822" y="76405"/>
                    <a:pt x="1478850" y="78386"/>
                    <a:pt x="1478850" y="80730"/>
                  </a:cubicBezTo>
                  <a:cubicBezTo>
                    <a:pt x="1479436" y="84013"/>
                    <a:pt x="1476227" y="87771"/>
                    <a:pt x="1469222" y="92004"/>
                  </a:cubicBezTo>
                  <a:lnTo>
                    <a:pt x="1469222" y="156046"/>
                  </a:lnTo>
                  <a:lnTo>
                    <a:pt x="1499081" y="142038"/>
                  </a:lnTo>
                  <a:lnTo>
                    <a:pt x="1503365" y="148596"/>
                  </a:lnTo>
                  <a:cubicBezTo>
                    <a:pt x="1487700" y="167692"/>
                    <a:pt x="1472525" y="182561"/>
                    <a:pt x="1457837" y="193202"/>
                  </a:cubicBezTo>
                  <a:cubicBezTo>
                    <a:pt x="1459009" y="200932"/>
                    <a:pt x="1456758" y="205215"/>
                    <a:pt x="1451084" y="206052"/>
                  </a:cubicBezTo>
                  <a:cubicBezTo>
                    <a:pt x="1448786" y="206052"/>
                    <a:pt x="1446559" y="204611"/>
                    <a:pt x="1444401" y="201727"/>
                  </a:cubicBezTo>
                  <a:lnTo>
                    <a:pt x="1427978" y="175008"/>
                  </a:lnTo>
                  <a:cubicBezTo>
                    <a:pt x="1434983" y="170664"/>
                    <a:pt x="1438192" y="165348"/>
                    <a:pt x="1437606" y="159060"/>
                  </a:cubicBezTo>
                  <a:lnTo>
                    <a:pt x="1437606" y="87860"/>
                  </a:lnTo>
                  <a:lnTo>
                    <a:pt x="1413970" y="87860"/>
                  </a:lnTo>
                  <a:lnTo>
                    <a:pt x="1413970" y="78149"/>
                  </a:lnTo>
                  <a:lnTo>
                    <a:pt x="1434913" y="78149"/>
                  </a:lnTo>
                  <a:close/>
                  <a:moveTo>
                    <a:pt x="1685321" y="58392"/>
                  </a:moveTo>
                  <a:lnTo>
                    <a:pt x="1685321" y="104045"/>
                  </a:lnTo>
                  <a:lnTo>
                    <a:pt x="1709947" y="104045"/>
                  </a:lnTo>
                  <a:lnTo>
                    <a:pt x="1709947" y="58392"/>
                  </a:lnTo>
                  <a:close/>
                  <a:moveTo>
                    <a:pt x="1986265" y="56606"/>
                  </a:moveTo>
                  <a:lnTo>
                    <a:pt x="1986265" y="76363"/>
                  </a:lnTo>
                  <a:lnTo>
                    <a:pt x="2032323" y="76363"/>
                  </a:lnTo>
                  <a:lnTo>
                    <a:pt x="2032323" y="56606"/>
                  </a:lnTo>
                  <a:close/>
                  <a:moveTo>
                    <a:pt x="1296084" y="36951"/>
                  </a:moveTo>
                  <a:lnTo>
                    <a:pt x="1283262" y="37962"/>
                  </a:lnTo>
                  <a:cubicBezTo>
                    <a:pt x="1266309" y="39117"/>
                    <a:pt x="1252687" y="39830"/>
                    <a:pt x="1242394" y="40100"/>
                  </a:cubicBezTo>
                  <a:lnTo>
                    <a:pt x="1242394" y="56717"/>
                  </a:lnTo>
                  <a:lnTo>
                    <a:pt x="1295205" y="56717"/>
                  </a:lnTo>
                  <a:cubicBezTo>
                    <a:pt x="1295205" y="55443"/>
                    <a:pt x="1295498" y="52160"/>
                    <a:pt x="1296084" y="46867"/>
                  </a:cubicBezTo>
                  <a:close/>
                  <a:moveTo>
                    <a:pt x="68229" y="32900"/>
                  </a:moveTo>
                  <a:lnTo>
                    <a:pt x="99176" y="49267"/>
                  </a:lnTo>
                  <a:cubicBezTo>
                    <a:pt x="101418" y="51508"/>
                    <a:pt x="102538" y="53336"/>
                    <a:pt x="102538" y="54750"/>
                  </a:cubicBezTo>
                  <a:cubicBezTo>
                    <a:pt x="103124" y="58378"/>
                    <a:pt x="99320" y="61503"/>
                    <a:pt x="91125" y="64126"/>
                  </a:cubicBezTo>
                  <a:cubicBezTo>
                    <a:pt x="81442" y="80655"/>
                    <a:pt x="72991" y="91925"/>
                    <a:pt x="65773" y="97933"/>
                  </a:cubicBezTo>
                  <a:cubicBezTo>
                    <a:pt x="91455" y="104631"/>
                    <a:pt x="103673" y="114202"/>
                    <a:pt x="102427" y="126648"/>
                  </a:cubicBezTo>
                  <a:cubicBezTo>
                    <a:pt x="100492" y="137578"/>
                    <a:pt x="94488" y="143717"/>
                    <a:pt x="84414" y="145066"/>
                  </a:cubicBezTo>
                  <a:cubicBezTo>
                    <a:pt x="77447" y="145652"/>
                    <a:pt x="73242" y="141642"/>
                    <a:pt x="71801" y="133038"/>
                  </a:cubicBezTo>
                  <a:cubicBezTo>
                    <a:pt x="69019" y="122546"/>
                    <a:pt x="66717" y="114007"/>
                    <a:pt x="64894" y="107421"/>
                  </a:cubicBezTo>
                  <a:lnTo>
                    <a:pt x="64894" y="194918"/>
                  </a:lnTo>
                  <a:cubicBezTo>
                    <a:pt x="64894" y="201736"/>
                    <a:pt x="62076" y="205546"/>
                    <a:pt x="56439" y="206345"/>
                  </a:cubicBezTo>
                  <a:cubicBezTo>
                    <a:pt x="48290" y="207518"/>
                    <a:pt x="40277" y="208104"/>
                    <a:pt x="32398" y="208104"/>
                  </a:cubicBezTo>
                  <a:cubicBezTo>
                    <a:pt x="33561" y="181221"/>
                    <a:pt x="34143" y="156981"/>
                    <a:pt x="34143" y="135382"/>
                  </a:cubicBezTo>
                  <a:lnTo>
                    <a:pt x="34143" y="124932"/>
                  </a:lnTo>
                  <a:cubicBezTo>
                    <a:pt x="27585" y="131657"/>
                    <a:pt x="17358" y="138075"/>
                    <a:pt x="3461" y="144186"/>
                  </a:cubicBezTo>
                  <a:lnTo>
                    <a:pt x="0" y="138968"/>
                  </a:lnTo>
                  <a:cubicBezTo>
                    <a:pt x="27552" y="110468"/>
                    <a:pt x="47105" y="83609"/>
                    <a:pt x="58657" y="58392"/>
                  </a:cubicBezTo>
                  <a:lnTo>
                    <a:pt x="7005" y="58392"/>
                  </a:lnTo>
                  <a:lnTo>
                    <a:pt x="7005" y="48681"/>
                  </a:lnTo>
                  <a:lnTo>
                    <a:pt x="57053" y="48681"/>
                  </a:lnTo>
                  <a:close/>
                  <a:moveTo>
                    <a:pt x="2688734" y="31603"/>
                  </a:moveTo>
                  <a:lnTo>
                    <a:pt x="2688734" y="75470"/>
                  </a:lnTo>
                  <a:lnTo>
                    <a:pt x="2734792" y="75470"/>
                  </a:lnTo>
                  <a:lnTo>
                    <a:pt x="2734792" y="31603"/>
                  </a:lnTo>
                  <a:close/>
                  <a:moveTo>
                    <a:pt x="1986265" y="28031"/>
                  </a:moveTo>
                  <a:lnTo>
                    <a:pt x="1986265" y="46895"/>
                  </a:lnTo>
                  <a:lnTo>
                    <a:pt x="2032323" y="46895"/>
                  </a:lnTo>
                  <a:lnTo>
                    <a:pt x="2032323" y="28031"/>
                  </a:lnTo>
                  <a:close/>
                  <a:moveTo>
                    <a:pt x="859288" y="17957"/>
                  </a:moveTo>
                  <a:lnTo>
                    <a:pt x="903462" y="26761"/>
                  </a:lnTo>
                  <a:cubicBezTo>
                    <a:pt x="908447" y="27654"/>
                    <a:pt x="910647" y="29528"/>
                    <a:pt x="910061" y="32384"/>
                  </a:cubicBezTo>
                  <a:cubicBezTo>
                    <a:pt x="910061" y="36867"/>
                    <a:pt x="906136" y="40616"/>
                    <a:pt x="898285" y="43630"/>
                  </a:cubicBezTo>
                  <a:cubicBezTo>
                    <a:pt x="887886" y="89878"/>
                    <a:pt x="872547" y="123067"/>
                    <a:pt x="852269" y="143196"/>
                  </a:cubicBezTo>
                  <a:cubicBezTo>
                    <a:pt x="872268" y="155530"/>
                    <a:pt x="900285" y="164129"/>
                    <a:pt x="936320" y="168994"/>
                  </a:cubicBezTo>
                  <a:lnTo>
                    <a:pt x="933934" y="176822"/>
                  </a:lnTo>
                  <a:cubicBezTo>
                    <a:pt x="923395" y="180914"/>
                    <a:pt x="914159" y="191616"/>
                    <a:pt x="906224" y="208927"/>
                  </a:cubicBezTo>
                  <a:cubicBezTo>
                    <a:pt x="865762" y="197067"/>
                    <a:pt x="838028" y="183640"/>
                    <a:pt x="823025" y="168645"/>
                  </a:cubicBezTo>
                  <a:cubicBezTo>
                    <a:pt x="801249" y="184254"/>
                    <a:pt x="767823" y="197681"/>
                    <a:pt x="722747" y="208927"/>
                  </a:cubicBezTo>
                  <a:lnTo>
                    <a:pt x="719971" y="201211"/>
                  </a:lnTo>
                  <a:cubicBezTo>
                    <a:pt x="757857" y="183296"/>
                    <a:pt x="785873" y="165757"/>
                    <a:pt x="804021" y="148596"/>
                  </a:cubicBezTo>
                  <a:cubicBezTo>
                    <a:pt x="784822" y="124727"/>
                    <a:pt x="771395" y="83516"/>
                    <a:pt x="763740" y="24961"/>
                  </a:cubicBezTo>
                  <a:lnTo>
                    <a:pt x="772670" y="21459"/>
                  </a:lnTo>
                  <a:cubicBezTo>
                    <a:pt x="786529" y="68349"/>
                    <a:pt x="804723" y="102203"/>
                    <a:pt x="827252" y="123020"/>
                  </a:cubicBezTo>
                  <a:cubicBezTo>
                    <a:pt x="840405" y="105217"/>
                    <a:pt x="849879" y="82479"/>
                    <a:pt x="855674" y="54806"/>
                  </a:cubicBezTo>
                  <a:cubicBezTo>
                    <a:pt x="857432" y="43467"/>
                    <a:pt x="858636" y="31184"/>
                    <a:pt x="859288" y="17957"/>
                  </a:cubicBezTo>
                  <a:close/>
                  <a:moveTo>
                    <a:pt x="2353940" y="4814"/>
                  </a:moveTo>
                  <a:cubicBezTo>
                    <a:pt x="2387966" y="12776"/>
                    <a:pt x="2404384" y="23687"/>
                    <a:pt x="2403193" y="37546"/>
                  </a:cubicBezTo>
                  <a:cubicBezTo>
                    <a:pt x="2401882" y="51257"/>
                    <a:pt x="2394673" y="58768"/>
                    <a:pt x="2381567" y="60080"/>
                  </a:cubicBezTo>
                  <a:cubicBezTo>
                    <a:pt x="2374860" y="60080"/>
                    <a:pt x="2370135" y="56303"/>
                    <a:pt x="2367391" y="48750"/>
                  </a:cubicBezTo>
                  <a:cubicBezTo>
                    <a:pt x="2363345" y="33142"/>
                    <a:pt x="2357745" y="20003"/>
                    <a:pt x="2350592" y="9334"/>
                  </a:cubicBezTo>
                  <a:close/>
                  <a:moveTo>
                    <a:pt x="1432611" y="3949"/>
                  </a:moveTo>
                  <a:cubicBezTo>
                    <a:pt x="1463744" y="10711"/>
                    <a:pt x="1478999" y="21134"/>
                    <a:pt x="1478375" y="35216"/>
                  </a:cubicBezTo>
                  <a:cubicBezTo>
                    <a:pt x="1476422" y="46974"/>
                    <a:pt x="1469501" y="53513"/>
                    <a:pt x="1457614" y="54834"/>
                  </a:cubicBezTo>
                  <a:cubicBezTo>
                    <a:pt x="1451475" y="54834"/>
                    <a:pt x="1447010" y="50648"/>
                    <a:pt x="1444219" y="42276"/>
                  </a:cubicBezTo>
                  <a:cubicBezTo>
                    <a:pt x="1441392" y="30352"/>
                    <a:pt x="1436420" y="19078"/>
                    <a:pt x="1429304" y="8455"/>
                  </a:cubicBezTo>
                  <a:close/>
                  <a:moveTo>
                    <a:pt x="798370" y="3070"/>
                  </a:moveTo>
                  <a:cubicBezTo>
                    <a:pt x="827885" y="12901"/>
                    <a:pt x="842642" y="24557"/>
                    <a:pt x="842642" y="38035"/>
                  </a:cubicBezTo>
                  <a:cubicBezTo>
                    <a:pt x="841312" y="50750"/>
                    <a:pt x="835094" y="58085"/>
                    <a:pt x="823987" y="60038"/>
                  </a:cubicBezTo>
                  <a:cubicBezTo>
                    <a:pt x="815011" y="60652"/>
                    <a:pt x="809812" y="56420"/>
                    <a:pt x="808388" y="47341"/>
                  </a:cubicBezTo>
                  <a:cubicBezTo>
                    <a:pt x="806109" y="33082"/>
                    <a:pt x="801733" y="20152"/>
                    <a:pt x="795259" y="8553"/>
                  </a:cubicBezTo>
                  <a:close/>
                  <a:moveTo>
                    <a:pt x="127960" y="2832"/>
                  </a:moveTo>
                  <a:lnTo>
                    <a:pt x="165660" y="7227"/>
                  </a:lnTo>
                  <a:cubicBezTo>
                    <a:pt x="169781" y="7227"/>
                    <a:pt x="171841" y="8688"/>
                    <a:pt x="171841" y="11609"/>
                  </a:cubicBezTo>
                  <a:cubicBezTo>
                    <a:pt x="172418" y="16362"/>
                    <a:pt x="169204" y="19938"/>
                    <a:pt x="162200" y="22338"/>
                  </a:cubicBezTo>
                  <a:lnTo>
                    <a:pt x="162200" y="78149"/>
                  </a:lnTo>
                  <a:lnTo>
                    <a:pt x="164879" y="78149"/>
                  </a:lnTo>
                  <a:lnTo>
                    <a:pt x="180757" y="57108"/>
                  </a:lnTo>
                  <a:lnTo>
                    <a:pt x="207895" y="77270"/>
                  </a:lnTo>
                  <a:cubicBezTo>
                    <a:pt x="210118" y="77270"/>
                    <a:pt x="211229" y="78451"/>
                    <a:pt x="211229" y="80814"/>
                  </a:cubicBezTo>
                  <a:cubicBezTo>
                    <a:pt x="211229" y="85511"/>
                    <a:pt x="208295" y="87860"/>
                    <a:pt x="202425" y="87860"/>
                  </a:cubicBezTo>
                  <a:lnTo>
                    <a:pt x="162200" y="87860"/>
                  </a:lnTo>
                  <a:lnTo>
                    <a:pt x="162200" y="188877"/>
                  </a:lnTo>
                  <a:lnTo>
                    <a:pt x="173739" y="188877"/>
                  </a:lnTo>
                  <a:lnTo>
                    <a:pt x="190398" y="168729"/>
                  </a:lnTo>
                  <a:lnTo>
                    <a:pt x="220243" y="188695"/>
                  </a:lnTo>
                  <a:cubicBezTo>
                    <a:pt x="221824" y="190295"/>
                    <a:pt x="222615" y="191505"/>
                    <a:pt x="222615" y="192323"/>
                  </a:cubicBezTo>
                  <a:cubicBezTo>
                    <a:pt x="223201" y="196500"/>
                    <a:pt x="219973" y="198588"/>
                    <a:pt x="212932" y="198588"/>
                  </a:cubicBezTo>
                  <a:lnTo>
                    <a:pt x="73670" y="198588"/>
                  </a:lnTo>
                  <a:lnTo>
                    <a:pt x="73670" y="188877"/>
                  </a:lnTo>
                  <a:lnTo>
                    <a:pt x="128825" y="188877"/>
                  </a:lnTo>
                  <a:lnTo>
                    <a:pt x="128825" y="87860"/>
                  </a:lnTo>
                  <a:lnTo>
                    <a:pt x="85935" y="87860"/>
                  </a:lnTo>
                  <a:lnTo>
                    <a:pt x="85935" y="78149"/>
                  </a:lnTo>
                  <a:lnTo>
                    <a:pt x="128825" y="78149"/>
                  </a:lnTo>
                  <a:lnTo>
                    <a:pt x="128825" y="53662"/>
                  </a:lnTo>
                  <a:cubicBezTo>
                    <a:pt x="128825" y="52499"/>
                    <a:pt x="128825" y="49332"/>
                    <a:pt x="128825" y="44160"/>
                  </a:cubicBezTo>
                  <a:cubicBezTo>
                    <a:pt x="128249" y="27733"/>
                    <a:pt x="127960" y="13957"/>
                    <a:pt x="127960" y="2832"/>
                  </a:cubicBezTo>
                  <a:close/>
                  <a:moveTo>
                    <a:pt x="2478538" y="2260"/>
                  </a:moveTo>
                  <a:lnTo>
                    <a:pt x="2516056" y="5776"/>
                  </a:lnTo>
                  <a:cubicBezTo>
                    <a:pt x="2520884" y="5776"/>
                    <a:pt x="2523298" y="7581"/>
                    <a:pt x="2523298" y="11190"/>
                  </a:cubicBezTo>
                  <a:cubicBezTo>
                    <a:pt x="2522535" y="16529"/>
                    <a:pt x="2519033" y="20334"/>
                    <a:pt x="2512791" y="22603"/>
                  </a:cubicBezTo>
                  <a:lnTo>
                    <a:pt x="2512791" y="46078"/>
                  </a:lnTo>
                  <a:lnTo>
                    <a:pt x="2524149" y="29398"/>
                  </a:lnTo>
                  <a:lnTo>
                    <a:pt x="2550756" y="47704"/>
                  </a:lnTo>
                  <a:cubicBezTo>
                    <a:pt x="2551705" y="48653"/>
                    <a:pt x="2552180" y="50076"/>
                    <a:pt x="2552180" y="51974"/>
                  </a:cubicBezTo>
                  <a:cubicBezTo>
                    <a:pt x="2550403" y="55517"/>
                    <a:pt x="2547315" y="57657"/>
                    <a:pt x="2542915" y="58392"/>
                  </a:cubicBezTo>
                  <a:lnTo>
                    <a:pt x="2512791" y="58392"/>
                  </a:lnTo>
                  <a:lnTo>
                    <a:pt x="2512791" y="72344"/>
                  </a:lnTo>
                  <a:cubicBezTo>
                    <a:pt x="2512791" y="79060"/>
                    <a:pt x="2513066" y="91287"/>
                    <a:pt x="2513614" y="109026"/>
                  </a:cubicBezTo>
                  <a:cubicBezTo>
                    <a:pt x="2514228" y="121927"/>
                    <a:pt x="2514535" y="131211"/>
                    <a:pt x="2514535" y="136875"/>
                  </a:cubicBezTo>
                  <a:cubicBezTo>
                    <a:pt x="2513875" y="156762"/>
                    <a:pt x="2498081" y="168245"/>
                    <a:pt x="2467152" y="171324"/>
                  </a:cubicBezTo>
                  <a:cubicBezTo>
                    <a:pt x="2467738" y="155307"/>
                    <a:pt x="2457818" y="145554"/>
                    <a:pt x="2437391" y="142066"/>
                  </a:cubicBezTo>
                  <a:lnTo>
                    <a:pt x="2437391" y="133582"/>
                  </a:lnTo>
                  <a:lnTo>
                    <a:pt x="2468882" y="135341"/>
                  </a:lnTo>
                  <a:cubicBezTo>
                    <a:pt x="2475905" y="135341"/>
                    <a:pt x="2479417" y="132145"/>
                    <a:pt x="2479417" y="125755"/>
                  </a:cubicBezTo>
                  <a:lnTo>
                    <a:pt x="2479417" y="58392"/>
                  </a:lnTo>
                  <a:lnTo>
                    <a:pt x="2406737" y="58392"/>
                  </a:lnTo>
                  <a:lnTo>
                    <a:pt x="2406737" y="48681"/>
                  </a:lnTo>
                  <a:lnTo>
                    <a:pt x="2479417" y="48681"/>
                  </a:lnTo>
                  <a:cubicBezTo>
                    <a:pt x="2479417" y="37695"/>
                    <a:pt x="2479124" y="22222"/>
                    <a:pt x="2478538" y="2260"/>
                  </a:cubicBezTo>
                  <a:close/>
                  <a:moveTo>
                    <a:pt x="2189513" y="2149"/>
                  </a:moveTo>
                  <a:lnTo>
                    <a:pt x="2227032" y="5665"/>
                  </a:lnTo>
                  <a:cubicBezTo>
                    <a:pt x="2231274" y="5665"/>
                    <a:pt x="2233394" y="7399"/>
                    <a:pt x="2233394" y="10869"/>
                  </a:cubicBezTo>
                  <a:cubicBezTo>
                    <a:pt x="2233980" y="14348"/>
                    <a:pt x="2230771" y="17608"/>
                    <a:pt x="2223767" y="20650"/>
                  </a:cubicBezTo>
                  <a:lnTo>
                    <a:pt x="2223767" y="87971"/>
                  </a:lnTo>
                  <a:lnTo>
                    <a:pt x="2256458" y="87971"/>
                  </a:lnTo>
                  <a:lnTo>
                    <a:pt x="2256458" y="66987"/>
                  </a:lnTo>
                  <a:cubicBezTo>
                    <a:pt x="2256458" y="49062"/>
                    <a:pt x="2256170" y="35621"/>
                    <a:pt x="2255593" y="26663"/>
                  </a:cubicBezTo>
                  <a:lnTo>
                    <a:pt x="2291354" y="30179"/>
                  </a:lnTo>
                  <a:cubicBezTo>
                    <a:pt x="2296181" y="30179"/>
                    <a:pt x="2298595" y="31626"/>
                    <a:pt x="2298595" y="34519"/>
                  </a:cubicBezTo>
                  <a:cubicBezTo>
                    <a:pt x="2299181" y="37895"/>
                    <a:pt x="2295972" y="41397"/>
                    <a:pt x="2288968" y="45025"/>
                  </a:cubicBezTo>
                  <a:lnTo>
                    <a:pt x="2288968" y="57359"/>
                  </a:lnTo>
                  <a:cubicBezTo>
                    <a:pt x="2288968" y="74800"/>
                    <a:pt x="2289237" y="88967"/>
                    <a:pt x="2289777" y="99859"/>
                  </a:cubicBezTo>
                  <a:cubicBezTo>
                    <a:pt x="2290400" y="105412"/>
                    <a:pt x="2288479" y="108189"/>
                    <a:pt x="2284015" y="108189"/>
                  </a:cubicBezTo>
                  <a:cubicBezTo>
                    <a:pt x="2275820" y="109947"/>
                    <a:pt x="2266634" y="110826"/>
                    <a:pt x="2256458" y="110826"/>
                  </a:cubicBezTo>
                  <a:lnTo>
                    <a:pt x="2256458" y="97682"/>
                  </a:lnTo>
                  <a:lnTo>
                    <a:pt x="2223767" y="97682"/>
                  </a:lnTo>
                  <a:lnTo>
                    <a:pt x="2223767" y="179933"/>
                  </a:lnTo>
                  <a:lnTo>
                    <a:pt x="2262709" y="179933"/>
                  </a:lnTo>
                  <a:lnTo>
                    <a:pt x="2262709" y="155446"/>
                  </a:lnTo>
                  <a:cubicBezTo>
                    <a:pt x="2262709" y="152005"/>
                    <a:pt x="2262420" y="138564"/>
                    <a:pt x="2261844" y="115123"/>
                  </a:cubicBezTo>
                  <a:lnTo>
                    <a:pt x="2297786" y="119518"/>
                  </a:lnTo>
                  <a:cubicBezTo>
                    <a:pt x="2302492" y="119518"/>
                    <a:pt x="2304846" y="120960"/>
                    <a:pt x="2304846" y="123844"/>
                  </a:cubicBezTo>
                  <a:cubicBezTo>
                    <a:pt x="2305432" y="127322"/>
                    <a:pt x="2302223" y="130583"/>
                    <a:pt x="2295218" y="133624"/>
                  </a:cubicBezTo>
                  <a:lnTo>
                    <a:pt x="2295218" y="147563"/>
                  </a:lnTo>
                  <a:cubicBezTo>
                    <a:pt x="2295218" y="153944"/>
                    <a:pt x="2295507" y="163292"/>
                    <a:pt x="2296084" y="175608"/>
                  </a:cubicBezTo>
                  <a:cubicBezTo>
                    <a:pt x="2296084" y="185523"/>
                    <a:pt x="2296084" y="192807"/>
                    <a:pt x="2296084" y="197458"/>
                  </a:cubicBezTo>
                  <a:cubicBezTo>
                    <a:pt x="2296670" y="202769"/>
                    <a:pt x="2295056" y="205425"/>
                    <a:pt x="2291242" y="205425"/>
                  </a:cubicBezTo>
                  <a:cubicBezTo>
                    <a:pt x="2284228" y="207173"/>
                    <a:pt x="2274717" y="208048"/>
                    <a:pt x="2262709" y="208048"/>
                  </a:cubicBezTo>
                  <a:lnTo>
                    <a:pt x="2262709" y="188779"/>
                  </a:lnTo>
                  <a:lnTo>
                    <a:pt x="2154269" y="188779"/>
                  </a:lnTo>
                  <a:lnTo>
                    <a:pt x="2142465" y="202788"/>
                  </a:lnTo>
                  <a:cubicBezTo>
                    <a:pt x="2132866" y="199058"/>
                    <a:pt x="2123843" y="193802"/>
                    <a:pt x="2115397" y="187021"/>
                  </a:cubicBezTo>
                  <a:cubicBezTo>
                    <a:pt x="2113109" y="187021"/>
                    <a:pt x="2111965" y="185393"/>
                    <a:pt x="2111965" y="182138"/>
                  </a:cubicBezTo>
                  <a:cubicBezTo>
                    <a:pt x="2113062" y="181031"/>
                    <a:pt x="2114271" y="180142"/>
                    <a:pt x="2115592" y="179473"/>
                  </a:cubicBezTo>
                  <a:cubicBezTo>
                    <a:pt x="2118420" y="177584"/>
                    <a:pt x="2119834" y="174831"/>
                    <a:pt x="2119834" y="171213"/>
                  </a:cubicBezTo>
                  <a:lnTo>
                    <a:pt x="2119834" y="154567"/>
                  </a:lnTo>
                  <a:cubicBezTo>
                    <a:pt x="2119834" y="151126"/>
                    <a:pt x="2119545" y="137685"/>
                    <a:pt x="2118969" y="114244"/>
                  </a:cubicBezTo>
                  <a:lnTo>
                    <a:pt x="2154729" y="117760"/>
                  </a:lnTo>
                  <a:cubicBezTo>
                    <a:pt x="2158971" y="117760"/>
                    <a:pt x="2161092" y="119523"/>
                    <a:pt x="2161092" y="123048"/>
                  </a:cubicBezTo>
                  <a:cubicBezTo>
                    <a:pt x="2161092" y="126499"/>
                    <a:pt x="2158176" y="129685"/>
                    <a:pt x="2152343" y="132606"/>
                  </a:cubicBezTo>
                  <a:lnTo>
                    <a:pt x="2152343" y="179933"/>
                  </a:lnTo>
                  <a:lnTo>
                    <a:pt x="2190392" y="179933"/>
                  </a:lnTo>
                  <a:lnTo>
                    <a:pt x="2190392" y="97682"/>
                  </a:lnTo>
                  <a:lnTo>
                    <a:pt x="2159111" y="97682"/>
                  </a:lnTo>
                  <a:lnTo>
                    <a:pt x="2148088" y="110826"/>
                  </a:lnTo>
                  <a:cubicBezTo>
                    <a:pt x="2137809" y="107114"/>
                    <a:pt x="2128657" y="101873"/>
                    <a:pt x="2120629" y="95101"/>
                  </a:cubicBezTo>
                  <a:cubicBezTo>
                    <a:pt x="2117848" y="91418"/>
                    <a:pt x="2117964" y="88595"/>
                    <a:pt x="2120978" y="86632"/>
                  </a:cubicBezTo>
                  <a:cubicBezTo>
                    <a:pt x="2124382" y="85171"/>
                    <a:pt x="2126085" y="82711"/>
                    <a:pt x="2126085" y="79251"/>
                  </a:cubicBezTo>
                  <a:lnTo>
                    <a:pt x="2126085" y="66121"/>
                  </a:lnTo>
                  <a:cubicBezTo>
                    <a:pt x="2126085" y="47611"/>
                    <a:pt x="2125796" y="34165"/>
                    <a:pt x="2125220" y="25784"/>
                  </a:cubicBezTo>
                  <a:lnTo>
                    <a:pt x="2160771" y="29370"/>
                  </a:lnTo>
                  <a:cubicBezTo>
                    <a:pt x="2165143" y="30235"/>
                    <a:pt x="2167329" y="31951"/>
                    <a:pt x="2167329" y="34519"/>
                  </a:cubicBezTo>
                  <a:cubicBezTo>
                    <a:pt x="2167915" y="37998"/>
                    <a:pt x="2164706" y="41253"/>
                    <a:pt x="2157701" y="44286"/>
                  </a:cubicBezTo>
                  <a:lnTo>
                    <a:pt x="2157701" y="87971"/>
                  </a:lnTo>
                  <a:lnTo>
                    <a:pt x="2190392" y="87971"/>
                  </a:lnTo>
                  <a:lnTo>
                    <a:pt x="2190392" y="68745"/>
                  </a:lnTo>
                  <a:cubicBezTo>
                    <a:pt x="2190392" y="44895"/>
                    <a:pt x="2190099" y="22696"/>
                    <a:pt x="2189513" y="2149"/>
                  </a:cubicBezTo>
                  <a:close/>
                  <a:moveTo>
                    <a:pt x="1896578" y="1479"/>
                  </a:moveTo>
                  <a:lnTo>
                    <a:pt x="1930790" y="5874"/>
                  </a:lnTo>
                  <a:cubicBezTo>
                    <a:pt x="1934910" y="5874"/>
                    <a:pt x="1936971" y="7418"/>
                    <a:pt x="1936971" y="10506"/>
                  </a:cubicBezTo>
                  <a:cubicBezTo>
                    <a:pt x="1936171" y="15278"/>
                    <a:pt x="1932962" y="18506"/>
                    <a:pt x="1927343" y="20189"/>
                  </a:cubicBezTo>
                  <a:lnTo>
                    <a:pt x="1927343" y="52990"/>
                  </a:lnTo>
                  <a:lnTo>
                    <a:pt x="1938031" y="39137"/>
                  </a:lnTo>
                  <a:lnTo>
                    <a:pt x="1955514" y="51883"/>
                  </a:lnTo>
                  <a:lnTo>
                    <a:pt x="1955514" y="38314"/>
                  </a:lnTo>
                  <a:cubicBezTo>
                    <a:pt x="1955514" y="34463"/>
                    <a:pt x="1955221" y="29645"/>
                    <a:pt x="1954635" y="23859"/>
                  </a:cubicBezTo>
                  <a:cubicBezTo>
                    <a:pt x="1954635" y="18436"/>
                    <a:pt x="1954635" y="13083"/>
                    <a:pt x="1954635" y="7799"/>
                  </a:cubicBezTo>
                  <a:lnTo>
                    <a:pt x="1989265" y="18320"/>
                  </a:lnTo>
                  <a:lnTo>
                    <a:pt x="2028821" y="18320"/>
                  </a:lnTo>
                  <a:lnTo>
                    <a:pt x="2037095" y="2539"/>
                  </a:lnTo>
                  <a:lnTo>
                    <a:pt x="2067051" y="14260"/>
                  </a:lnTo>
                  <a:cubicBezTo>
                    <a:pt x="2070232" y="15850"/>
                    <a:pt x="2071823" y="17799"/>
                    <a:pt x="2071823" y="20106"/>
                  </a:cubicBezTo>
                  <a:cubicBezTo>
                    <a:pt x="2071823" y="24571"/>
                    <a:pt x="2069195" y="28552"/>
                    <a:pt x="2063940" y="32049"/>
                  </a:cubicBezTo>
                  <a:lnTo>
                    <a:pt x="2063940" y="38481"/>
                  </a:lnTo>
                  <a:cubicBezTo>
                    <a:pt x="2063940" y="40816"/>
                    <a:pt x="2063940" y="46965"/>
                    <a:pt x="2063940" y="56927"/>
                  </a:cubicBezTo>
                  <a:cubicBezTo>
                    <a:pt x="2064526" y="70963"/>
                    <a:pt x="2064819" y="80590"/>
                    <a:pt x="2064819" y="85809"/>
                  </a:cubicBezTo>
                  <a:cubicBezTo>
                    <a:pt x="2065405" y="90078"/>
                    <a:pt x="2064242" y="92311"/>
                    <a:pt x="2061330" y="92506"/>
                  </a:cubicBezTo>
                  <a:lnTo>
                    <a:pt x="2081171" y="103515"/>
                  </a:lnTo>
                  <a:cubicBezTo>
                    <a:pt x="2083692" y="104519"/>
                    <a:pt x="2084664" y="106082"/>
                    <a:pt x="2084087" y="108203"/>
                  </a:cubicBezTo>
                  <a:cubicBezTo>
                    <a:pt x="2084087" y="112500"/>
                    <a:pt x="2080859" y="114649"/>
                    <a:pt x="2074404" y="114649"/>
                  </a:cubicBezTo>
                  <a:lnTo>
                    <a:pt x="2028235" y="114649"/>
                  </a:lnTo>
                  <a:lnTo>
                    <a:pt x="2028235" y="139763"/>
                  </a:lnTo>
                  <a:lnTo>
                    <a:pt x="2037178" y="139763"/>
                  </a:lnTo>
                  <a:lnTo>
                    <a:pt x="2053977" y="120481"/>
                  </a:lnTo>
                  <a:lnTo>
                    <a:pt x="2078967" y="139373"/>
                  </a:lnTo>
                  <a:cubicBezTo>
                    <a:pt x="2080743" y="140266"/>
                    <a:pt x="2081632" y="141573"/>
                    <a:pt x="2081632" y="143294"/>
                  </a:cubicBezTo>
                  <a:cubicBezTo>
                    <a:pt x="2081632" y="147414"/>
                    <a:pt x="2078404" y="149475"/>
                    <a:pt x="2071948" y="149475"/>
                  </a:cubicBezTo>
                  <a:lnTo>
                    <a:pt x="2028235" y="149475"/>
                  </a:lnTo>
                  <a:lnTo>
                    <a:pt x="2028235" y="176529"/>
                  </a:lnTo>
                  <a:cubicBezTo>
                    <a:pt x="2047313" y="176529"/>
                    <a:pt x="2067739" y="174771"/>
                    <a:pt x="2089515" y="171255"/>
                  </a:cubicBezTo>
                  <a:lnTo>
                    <a:pt x="2088217" y="179417"/>
                  </a:lnTo>
                  <a:cubicBezTo>
                    <a:pt x="2081408" y="182263"/>
                    <a:pt x="2077706" y="189412"/>
                    <a:pt x="2077111" y="200862"/>
                  </a:cubicBezTo>
                  <a:cubicBezTo>
                    <a:pt x="2065660" y="202202"/>
                    <a:pt x="2048792" y="202871"/>
                    <a:pt x="2026505" y="202871"/>
                  </a:cubicBezTo>
                  <a:cubicBezTo>
                    <a:pt x="2000199" y="204043"/>
                    <a:pt x="1982321" y="192956"/>
                    <a:pt x="1972871" y="169608"/>
                  </a:cubicBezTo>
                  <a:cubicBezTo>
                    <a:pt x="1966136" y="185486"/>
                    <a:pt x="1951114" y="199202"/>
                    <a:pt x="1927804" y="210755"/>
                  </a:cubicBezTo>
                  <a:lnTo>
                    <a:pt x="1922181" y="204992"/>
                  </a:lnTo>
                  <a:cubicBezTo>
                    <a:pt x="1937966" y="186900"/>
                    <a:pt x="1947310" y="167404"/>
                    <a:pt x="1950212" y="146503"/>
                  </a:cubicBezTo>
                  <a:cubicBezTo>
                    <a:pt x="1951960" y="139545"/>
                    <a:pt x="1952835" y="130332"/>
                    <a:pt x="1952835" y="118862"/>
                  </a:cubicBezTo>
                  <a:lnTo>
                    <a:pt x="1988930" y="125853"/>
                  </a:lnTo>
                  <a:cubicBezTo>
                    <a:pt x="1992363" y="125853"/>
                    <a:pt x="1994079" y="127001"/>
                    <a:pt x="1994079" y="129299"/>
                  </a:cubicBezTo>
                  <a:cubicBezTo>
                    <a:pt x="1994665" y="132834"/>
                    <a:pt x="1991609" y="135871"/>
                    <a:pt x="1984912" y="138410"/>
                  </a:cubicBezTo>
                  <a:cubicBezTo>
                    <a:pt x="1983396" y="144977"/>
                    <a:pt x="1981493" y="151479"/>
                    <a:pt x="1979205" y="157916"/>
                  </a:cubicBezTo>
                  <a:cubicBezTo>
                    <a:pt x="1986191" y="164771"/>
                    <a:pt x="1992284" y="169218"/>
                    <a:pt x="1997483" y="171255"/>
                  </a:cubicBezTo>
                  <a:lnTo>
                    <a:pt x="1997483" y="114649"/>
                  </a:lnTo>
                  <a:lnTo>
                    <a:pt x="1937068" y="114649"/>
                  </a:lnTo>
                  <a:lnTo>
                    <a:pt x="1937068" y="106884"/>
                  </a:lnTo>
                  <a:lnTo>
                    <a:pt x="1927343" y="114174"/>
                  </a:lnTo>
                  <a:lnTo>
                    <a:pt x="1927343" y="179724"/>
                  </a:lnTo>
                  <a:cubicBezTo>
                    <a:pt x="1928506" y="196886"/>
                    <a:pt x="1915330" y="206090"/>
                    <a:pt x="1887815" y="207336"/>
                  </a:cubicBezTo>
                  <a:cubicBezTo>
                    <a:pt x="1888988" y="194063"/>
                    <a:pt x="1882862" y="185691"/>
                    <a:pt x="1869440" y="182221"/>
                  </a:cubicBezTo>
                  <a:lnTo>
                    <a:pt x="1869440" y="174840"/>
                  </a:lnTo>
                  <a:lnTo>
                    <a:pt x="1892755" y="176668"/>
                  </a:lnTo>
                  <a:cubicBezTo>
                    <a:pt x="1896475" y="176612"/>
                    <a:pt x="1898043" y="174371"/>
                    <a:pt x="1897457" y="169943"/>
                  </a:cubicBezTo>
                  <a:lnTo>
                    <a:pt x="1897457" y="131169"/>
                  </a:lnTo>
                  <a:cubicBezTo>
                    <a:pt x="1899019" y="131504"/>
                    <a:pt x="1898615" y="132564"/>
                    <a:pt x="1896243" y="134350"/>
                  </a:cubicBezTo>
                  <a:cubicBezTo>
                    <a:pt x="1893424" y="135475"/>
                    <a:pt x="1891820" y="136233"/>
                    <a:pt x="1891429" y="136624"/>
                  </a:cubicBezTo>
                  <a:cubicBezTo>
                    <a:pt x="1891429" y="142010"/>
                    <a:pt x="1889169" y="145154"/>
                    <a:pt x="1884648" y="146056"/>
                  </a:cubicBezTo>
                  <a:cubicBezTo>
                    <a:pt x="1881411" y="146056"/>
                    <a:pt x="1879374" y="144805"/>
                    <a:pt x="1878537" y="142303"/>
                  </a:cubicBezTo>
                  <a:lnTo>
                    <a:pt x="1868561" y="112179"/>
                  </a:lnTo>
                  <a:cubicBezTo>
                    <a:pt x="1875063" y="111407"/>
                    <a:pt x="1883053" y="109244"/>
                    <a:pt x="1892531" y="105691"/>
                  </a:cubicBezTo>
                  <a:cubicBezTo>
                    <a:pt x="1895145" y="105691"/>
                    <a:pt x="1896787" y="105468"/>
                    <a:pt x="1897457" y="105021"/>
                  </a:cubicBezTo>
                  <a:lnTo>
                    <a:pt x="1897457" y="63750"/>
                  </a:lnTo>
                  <a:lnTo>
                    <a:pt x="1872063" y="63750"/>
                  </a:lnTo>
                  <a:lnTo>
                    <a:pt x="1872063" y="54039"/>
                  </a:lnTo>
                  <a:lnTo>
                    <a:pt x="1897457" y="54039"/>
                  </a:lnTo>
                  <a:lnTo>
                    <a:pt x="1897457" y="45318"/>
                  </a:lnTo>
                  <a:cubicBezTo>
                    <a:pt x="1897457" y="26780"/>
                    <a:pt x="1897164" y="12167"/>
                    <a:pt x="1896578" y="1479"/>
                  </a:cubicBezTo>
                  <a:close/>
                  <a:moveTo>
                    <a:pt x="1044727" y="1409"/>
                  </a:moveTo>
                  <a:lnTo>
                    <a:pt x="1083837" y="5860"/>
                  </a:lnTo>
                  <a:cubicBezTo>
                    <a:pt x="1088199" y="6734"/>
                    <a:pt x="1090380" y="8218"/>
                    <a:pt x="1090380" y="10311"/>
                  </a:cubicBezTo>
                  <a:cubicBezTo>
                    <a:pt x="1090966" y="14432"/>
                    <a:pt x="1087464" y="17697"/>
                    <a:pt x="1079874" y="20106"/>
                  </a:cubicBezTo>
                  <a:lnTo>
                    <a:pt x="1079874" y="50467"/>
                  </a:lnTo>
                  <a:lnTo>
                    <a:pt x="1117588" y="50467"/>
                  </a:lnTo>
                  <a:lnTo>
                    <a:pt x="1134303" y="28561"/>
                  </a:lnTo>
                  <a:lnTo>
                    <a:pt x="1165557" y="50913"/>
                  </a:lnTo>
                  <a:cubicBezTo>
                    <a:pt x="1167390" y="51834"/>
                    <a:pt x="1168306" y="53285"/>
                    <a:pt x="1168306" y="55266"/>
                  </a:cubicBezTo>
                  <a:cubicBezTo>
                    <a:pt x="1167264" y="58392"/>
                    <a:pt x="1164167" y="60326"/>
                    <a:pt x="1159013" y="61071"/>
                  </a:cubicBezTo>
                  <a:lnTo>
                    <a:pt x="1089515" y="61071"/>
                  </a:lnTo>
                  <a:cubicBezTo>
                    <a:pt x="1108444" y="96445"/>
                    <a:pt x="1136168" y="121253"/>
                    <a:pt x="1172687" y="135494"/>
                  </a:cubicBezTo>
                  <a:lnTo>
                    <a:pt x="1170231" y="144047"/>
                  </a:lnTo>
                  <a:cubicBezTo>
                    <a:pt x="1160018" y="145256"/>
                    <a:pt x="1149912" y="153200"/>
                    <a:pt x="1139912" y="167878"/>
                  </a:cubicBezTo>
                  <a:cubicBezTo>
                    <a:pt x="1115202" y="146677"/>
                    <a:pt x="1097503" y="121350"/>
                    <a:pt x="1086816" y="91898"/>
                  </a:cubicBezTo>
                  <a:lnTo>
                    <a:pt x="1079874" y="66273"/>
                  </a:lnTo>
                  <a:lnTo>
                    <a:pt x="1079874" y="102287"/>
                  </a:lnTo>
                  <a:cubicBezTo>
                    <a:pt x="1079874" y="111058"/>
                    <a:pt x="1080167" y="121899"/>
                    <a:pt x="1080753" y="134810"/>
                  </a:cubicBezTo>
                  <a:cubicBezTo>
                    <a:pt x="1080753" y="144149"/>
                    <a:pt x="1080753" y="150563"/>
                    <a:pt x="1080753" y="154051"/>
                  </a:cubicBezTo>
                  <a:lnTo>
                    <a:pt x="1081646" y="154051"/>
                  </a:lnTo>
                  <a:lnTo>
                    <a:pt x="1095682" y="133903"/>
                  </a:lnTo>
                  <a:lnTo>
                    <a:pt x="1123378" y="153507"/>
                  </a:lnTo>
                  <a:cubicBezTo>
                    <a:pt x="1125899" y="154511"/>
                    <a:pt x="1126867" y="156083"/>
                    <a:pt x="1126281" y="158223"/>
                  </a:cubicBezTo>
                  <a:cubicBezTo>
                    <a:pt x="1126281" y="161134"/>
                    <a:pt x="1123164" y="162981"/>
                    <a:pt x="1116932" y="163762"/>
                  </a:cubicBezTo>
                  <a:lnTo>
                    <a:pt x="1080753" y="163762"/>
                  </a:lnTo>
                  <a:cubicBezTo>
                    <a:pt x="1080753" y="172478"/>
                    <a:pt x="1080753" y="183012"/>
                    <a:pt x="1080753" y="195365"/>
                  </a:cubicBezTo>
                  <a:cubicBezTo>
                    <a:pt x="1081339" y="201532"/>
                    <a:pt x="1078223" y="205001"/>
                    <a:pt x="1071405" y="205773"/>
                  </a:cubicBezTo>
                  <a:cubicBezTo>
                    <a:pt x="1062512" y="207531"/>
                    <a:pt x="1053620" y="208048"/>
                    <a:pt x="1044727" y="207322"/>
                  </a:cubicBezTo>
                  <a:cubicBezTo>
                    <a:pt x="1044727" y="185175"/>
                    <a:pt x="1045020" y="170655"/>
                    <a:pt x="1045606" y="163762"/>
                  </a:cubicBezTo>
                  <a:lnTo>
                    <a:pt x="1005325" y="163762"/>
                  </a:lnTo>
                  <a:lnTo>
                    <a:pt x="1005325" y="154051"/>
                  </a:lnTo>
                  <a:lnTo>
                    <a:pt x="1045606" y="154051"/>
                  </a:lnTo>
                  <a:cubicBezTo>
                    <a:pt x="1045606" y="142368"/>
                    <a:pt x="1045606" y="130964"/>
                    <a:pt x="1045606" y="119839"/>
                  </a:cubicBezTo>
                  <a:lnTo>
                    <a:pt x="1045606" y="97947"/>
                  </a:lnTo>
                  <a:cubicBezTo>
                    <a:pt x="1028854" y="129043"/>
                    <a:pt x="1000056" y="156530"/>
                    <a:pt x="959212" y="180408"/>
                  </a:cubicBezTo>
                  <a:lnTo>
                    <a:pt x="953672" y="173529"/>
                  </a:lnTo>
                  <a:cubicBezTo>
                    <a:pt x="991131" y="134406"/>
                    <a:pt x="1017394" y="96920"/>
                    <a:pt x="1032463" y="61071"/>
                  </a:cubicBezTo>
                  <a:lnTo>
                    <a:pt x="962421" y="61071"/>
                  </a:lnTo>
                  <a:lnTo>
                    <a:pt x="962421" y="50467"/>
                  </a:lnTo>
                  <a:lnTo>
                    <a:pt x="1045606" y="50467"/>
                  </a:lnTo>
                  <a:cubicBezTo>
                    <a:pt x="1045606" y="30756"/>
                    <a:pt x="1045313" y="14404"/>
                    <a:pt x="1044727" y="1409"/>
                  </a:cubicBezTo>
                  <a:close/>
                  <a:moveTo>
                    <a:pt x="1678289" y="1381"/>
                  </a:moveTo>
                  <a:lnTo>
                    <a:pt x="1717063" y="6655"/>
                  </a:lnTo>
                  <a:cubicBezTo>
                    <a:pt x="1721705" y="6655"/>
                    <a:pt x="1724025" y="8418"/>
                    <a:pt x="1724025" y="11943"/>
                  </a:cubicBezTo>
                  <a:cubicBezTo>
                    <a:pt x="1724025" y="16278"/>
                    <a:pt x="1720212" y="19394"/>
                    <a:pt x="1712584" y="21292"/>
                  </a:cubicBezTo>
                  <a:cubicBezTo>
                    <a:pt x="1705868" y="33579"/>
                    <a:pt x="1699441" y="42709"/>
                    <a:pt x="1693302" y="48681"/>
                  </a:cubicBezTo>
                  <a:lnTo>
                    <a:pt x="1706348" y="48681"/>
                  </a:lnTo>
                  <a:lnTo>
                    <a:pt x="1714719" y="33779"/>
                  </a:lnTo>
                  <a:lnTo>
                    <a:pt x="1742848" y="45458"/>
                  </a:lnTo>
                  <a:cubicBezTo>
                    <a:pt x="1746085" y="47076"/>
                    <a:pt x="1747703" y="49030"/>
                    <a:pt x="1747703" y="51318"/>
                  </a:cubicBezTo>
                  <a:cubicBezTo>
                    <a:pt x="1748280" y="55783"/>
                    <a:pt x="1745945" y="59517"/>
                    <a:pt x="1740699" y="62522"/>
                  </a:cubicBezTo>
                  <a:lnTo>
                    <a:pt x="1740699" y="93063"/>
                  </a:lnTo>
                  <a:lnTo>
                    <a:pt x="1758586" y="26510"/>
                  </a:lnTo>
                  <a:cubicBezTo>
                    <a:pt x="1760335" y="19524"/>
                    <a:pt x="1761209" y="11711"/>
                    <a:pt x="1761209" y="3070"/>
                  </a:cubicBezTo>
                  <a:lnTo>
                    <a:pt x="1800556" y="9292"/>
                  </a:lnTo>
                  <a:cubicBezTo>
                    <a:pt x="1804165" y="10204"/>
                    <a:pt x="1805969" y="11939"/>
                    <a:pt x="1805969" y="14497"/>
                  </a:cubicBezTo>
                  <a:cubicBezTo>
                    <a:pt x="1805969" y="18710"/>
                    <a:pt x="1802225" y="22064"/>
                    <a:pt x="1794737" y="24557"/>
                  </a:cubicBezTo>
                  <a:cubicBezTo>
                    <a:pt x="1790970" y="32631"/>
                    <a:pt x="1787417" y="39481"/>
                    <a:pt x="1784078" y="45109"/>
                  </a:cubicBezTo>
                  <a:lnTo>
                    <a:pt x="1812862" y="45109"/>
                  </a:lnTo>
                  <a:lnTo>
                    <a:pt x="1822099" y="29328"/>
                  </a:lnTo>
                  <a:lnTo>
                    <a:pt x="1851901" y="41886"/>
                  </a:lnTo>
                  <a:cubicBezTo>
                    <a:pt x="1855129" y="43504"/>
                    <a:pt x="1856743" y="45202"/>
                    <a:pt x="1856743" y="46978"/>
                  </a:cubicBezTo>
                  <a:cubicBezTo>
                    <a:pt x="1857329" y="50578"/>
                    <a:pt x="1854706" y="54769"/>
                    <a:pt x="1848874" y="59550"/>
                  </a:cubicBezTo>
                  <a:cubicBezTo>
                    <a:pt x="1848874" y="69047"/>
                    <a:pt x="1848274" y="91422"/>
                    <a:pt x="1847074" y="126676"/>
                  </a:cubicBezTo>
                  <a:cubicBezTo>
                    <a:pt x="1846516" y="144396"/>
                    <a:pt x="1846237" y="157781"/>
                    <a:pt x="1846237" y="166832"/>
                  </a:cubicBezTo>
                  <a:cubicBezTo>
                    <a:pt x="1846237" y="192458"/>
                    <a:pt x="1828694" y="206192"/>
                    <a:pt x="1793607" y="208034"/>
                  </a:cubicBezTo>
                  <a:cubicBezTo>
                    <a:pt x="1795356" y="192584"/>
                    <a:pt x="1783682" y="182798"/>
                    <a:pt x="1758586" y="178677"/>
                  </a:cubicBezTo>
                  <a:lnTo>
                    <a:pt x="1759870" y="170278"/>
                  </a:lnTo>
                  <a:lnTo>
                    <a:pt x="1798281" y="172957"/>
                  </a:lnTo>
                  <a:cubicBezTo>
                    <a:pt x="1807499" y="173506"/>
                    <a:pt x="1812360" y="169390"/>
                    <a:pt x="1812862" y="160609"/>
                  </a:cubicBezTo>
                  <a:cubicBezTo>
                    <a:pt x="1814034" y="141801"/>
                    <a:pt x="1814913" y="112621"/>
                    <a:pt x="1815499" y="73070"/>
                  </a:cubicBezTo>
                  <a:cubicBezTo>
                    <a:pt x="1816076" y="63201"/>
                    <a:pt x="1816364" y="57117"/>
                    <a:pt x="1816364" y="54820"/>
                  </a:cubicBezTo>
                  <a:lnTo>
                    <a:pt x="1780380" y="54820"/>
                  </a:lnTo>
                  <a:lnTo>
                    <a:pt x="1764715" y="79891"/>
                  </a:lnTo>
                  <a:lnTo>
                    <a:pt x="1796342" y="99831"/>
                  </a:lnTo>
                  <a:cubicBezTo>
                    <a:pt x="1803611" y="106803"/>
                    <a:pt x="1806797" y="113588"/>
                    <a:pt x="1805900" y="120188"/>
                  </a:cubicBezTo>
                  <a:cubicBezTo>
                    <a:pt x="1805248" y="132503"/>
                    <a:pt x="1798342" y="139317"/>
                    <a:pt x="1785180" y="140629"/>
                  </a:cubicBezTo>
                  <a:cubicBezTo>
                    <a:pt x="1777608" y="140629"/>
                    <a:pt x="1773120" y="136094"/>
                    <a:pt x="1771716" y="127025"/>
                  </a:cubicBezTo>
                  <a:cubicBezTo>
                    <a:pt x="1770274" y="118397"/>
                    <a:pt x="1768459" y="110390"/>
                    <a:pt x="1766271" y="103002"/>
                  </a:cubicBezTo>
                  <a:lnTo>
                    <a:pt x="1759824" y="85968"/>
                  </a:lnTo>
                  <a:lnTo>
                    <a:pt x="1744159" y="104714"/>
                  </a:lnTo>
                  <a:lnTo>
                    <a:pt x="1740699" y="102718"/>
                  </a:lnTo>
                  <a:lnTo>
                    <a:pt x="1740699" y="113351"/>
                  </a:lnTo>
                  <a:cubicBezTo>
                    <a:pt x="1740699" y="116849"/>
                    <a:pt x="1740699" y="127248"/>
                    <a:pt x="1740699" y="144549"/>
                  </a:cubicBezTo>
                  <a:cubicBezTo>
                    <a:pt x="1741276" y="165543"/>
                    <a:pt x="1741564" y="178417"/>
                    <a:pt x="1741564" y="183170"/>
                  </a:cubicBezTo>
                  <a:cubicBezTo>
                    <a:pt x="1742150" y="187030"/>
                    <a:pt x="1739941" y="189412"/>
                    <a:pt x="1734936" y="190314"/>
                  </a:cubicBezTo>
                  <a:cubicBezTo>
                    <a:pt x="1727932" y="191477"/>
                    <a:pt x="1719603" y="192058"/>
                    <a:pt x="1709947" y="192058"/>
                  </a:cubicBezTo>
                  <a:lnTo>
                    <a:pt x="1709947" y="178050"/>
                  </a:lnTo>
                  <a:lnTo>
                    <a:pt x="1685321" y="178050"/>
                  </a:lnTo>
                  <a:lnTo>
                    <a:pt x="1685321" y="189379"/>
                  </a:lnTo>
                  <a:cubicBezTo>
                    <a:pt x="1685321" y="195100"/>
                    <a:pt x="1681633" y="198323"/>
                    <a:pt x="1674256" y="199048"/>
                  </a:cubicBezTo>
                  <a:cubicBezTo>
                    <a:pt x="1671289" y="199644"/>
                    <a:pt x="1667196" y="200230"/>
                    <a:pt x="1661978" y="200806"/>
                  </a:cubicBezTo>
                  <a:cubicBezTo>
                    <a:pt x="1659020" y="201402"/>
                    <a:pt x="1655969" y="201699"/>
                    <a:pt x="1652825" y="201699"/>
                  </a:cubicBezTo>
                  <a:cubicBezTo>
                    <a:pt x="1652825" y="192890"/>
                    <a:pt x="1653118" y="178873"/>
                    <a:pt x="1653704" y="159646"/>
                  </a:cubicBezTo>
                  <a:cubicBezTo>
                    <a:pt x="1653704" y="143926"/>
                    <a:pt x="1653704" y="133736"/>
                    <a:pt x="1653704" y="129076"/>
                  </a:cubicBezTo>
                  <a:lnTo>
                    <a:pt x="1653704" y="95882"/>
                  </a:lnTo>
                  <a:cubicBezTo>
                    <a:pt x="1653704" y="77335"/>
                    <a:pt x="1653411" y="58387"/>
                    <a:pt x="1652825" y="39039"/>
                  </a:cubicBezTo>
                  <a:lnTo>
                    <a:pt x="1677773" y="45165"/>
                  </a:lnTo>
                  <a:cubicBezTo>
                    <a:pt x="1679279" y="36347"/>
                    <a:pt x="1679451" y="21752"/>
                    <a:pt x="1678289" y="1381"/>
                  </a:cubicBezTo>
                  <a:close/>
                  <a:moveTo>
                    <a:pt x="1524126" y="1311"/>
                  </a:moveTo>
                  <a:lnTo>
                    <a:pt x="1562091" y="9264"/>
                  </a:lnTo>
                  <a:cubicBezTo>
                    <a:pt x="1565840" y="10195"/>
                    <a:pt x="1567714" y="11641"/>
                    <a:pt x="1567714" y="13604"/>
                  </a:cubicBezTo>
                  <a:cubicBezTo>
                    <a:pt x="1568291" y="18478"/>
                    <a:pt x="1565077" y="21664"/>
                    <a:pt x="1558073" y="23161"/>
                  </a:cubicBezTo>
                  <a:cubicBezTo>
                    <a:pt x="1579067" y="45058"/>
                    <a:pt x="1603875" y="60513"/>
                    <a:pt x="1632496" y="69526"/>
                  </a:cubicBezTo>
                  <a:lnTo>
                    <a:pt x="1631199" y="76014"/>
                  </a:lnTo>
                  <a:cubicBezTo>
                    <a:pt x="1623971" y="79037"/>
                    <a:pt x="1616595" y="88027"/>
                    <a:pt x="1609070" y="102984"/>
                  </a:cubicBezTo>
                  <a:cubicBezTo>
                    <a:pt x="1582355" y="88436"/>
                    <a:pt x="1563203" y="64503"/>
                    <a:pt x="1551613" y="31184"/>
                  </a:cubicBezTo>
                  <a:cubicBezTo>
                    <a:pt x="1542730" y="52690"/>
                    <a:pt x="1532335" y="68568"/>
                    <a:pt x="1520429" y="78818"/>
                  </a:cubicBezTo>
                  <a:lnTo>
                    <a:pt x="1538595" y="80130"/>
                  </a:lnTo>
                  <a:cubicBezTo>
                    <a:pt x="1542827" y="80130"/>
                    <a:pt x="1544943" y="81600"/>
                    <a:pt x="1544943" y="84539"/>
                  </a:cubicBezTo>
                  <a:cubicBezTo>
                    <a:pt x="1544943" y="88576"/>
                    <a:pt x="1542027" y="92055"/>
                    <a:pt x="1536195" y="94976"/>
                  </a:cubicBezTo>
                  <a:lnTo>
                    <a:pt x="1536195" y="124764"/>
                  </a:lnTo>
                  <a:cubicBezTo>
                    <a:pt x="1553878" y="112505"/>
                    <a:pt x="1566989" y="99371"/>
                    <a:pt x="1575528" y="85362"/>
                  </a:cubicBezTo>
                  <a:lnTo>
                    <a:pt x="1603698" y="107003"/>
                  </a:lnTo>
                  <a:cubicBezTo>
                    <a:pt x="1605968" y="108510"/>
                    <a:pt x="1607102" y="110072"/>
                    <a:pt x="1607102" y="111691"/>
                  </a:cubicBezTo>
                  <a:cubicBezTo>
                    <a:pt x="1607102" y="117560"/>
                    <a:pt x="1601689" y="119621"/>
                    <a:pt x="1590862" y="117872"/>
                  </a:cubicBezTo>
                  <a:cubicBezTo>
                    <a:pt x="1575476" y="126513"/>
                    <a:pt x="1557254" y="133601"/>
                    <a:pt x="1536195" y="139136"/>
                  </a:cubicBezTo>
                  <a:lnTo>
                    <a:pt x="1536195" y="165632"/>
                  </a:lnTo>
                  <a:cubicBezTo>
                    <a:pt x="1535609" y="171659"/>
                    <a:pt x="1538279" y="174678"/>
                    <a:pt x="1544204" y="174687"/>
                  </a:cubicBezTo>
                  <a:lnTo>
                    <a:pt x="1579909" y="174687"/>
                  </a:lnTo>
                  <a:cubicBezTo>
                    <a:pt x="1584904" y="174687"/>
                    <a:pt x="1588448" y="171557"/>
                    <a:pt x="1590541" y="165297"/>
                  </a:cubicBezTo>
                  <a:lnTo>
                    <a:pt x="1604437" y="130890"/>
                  </a:lnTo>
                  <a:lnTo>
                    <a:pt x="1611414" y="133359"/>
                  </a:lnTo>
                  <a:lnTo>
                    <a:pt x="1612335" y="164209"/>
                  </a:lnTo>
                  <a:cubicBezTo>
                    <a:pt x="1612353" y="168580"/>
                    <a:pt x="1613618" y="172017"/>
                    <a:pt x="1616130" y="174520"/>
                  </a:cubicBezTo>
                  <a:cubicBezTo>
                    <a:pt x="1620036" y="177850"/>
                    <a:pt x="1621678" y="181249"/>
                    <a:pt x="1621055" y="184719"/>
                  </a:cubicBezTo>
                  <a:cubicBezTo>
                    <a:pt x="1620395" y="196188"/>
                    <a:pt x="1608726" y="201923"/>
                    <a:pt x="1586048" y="201923"/>
                  </a:cubicBezTo>
                  <a:lnTo>
                    <a:pt x="1530977" y="201923"/>
                  </a:lnTo>
                  <a:cubicBezTo>
                    <a:pt x="1512206" y="202499"/>
                    <a:pt x="1503109" y="193723"/>
                    <a:pt x="1503685" y="175594"/>
                  </a:cubicBezTo>
                  <a:lnTo>
                    <a:pt x="1503685" y="118695"/>
                  </a:lnTo>
                  <a:cubicBezTo>
                    <a:pt x="1503685" y="112854"/>
                    <a:pt x="1503685" y="104696"/>
                    <a:pt x="1503685" y="94222"/>
                  </a:cubicBezTo>
                  <a:cubicBezTo>
                    <a:pt x="1497146" y="101505"/>
                    <a:pt x="1488059" y="108510"/>
                    <a:pt x="1476422" y="115235"/>
                  </a:cubicBezTo>
                  <a:lnTo>
                    <a:pt x="1470422" y="110658"/>
                  </a:lnTo>
                  <a:cubicBezTo>
                    <a:pt x="1501379" y="71377"/>
                    <a:pt x="1519280" y="34928"/>
                    <a:pt x="1524126" y="1311"/>
                  </a:cubicBezTo>
                  <a:close/>
                  <a:moveTo>
                    <a:pt x="325832" y="1311"/>
                  </a:moveTo>
                  <a:lnTo>
                    <a:pt x="367634" y="10995"/>
                  </a:lnTo>
                  <a:cubicBezTo>
                    <a:pt x="372648" y="11878"/>
                    <a:pt x="374861" y="14036"/>
                    <a:pt x="374275" y="17469"/>
                  </a:cubicBezTo>
                  <a:cubicBezTo>
                    <a:pt x="374275" y="21161"/>
                    <a:pt x="369899" y="23459"/>
                    <a:pt x="361146" y="24361"/>
                  </a:cubicBezTo>
                  <a:cubicBezTo>
                    <a:pt x="387758" y="45895"/>
                    <a:pt x="420733" y="59057"/>
                    <a:pt x="460070" y="63847"/>
                  </a:cubicBezTo>
                  <a:lnTo>
                    <a:pt x="458870" y="72749"/>
                  </a:lnTo>
                  <a:cubicBezTo>
                    <a:pt x="448685" y="75149"/>
                    <a:pt x="440211" y="84934"/>
                    <a:pt x="433448" y="102105"/>
                  </a:cubicBezTo>
                  <a:cubicBezTo>
                    <a:pt x="397376" y="85985"/>
                    <a:pt x="370820" y="62345"/>
                    <a:pt x="353779" y="31184"/>
                  </a:cubicBezTo>
                  <a:cubicBezTo>
                    <a:pt x="341296" y="48843"/>
                    <a:pt x="325939" y="64386"/>
                    <a:pt x="307707" y="77810"/>
                  </a:cubicBezTo>
                  <a:lnTo>
                    <a:pt x="301488" y="81721"/>
                  </a:lnTo>
                  <a:lnTo>
                    <a:pt x="356835" y="81721"/>
                  </a:lnTo>
                  <a:lnTo>
                    <a:pt x="370913" y="63317"/>
                  </a:lnTo>
                  <a:lnTo>
                    <a:pt x="397186" y="81721"/>
                  </a:lnTo>
                  <a:cubicBezTo>
                    <a:pt x="399418" y="81721"/>
                    <a:pt x="400534" y="82897"/>
                    <a:pt x="400534" y="85251"/>
                  </a:cubicBezTo>
                  <a:cubicBezTo>
                    <a:pt x="400534" y="88590"/>
                    <a:pt x="397418" y="90650"/>
                    <a:pt x="391186" y="91432"/>
                  </a:cubicBezTo>
                  <a:lnTo>
                    <a:pt x="295373" y="91432"/>
                  </a:lnTo>
                  <a:lnTo>
                    <a:pt x="295373" y="85565"/>
                  </a:lnTo>
                  <a:lnTo>
                    <a:pt x="278204" y="96359"/>
                  </a:lnTo>
                  <a:cubicBezTo>
                    <a:pt x="267652" y="102013"/>
                    <a:pt x="256380" y="107138"/>
                    <a:pt x="244390" y="111733"/>
                  </a:cubicBezTo>
                  <a:lnTo>
                    <a:pt x="240218" y="104477"/>
                  </a:lnTo>
                  <a:cubicBezTo>
                    <a:pt x="286467" y="69633"/>
                    <a:pt x="315005" y="35244"/>
                    <a:pt x="325832" y="1311"/>
                  </a:cubicBezTo>
                  <a:close/>
                  <a:moveTo>
                    <a:pt x="28129" y="1311"/>
                  </a:moveTo>
                  <a:cubicBezTo>
                    <a:pt x="54611" y="6279"/>
                    <a:pt x="67540" y="14953"/>
                    <a:pt x="66917" y="27333"/>
                  </a:cubicBezTo>
                  <a:cubicBezTo>
                    <a:pt x="65606" y="39081"/>
                    <a:pt x="58983" y="45620"/>
                    <a:pt x="47049" y="46951"/>
                  </a:cubicBezTo>
                  <a:cubicBezTo>
                    <a:pt x="38798" y="46951"/>
                    <a:pt x="34333" y="42765"/>
                    <a:pt x="33654" y="34393"/>
                  </a:cubicBezTo>
                  <a:cubicBezTo>
                    <a:pt x="31924" y="21799"/>
                    <a:pt x="28989" y="12274"/>
                    <a:pt x="24850" y="5818"/>
                  </a:cubicBezTo>
                  <a:close/>
                  <a:moveTo>
                    <a:pt x="1351434" y="670"/>
                  </a:moveTo>
                  <a:lnTo>
                    <a:pt x="1378698" y="22031"/>
                  </a:lnTo>
                  <a:cubicBezTo>
                    <a:pt x="1381219" y="22971"/>
                    <a:pt x="1382186" y="24747"/>
                    <a:pt x="1381600" y="27361"/>
                  </a:cubicBezTo>
                  <a:cubicBezTo>
                    <a:pt x="1381600" y="30328"/>
                    <a:pt x="1379344" y="32263"/>
                    <a:pt x="1374833" y="33165"/>
                  </a:cubicBezTo>
                  <a:cubicBezTo>
                    <a:pt x="1371838" y="33165"/>
                    <a:pt x="1369233" y="32579"/>
                    <a:pt x="1367019" y="31407"/>
                  </a:cubicBezTo>
                  <a:cubicBezTo>
                    <a:pt x="1362368" y="31984"/>
                    <a:pt x="1354732" y="32570"/>
                    <a:pt x="1344109" y="33165"/>
                  </a:cubicBezTo>
                  <a:lnTo>
                    <a:pt x="1317882" y="35233"/>
                  </a:lnTo>
                  <a:lnTo>
                    <a:pt x="1331956" y="36640"/>
                  </a:lnTo>
                  <a:cubicBezTo>
                    <a:pt x="1336877" y="37505"/>
                    <a:pt x="1339044" y="39374"/>
                    <a:pt x="1338458" y="42249"/>
                  </a:cubicBezTo>
                  <a:cubicBezTo>
                    <a:pt x="1338458" y="46127"/>
                    <a:pt x="1335449" y="49262"/>
                    <a:pt x="1329431" y="51653"/>
                  </a:cubicBezTo>
                  <a:lnTo>
                    <a:pt x="1328761" y="56717"/>
                  </a:lnTo>
                  <a:lnTo>
                    <a:pt x="1356234" y="56717"/>
                  </a:lnTo>
                  <a:lnTo>
                    <a:pt x="1371275" y="37435"/>
                  </a:lnTo>
                  <a:lnTo>
                    <a:pt x="1398217" y="56341"/>
                  </a:lnTo>
                  <a:cubicBezTo>
                    <a:pt x="1399985" y="57224"/>
                    <a:pt x="1400868" y="58527"/>
                    <a:pt x="1400868" y="60247"/>
                  </a:cubicBezTo>
                  <a:cubicBezTo>
                    <a:pt x="1400868" y="63559"/>
                    <a:pt x="1398064" y="65619"/>
                    <a:pt x="1392455" y="66428"/>
                  </a:cubicBezTo>
                  <a:lnTo>
                    <a:pt x="1327673" y="66428"/>
                  </a:lnTo>
                  <a:lnTo>
                    <a:pt x="1326124" y="87078"/>
                  </a:lnTo>
                  <a:lnTo>
                    <a:pt x="1340175" y="87078"/>
                  </a:lnTo>
                  <a:lnTo>
                    <a:pt x="1349439" y="72177"/>
                  </a:lnTo>
                  <a:lnTo>
                    <a:pt x="1378991" y="83716"/>
                  </a:lnTo>
                  <a:cubicBezTo>
                    <a:pt x="1383074" y="85344"/>
                    <a:pt x="1385116" y="87060"/>
                    <a:pt x="1385116" y="88864"/>
                  </a:cubicBezTo>
                  <a:cubicBezTo>
                    <a:pt x="1385116" y="92669"/>
                    <a:pt x="1382488" y="96617"/>
                    <a:pt x="1377233" y="100710"/>
                  </a:cubicBezTo>
                  <a:lnTo>
                    <a:pt x="1377233" y="118653"/>
                  </a:lnTo>
                  <a:cubicBezTo>
                    <a:pt x="1377233" y="120988"/>
                    <a:pt x="1377233" y="125843"/>
                    <a:pt x="1377233" y="133220"/>
                  </a:cubicBezTo>
                  <a:cubicBezTo>
                    <a:pt x="1377819" y="142475"/>
                    <a:pt x="1378112" y="149293"/>
                    <a:pt x="1378112" y="153674"/>
                  </a:cubicBezTo>
                  <a:cubicBezTo>
                    <a:pt x="1378112" y="158707"/>
                    <a:pt x="1375586" y="161641"/>
                    <a:pt x="1370535" y="162478"/>
                  </a:cubicBezTo>
                  <a:cubicBezTo>
                    <a:pt x="1362992" y="164227"/>
                    <a:pt x="1354099" y="165101"/>
                    <a:pt x="1343858" y="165101"/>
                  </a:cubicBezTo>
                  <a:lnTo>
                    <a:pt x="1343858" y="97682"/>
                  </a:lnTo>
                  <a:lnTo>
                    <a:pt x="1279913" y="97682"/>
                  </a:lnTo>
                  <a:lnTo>
                    <a:pt x="1279913" y="162423"/>
                  </a:lnTo>
                  <a:cubicBezTo>
                    <a:pt x="1279913" y="167464"/>
                    <a:pt x="1277267" y="170399"/>
                    <a:pt x="1271974" y="171227"/>
                  </a:cubicBezTo>
                  <a:cubicBezTo>
                    <a:pt x="1264021" y="172985"/>
                    <a:pt x="1255542" y="173864"/>
                    <a:pt x="1246538" y="173864"/>
                  </a:cubicBezTo>
                  <a:cubicBezTo>
                    <a:pt x="1247115" y="163176"/>
                    <a:pt x="1247403" y="147107"/>
                    <a:pt x="1247403" y="125657"/>
                  </a:cubicBezTo>
                  <a:lnTo>
                    <a:pt x="1247403" y="112514"/>
                  </a:lnTo>
                  <a:cubicBezTo>
                    <a:pt x="1247403" y="105510"/>
                    <a:pt x="1247403" y="94106"/>
                    <a:pt x="1247403" y="78302"/>
                  </a:cubicBezTo>
                  <a:lnTo>
                    <a:pt x="1282885" y="87078"/>
                  </a:lnTo>
                  <a:lnTo>
                    <a:pt x="1293922" y="87078"/>
                  </a:lnTo>
                  <a:lnTo>
                    <a:pt x="1295568" y="66428"/>
                  </a:lnTo>
                  <a:lnTo>
                    <a:pt x="1242394" y="66428"/>
                  </a:lnTo>
                  <a:lnTo>
                    <a:pt x="1242394" y="83200"/>
                  </a:lnTo>
                  <a:cubicBezTo>
                    <a:pt x="1244729" y="145410"/>
                    <a:pt x="1226335" y="187393"/>
                    <a:pt x="1187212" y="209150"/>
                  </a:cubicBezTo>
                  <a:lnTo>
                    <a:pt x="1182761" y="206792"/>
                  </a:lnTo>
                  <a:cubicBezTo>
                    <a:pt x="1201439" y="176012"/>
                    <a:pt x="1210192" y="137964"/>
                    <a:pt x="1209020" y="92645"/>
                  </a:cubicBezTo>
                  <a:lnTo>
                    <a:pt x="1209020" y="64629"/>
                  </a:lnTo>
                  <a:cubicBezTo>
                    <a:pt x="1209020" y="59429"/>
                    <a:pt x="1208727" y="43946"/>
                    <a:pt x="1208141" y="18180"/>
                  </a:cubicBezTo>
                  <a:lnTo>
                    <a:pt x="1241543" y="26050"/>
                  </a:lnTo>
                  <a:cubicBezTo>
                    <a:pt x="1289959" y="18534"/>
                    <a:pt x="1326589" y="10074"/>
                    <a:pt x="1351434" y="670"/>
                  </a:cubicBezTo>
                  <a:close/>
                  <a:moveTo>
                    <a:pt x="554985" y="446"/>
                  </a:moveTo>
                  <a:cubicBezTo>
                    <a:pt x="591513" y="3507"/>
                    <a:pt x="609470" y="13204"/>
                    <a:pt x="608856" y="29538"/>
                  </a:cubicBezTo>
                  <a:cubicBezTo>
                    <a:pt x="608361" y="39898"/>
                    <a:pt x="603837" y="46736"/>
                    <a:pt x="595284" y="50053"/>
                  </a:cubicBezTo>
                  <a:lnTo>
                    <a:pt x="593376" y="50467"/>
                  </a:lnTo>
                  <a:lnTo>
                    <a:pt x="640473" y="50467"/>
                  </a:lnTo>
                  <a:lnTo>
                    <a:pt x="657202" y="28561"/>
                  </a:lnTo>
                  <a:lnTo>
                    <a:pt x="686754" y="50076"/>
                  </a:lnTo>
                  <a:cubicBezTo>
                    <a:pt x="688540" y="50969"/>
                    <a:pt x="689433" y="52276"/>
                    <a:pt x="689433" y="53997"/>
                  </a:cubicBezTo>
                  <a:cubicBezTo>
                    <a:pt x="689433" y="57336"/>
                    <a:pt x="686317" y="59396"/>
                    <a:pt x="680085" y="60178"/>
                  </a:cubicBezTo>
                  <a:lnTo>
                    <a:pt x="605382" y="60178"/>
                  </a:lnTo>
                  <a:lnTo>
                    <a:pt x="605382" y="112081"/>
                  </a:lnTo>
                  <a:lnTo>
                    <a:pt x="628209" y="112081"/>
                  </a:lnTo>
                  <a:lnTo>
                    <a:pt x="644966" y="90176"/>
                  </a:lnTo>
                  <a:lnTo>
                    <a:pt x="673499" y="111635"/>
                  </a:lnTo>
                  <a:cubicBezTo>
                    <a:pt x="675369" y="112565"/>
                    <a:pt x="676303" y="114398"/>
                    <a:pt x="676303" y="117132"/>
                  </a:cubicBezTo>
                  <a:cubicBezTo>
                    <a:pt x="674443" y="120834"/>
                    <a:pt x="671504" y="122685"/>
                    <a:pt x="667485" y="122685"/>
                  </a:cubicBezTo>
                  <a:lnTo>
                    <a:pt x="605382" y="122685"/>
                  </a:lnTo>
                  <a:lnTo>
                    <a:pt x="605382" y="187984"/>
                  </a:lnTo>
                  <a:lnTo>
                    <a:pt x="645817" y="187984"/>
                  </a:lnTo>
                  <a:lnTo>
                    <a:pt x="663369" y="166957"/>
                  </a:lnTo>
                  <a:lnTo>
                    <a:pt x="693005" y="187119"/>
                  </a:lnTo>
                  <a:cubicBezTo>
                    <a:pt x="695293" y="187119"/>
                    <a:pt x="696437" y="188584"/>
                    <a:pt x="696437" y="191514"/>
                  </a:cubicBezTo>
                  <a:cubicBezTo>
                    <a:pt x="696437" y="195635"/>
                    <a:pt x="693209" y="197695"/>
                    <a:pt x="686754" y="197695"/>
                  </a:cubicBezTo>
                  <a:lnTo>
                    <a:pt x="480074" y="197695"/>
                  </a:lnTo>
                  <a:lnTo>
                    <a:pt x="480074" y="187984"/>
                  </a:lnTo>
                  <a:lnTo>
                    <a:pt x="569384" y="187984"/>
                  </a:lnTo>
                  <a:lnTo>
                    <a:pt x="569384" y="122685"/>
                  </a:lnTo>
                  <a:lnTo>
                    <a:pt x="504588" y="122685"/>
                  </a:lnTo>
                  <a:lnTo>
                    <a:pt x="504588" y="112081"/>
                  </a:lnTo>
                  <a:lnTo>
                    <a:pt x="569384" y="112081"/>
                  </a:lnTo>
                  <a:lnTo>
                    <a:pt x="569384" y="60178"/>
                  </a:lnTo>
                  <a:lnTo>
                    <a:pt x="488836" y="60178"/>
                  </a:lnTo>
                  <a:lnTo>
                    <a:pt x="488836" y="50467"/>
                  </a:lnTo>
                  <a:lnTo>
                    <a:pt x="576473" y="50467"/>
                  </a:lnTo>
                  <a:lnTo>
                    <a:pt x="573783" y="49103"/>
                  </a:lnTo>
                  <a:cubicBezTo>
                    <a:pt x="570971" y="46747"/>
                    <a:pt x="569217" y="43067"/>
                    <a:pt x="568519" y="38063"/>
                  </a:cubicBezTo>
                  <a:cubicBezTo>
                    <a:pt x="566315" y="26696"/>
                    <a:pt x="560771" y="15706"/>
                    <a:pt x="551888" y="5093"/>
                  </a:cubicBezTo>
                  <a:close/>
                  <a:moveTo>
                    <a:pt x="2631528" y="0"/>
                  </a:moveTo>
                  <a:lnTo>
                    <a:pt x="2654508" y="19952"/>
                  </a:lnTo>
                  <a:cubicBezTo>
                    <a:pt x="2656694" y="21413"/>
                    <a:pt x="2657787" y="22938"/>
                    <a:pt x="2657787" y="24529"/>
                  </a:cubicBezTo>
                  <a:cubicBezTo>
                    <a:pt x="2658373" y="29840"/>
                    <a:pt x="2653280" y="31621"/>
                    <a:pt x="2642509" y="29873"/>
                  </a:cubicBezTo>
                  <a:cubicBezTo>
                    <a:pt x="2641355" y="29873"/>
                    <a:pt x="2639356" y="30440"/>
                    <a:pt x="2636509" y="31575"/>
                  </a:cubicBezTo>
                  <a:cubicBezTo>
                    <a:pt x="2632407" y="32161"/>
                    <a:pt x="2629872" y="32575"/>
                    <a:pt x="2628905" y="32817"/>
                  </a:cubicBezTo>
                  <a:lnTo>
                    <a:pt x="2628905" y="63147"/>
                  </a:lnTo>
                  <a:lnTo>
                    <a:pt x="2636719" y="50774"/>
                  </a:lnTo>
                  <a:lnTo>
                    <a:pt x="2657982" y="65964"/>
                  </a:lnTo>
                  <a:lnTo>
                    <a:pt x="2657982" y="55469"/>
                  </a:lnTo>
                  <a:cubicBezTo>
                    <a:pt x="2657982" y="51864"/>
                    <a:pt x="2657982" y="49053"/>
                    <a:pt x="2657982" y="47034"/>
                  </a:cubicBezTo>
                  <a:lnTo>
                    <a:pt x="2657982" y="13115"/>
                  </a:lnTo>
                  <a:lnTo>
                    <a:pt x="2691552" y="21892"/>
                  </a:lnTo>
                  <a:lnTo>
                    <a:pt x="2732210" y="21892"/>
                  </a:lnTo>
                  <a:lnTo>
                    <a:pt x="2740484" y="6990"/>
                  </a:lnTo>
                  <a:lnTo>
                    <a:pt x="2768990" y="17622"/>
                  </a:lnTo>
                  <a:cubicBezTo>
                    <a:pt x="2773696" y="19278"/>
                    <a:pt x="2775729" y="21789"/>
                    <a:pt x="2775087" y="25157"/>
                  </a:cubicBezTo>
                  <a:cubicBezTo>
                    <a:pt x="2774333" y="28821"/>
                    <a:pt x="2771441" y="32035"/>
                    <a:pt x="2766408" y="34798"/>
                  </a:cubicBezTo>
                  <a:lnTo>
                    <a:pt x="2766408" y="44439"/>
                  </a:lnTo>
                  <a:cubicBezTo>
                    <a:pt x="2766408" y="55973"/>
                    <a:pt x="2766408" y="68386"/>
                    <a:pt x="2766408" y="81679"/>
                  </a:cubicBezTo>
                  <a:cubicBezTo>
                    <a:pt x="2766994" y="87223"/>
                    <a:pt x="2764781" y="90432"/>
                    <a:pt x="2759767" y="91306"/>
                  </a:cubicBezTo>
                  <a:cubicBezTo>
                    <a:pt x="2758632" y="91306"/>
                    <a:pt x="2756939" y="91590"/>
                    <a:pt x="2754688" y="92157"/>
                  </a:cubicBezTo>
                  <a:lnTo>
                    <a:pt x="2753589" y="92255"/>
                  </a:lnTo>
                  <a:lnTo>
                    <a:pt x="2778240" y="109291"/>
                  </a:lnTo>
                  <a:cubicBezTo>
                    <a:pt x="2779198" y="110249"/>
                    <a:pt x="2779677" y="111463"/>
                    <a:pt x="2779677" y="112933"/>
                  </a:cubicBezTo>
                  <a:cubicBezTo>
                    <a:pt x="2779677" y="116244"/>
                    <a:pt x="2776868" y="118304"/>
                    <a:pt x="2771250" y="119114"/>
                  </a:cubicBezTo>
                  <a:lnTo>
                    <a:pt x="2728011" y="119114"/>
                  </a:lnTo>
                  <a:lnTo>
                    <a:pt x="2728011" y="148693"/>
                  </a:lnTo>
                  <a:lnTo>
                    <a:pt x="2735922" y="148693"/>
                  </a:lnTo>
                  <a:lnTo>
                    <a:pt x="2749121" y="130290"/>
                  </a:lnTo>
                  <a:lnTo>
                    <a:pt x="2775478" y="149349"/>
                  </a:lnTo>
                  <a:cubicBezTo>
                    <a:pt x="2776519" y="150409"/>
                    <a:pt x="2777040" y="151660"/>
                    <a:pt x="2777040" y="153102"/>
                  </a:cubicBezTo>
                  <a:cubicBezTo>
                    <a:pt x="2777040" y="156637"/>
                    <a:pt x="2774106" y="158404"/>
                    <a:pt x="2768236" y="158404"/>
                  </a:cubicBezTo>
                  <a:lnTo>
                    <a:pt x="2728011" y="158404"/>
                  </a:lnTo>
                  <a:lnTo>
                    <a:pt x="2728011" y="189770"/>
                  </a:lnTo>
                  <a:lnTo>
                    <a:pt x="2740470" y="189770"/>
                  </a:lnTo>
                  <a:lnTo>
                    <a:pt x="2755330" y="172245"/>
                  </a:lnTo>
                  <a:lnTo>
                    <a:pt x="2781449" y="188891"/>
                  </a:lnTo>
                  <a:cubicBezTo>
                    <a:pt x="2783179" y="188891"/>
                    <a:pt x="2784044" y="190360"/>
                    <a:pt x="2784044" y="193300"/>
                  </a:cubicBezTo>
                  <a:cubicBezTo>
                    <a:pt x="2784044" y="197420"/>
                    <a:pt x="2780817" y="199481"/>
                    <a:pt x="2774361" y="199481"/>
                  </a:cubicBezTo>
                  <a:lnTo>
                    <a:pt x="2643848" y="199481"/>
                  </a:lnTo>
                  <a:lnTo>
                    <a:pt x="2643848" y="189770"/>
                  </a:lnTo>
                  <a:lnTo>
                    <a:pt x="2695501" y="189770"/>
                  </a:lnTo>
                  <a:lnTo>
                    <a:pt x="2695501" y="158404"/>
                  </a:lnTo>
                  <a:lnTo>
                    <a:pt x="2658736" y="158404"/>
                  </a:lnTo>
                  <a:lnTo>
                    <a:pt x="2658736" y="148693"/>
                  </a:lnTo>
                  <a:lnTo>
                    <a:pt x="2695501" y="148693"/>
                  </a:lnTo>
                  <a:lnTo>
                    <a:pt x="2695501" y="119114"/>
                  </a:lnTo>
                  <a:lnTo>
                    <a:pt x="2657820" y="119114"/>
                  </a:lnTo>
                  <a:lnTo>
                    <a:pt x="2654086" y="127705"/>
                  </a:lnTo>
                  <a:cubicBezTo>
                    <a:pt x="2651158" y="130684"/>
                    <a:pt x="2647099" y="132508"/>
                    <a:pt x="2641909" y="133178"/>
                  </a:cubicBezTo>
                  <a:cubicBezTo>
                    <a:pt x="2636523" y="132434"/>
                    <a:pt x="2633035" y="129694"/>
                    <a:pt x="2631444" y="124960"/>
                  </a:cubicBezTo>
                  <a:cubicBezTo>
                    <a:pt x="2629724" y="112300"/>
                    <a:pt x="2628877" y="103659"/>
                    <a:pt x="2628905" y="99036"/>
                  </a:cubicBezTo>
                  <a:lnTo>
                    <a:pt x="2628905" y="194416"/>
                  </a:lnTo>
                  <a:cubicBezTo>
                    <a:pt x="2628905" y="201206"/>
                    <a:pt x="2626384" y="205015"/>
                    <a:pt x="2621343" y="205843"/>
                  </a:cubicBezTo>
                  <a:cubicBezTo>
                    <a:pt x="2613185" y="207015"/>
                    <a:pt x="2604869" y="207601"/>
                    <a:pt x="2596395" y="207601"/>
                  </a:cubicBezTo>
                  <a:cubicBezTo>
                    <a:pt x="2597567" y="176626"/>
                    <a:pt x="2598153" y="148591"/>
                    <a:pt x="2598153" y="123495"/>
                  </a:cubicBezTo>
                  <a:lnTo>
                    <a:pt x="2598153" y="121793"/>
                  </a:lnTo>
                  <a:cubicBezTo>
                    <a:pt x="2591968" y="137522"/>
                    <a:pt x="2581578" y="152116"/>
                    <a:pt x="2566983" y="165576"/>
                  </a:cubicBezTo>
                  <a:lnTo>
                    <a:pt x="2561374" y="162213"/>
                  </a:lnTo>
                  <a:cubicBezTo>
                    <a:pt x="2575383" y="131583"/>
                    <a:pt x="2585601" y="103226"/>
                    <a:pt x="2592028" y="77144"/>
                  </a:cubicBezTo>
                  <a:lnTo>
                    <a:pt x="2566634" y="77144"/>
                  </a:lnTo>
                  <a:lnTo>
                    <a:pt x="2566634" y="67433"/>
                  </a:lnTo>
                  <a:lnTo>
                    <a:pt x="2598153" y="67433"/>
                  </a:lnTo>
                  <a:lnTo>
                    <a:pt x="2598153" y="37742"/>
                  </a:lnTo>
                  <a:cubicBezTo>
                    <a:pt x="2595633" y="38309"/>
                    <a:pt x="2589396" y="38886"/>
                    <a:pt x="2579443" y="39472"/>
                  </a:cubicBezTo>
                  <a:cubicBezTo>
                    <a:pt x="2574662" y="40077"/>
                    <a:pt x="2570257" y="40379"/>
                    <a:pt x="2566230" y="40379"/>
                  </a:cubicBezTo>
                  <a:lnTo>
                    <a:pt x="2564876" y="32314"/>
                  </a:lnTo>
                  <a:cubicBezTo>
                    <a:pt x="2594744" y="22706"/>
                    <a:pt x="2616962" y="11934"/>
                    <a:pt x="2631528"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p:cNvCxnSpPr/>
            <p:nvPr/>
          </p:nvCxnSpPr>
          <p:spPr>
            <a:xfrm>
              <a:off x="7823200" y="685692"/>
              <a:ext cx="4368800" cy="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4543081" y="3984846"/>
            <a:ext cx="1427091" cy="1053622"/>
            <a:chOff x="4543081" y="4096356"/>
            <a:chExt cx="1427091" cy="1053622"/>
          </a:xfrm>
        </p:grpSpPr>
        <p:cxnSp>
          <p:nvCxnSpPr>
            <p:cNvPr id="33" name="直接连接符 32"/>
            <p:cNvCxnSpPr/>
            <p:nvPr/>
          </p:nvCxnSpPr>
          <p:spPr>
            <a:xfrm>
              <a:off x="4543081" y="4679057"/>
              <a:ext cx="1427091"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rot="16200000">
              <a:off x="4617114" y="4054421"/>
              <a:ext cx="1053622" cy="1137491"/>
            </a:xfrm>
            <a:prstGeom prst="rect">
              <a:avLst/>
            </a:prstGeom>
            <a:noFill/>
          </p:spPr>
          <p:txBody>
            <a:bodyPr vert="eaVert" wrap="none">
              <a:spAutoFit/>
            </a:bodyPr>
            <a:lstStyle/>
            <a:p>
              <a:pPr algn="r">
                <a:lnSpc>
                  <a:spcPct val="150000"/>
                </a:lnSpc>
              </a:pPr>
              <a:r>
                <a:rPr lang="en-US" altLang="zh-CN" sz="2000" b="1" dirty="0">
                  <a:solidFill>
                    <a:schemeClr val="accent4">
                      <a:lumMod val="75000"/>
                    </a:schemeClr>
                  </a:solidFill>
                  <a:latin typeface="微软雅黑" panose="020B0503020204020204" pitchFamily="34" charset="-122"/>
                  <a:ea typeface="微软雅黑" panose="020B0503020204020204" pitchFamily="34" charset="-122"/>
                </a:rPr>
                <a:t>  1990</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年</a:t>
              </a:r>
              <a:endParaRPr lang="en-US" altLang="zh-CN" sz="2000" b="1" dirty="0">
                <a:solidFill>
                  <a:schemeClr val="accent4">
                    <a:lumMod val="75000"/>
                  </a:schemeClr>
                </a:solidFill>
                <a:latin typeface="微软雅黑" panose="020B0503020204020204" pitchFamily="34" charset="-122"/>
                <a:ea typeface="微软雅黑" panose="020B0503020204020204" pitchFamily="34" charset="-122"/>
              </a:endParaRPr>
            </a:p>
            <a:p>
              <a:pPr algn="r">
                <a:lnSpc>
                  <a:spcPct val="150000"/>
                </a:lnSpc>
              </a:pPr>
              <a:r>
                <a:rPr lang="en-US" altLang="zh-CN" sz="2000" b="1" dirty="0">
                  <a:solidFill>
                    <a:schemeClr val="accent4">
                      <a:lumMod val="75000"/>
                    </a:schemeClr>
                  </a:solidFill>
                  <a:latin typeface="微软雅黑" panose="020B0503020204020204" pitchFamily="34" charset="-122"/>
                  <a:ea typeface="微软雅黑" panose="020B0503020204020204" pitchFamily="34" charset="-122"/>
                </a:rPr>
                <a:t>12</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月</a:t>
              </a:r>
              <a:endParaRPr lang="zh-CN" altLang="en-US" sz="2000" b="1" dirty="0">
                <a:solidFill>
                  <a:schemeClr val="accent4">
                    <a:lumMod val="75000"/>
                  </a:scheme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575179" y="706232"/>
            <a:ext cx="1429805" cy="1053622"/>
            <a:chOff x="4575179" y="706232"/>
            <a:chExt cx="1429805" cy="1053622"/>
          </a:xfrm>
        </p:grpSpPr>
        <p:sp>
          <p:nvSpPr>
            <p:cNvPr id="17" name="矩形 16"/>
            <p:cNvSpPr/>
            <p:nvPr/>
          </p:nvSpPr>
          <p:spPr>
            <a:xfrm rot="16200000" flipH="1">
              <a:off x="4617115" y="664297"/>
              <a:ext cx="1053622" cy="1137491"/>
            </a:xfrm>
            <a:prstGeom prst="rect">
              <a:avLst/>
            </a:prstGeom>
            <a:noFill/>
          </p:spPr>
          <p:txBody>
            <a:bodyPr vert="eaVert" wrap="square">
              <a:spAutoFit/>
            </a:bodyPr>
            <a:lstStyle/>
            <a:p>
              <a:pPr algn="r">
                <a:lnSpc>
                  <a:spcPct val="150000"/>
                </a:lnSpc>
              </a:pPr>
              <a:r>
                <a:rPr lang="en-US" altLang="zh-CN" sz="2000" b="1" dirty="0">
                  <a:solidFill>
                    <a:schemeClr val="accent4">
                      <a:lumMod val="75000"/>
                    </a:schemeClr>
                  </a:solidFill>
                  <a:latin typeface="微软雅黑" panose="020B0503020204020204" pitchFamily="34" charset="-122"/>
                  <a:ea typeface="微软雅黑" panose="020B0503020204020204" pitchFamily="34" charset="-122"/>
                </a:rPr>
                <a:t>  1986</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年</a:t>
              </a:r>
              <a:endParaRPr lang="en-US" altLang="zh-CN" sz="2000" b="1" dirty="0">
                <a:solidFill>
                  <a:schemeClr val="accent4">
                    <a:lumMod val="75000"/>
                  </a:schemeClr>
                </a:solidFill>
                <a:latin typeface="微软雅黑" panose="020B0503020204020204" pitchFamily="34" charset="-122"/>
                <a:ea typeface="微软雅黑" panose="020B0503020204020204" pitchFamily="34" charset="-122"/>
              </a:endParaRPr>
            </a:p>
            <a:p>
              <a:pPr algn="r">
                <a:lnSpc>
                  <a:spcPct val="150000"/>
                </a:lnSpc>
              </a:pPr>
              <a:r>
                <a:rPr lang="en-US" altLang="zh-CN" sz="2000" b="1" dirty="0">
                  <a:solidFill>
                    <a:schemeClr val="accent4">
                      <a:lumMod val="75000"/>
                    </a:schemeClr>
                  </a:solidFill>
                  <a:latin typeface="微软雅黑" panose="020B0503020204020204" pitchFamily="34" charset="-122"/>
                  <a:ea typeface="微软雅黑" panose="020B0503020204020204" pitchFamily="34" charset="-122"/>
                </a:rPr>
                <a:t>9</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月</a:t>
              </a:r>
              <a:endParaRPr lang="zh-CN" altLang="en-US" sz="2000" b="1" dirty="0">
                <a:solidFill>
                  <a:schemeClr val="accent4">
                    <a:lumMod val="75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575179" y="1288488"/>
              <a:ext cx="1429805"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810130" y="614144"/>
            <a:ext cx="3922566" cy="2136792"/>
            <a:chOff x="810130" y="342503"/>
            <a:chExt cx="3922566" cy="2136792"/>
          </a:xfrm>
        </p:grpSpPr>
        <p:sp>
          <p:nvSpPr>
            <p:cNvPr id="9" name="矩形: 对角圆角 8"/>
            <p:cNvSpPr/>
            <p:nvPr/>
          </p:nvSpPr>
          <p:spPr>
            <a:xfrm>
              <a:off x="810130" y="342503"/>
              <a:ext cx="3922566" cy="2136792"/>
            </a:xfrm>
            <a:prstGeom prst="round2DiagRect">
              <a:avLst/>
            </a:prstGeom>
            <a:solidFill>
              <a:schemeClr val="bg1"/>
            </a:solidFill>
            <a:ln>
              <a:no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12" name="矩形 11"/>
            <p:cNvSpPr/>
            <p:nvPr/>
          </p:nvSpPr>
          <p:spPr>
            <a:xfrm>
              <a:off x="1110942" y="490038"/>
              <a:ext cx="3320942" cy="1841723"/>
            </a:xfrm>
            <a:prstGeom prst="rect">
              <a:avLst/>
            </a:prstGeom>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邓小平指出：“社会主义财富属于人民，社会主义的致富是全民共同致富。社会主义原则，第一是发展生产，第二是共同致富。”</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grpSp>
        <p:nvGrpSpPr>
          <p:cNvPr id="76" name="组合 75"/>
          <p:cNvGrpSpPr/>
          <p:nvPr/>
        </p:nvGrpSpPr>
        <p:grpSpPr>
          <a:xfrm>
            <a:off x="6061240" y="2125351"/>
            <a:ext cx="1619779" cy="707887"/>
            <a:chOff x="6061240" y="2125351"/>
            <a:chExt cx="1619779" cy="707887"/>
          </a:xfrm>
        </p:grpSpPr>
        <p:cxnSp>
          <p:nvCxnSpPr>
            <p:cNvPr id="23" name="直接连接符 22"/>
            <p:cNvCxnSpPr/>
            <p:nvPr/>
          </p:nvCxnSpPr>
          <p:spPr>
            <a:xfrm>
              <a:off x="6345728" y="2520511"/>
              <a:ext cx="1335291"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061240" y="2125351"/>
              <a:ext cx="1442467" cy="707887"/>
            </a:xfrm>
            <a:prstGeom prst="rect">
              <a:avLst/>
            </a:prstGeom>
            <a:noFill/>
            <a:ln>
              <a:no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zh-CN" sz="2000" b="1" dirty="0">
                  <a:solidFill>
                    <a:schemeClr val="accent4">
                      <a:lumMod val="75000"/>
                    </a:schemeClr>
                  </a:solidFill>
                  <a:latin typeface="微软雅黑" panose="020B0503020204020204" pitchFamily="34" charset="-122"/>
                  <a:ea typeface="微软雅黑" panose="020B0503020204020204" pitchFamily="34" charset="-122"/>
                </a:rPr>
                <a:t>  1988</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年</a:t>
              </a:r>
              <a:endParaRPr lang="en-US" altLang="zh-CN" sz="2000" b="1" dirty="0">
                <a:solidFill>
                  <a:schemeClr val="accent4">
                    <a:lumMod val="75000"/>
                  </a:schemeClr>
                </a:solidFill>
                <a:latin typeface="微软雅黑" panose="020B0503020204020204" pitchFamily="34" charset="-122"/>
                <a:ea typeface="微软雅黑" panose="020B0503020204020204" pitchFamily="34" charset="-122"/>
              </a:endParaRPr>
            </a:p>
            <a:p>
              <a:pPr algn="r">
                <a:lnSpc>
                  <a:spcPct val="150000"/>
                </a:lnSpc>
              </a:pPr>
              <a:r>
                <a:rPr lang="en-US" altLang="zh-CN" sz="2000" b="1" dirty="0">
                  <a:solidFill>
                    <a:schemeClr val="accent4">
                      <a:lumMod val="75000"/>
                    </a:schemeClr>
                  </a:solidFill>
                  <a:latin typeface="微软雅黑" panose="020B0503020204020204" pitchFamily="34" charset="-122"/>
                  <a:ea typeface="微软雅黑" panose="020B0503020204020204" pitchFamily="34" charset="-122"/>
                </a:rPr>
                <a:t>5</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月</a:t>
              </a:r>
              <a:endParaRPr lang="zh-CN" altLang="en-US" sz="2000" b="1" dirty="0">
                <a:solidFill>
                  <a:schemeClr val="accent4">
                    <a:lumMod val="75000"/>
                  </a:schemeClr>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7681017" y="1618002"/>
            <a:ext cx="3700853" cy="1643920"/>
            <a:chOff x="7681017" y="1618002"/>
            <a:chExt cx="3700853" cy="1643920"/>
          </a:xfrm>
        </p:grpSpPr>
        <p:sp>
          <p:nvSpPr>
            <p:cNvPr id="6" name="矩形: 对角圆角 5"/>
            <p:cNvSpPr/>
            <p:nvPr/>
          </p:nvSpPr>
          <p:spPr>
            <a:xfrm flipH="1">
              <a:off x="7681017" y="1618002"/>
              <a:ext cx="3700853" cy="1643920"/>
            </a:xfrm>
            <a:prstGeom prst="round2DiagRect">
              <a:avLst>
                <a:gd name="adj1" fmla="val 21415"/>
                <a:gd name="adj2" fmla="val 0"/>
              </a:avLst>
            </a:prstGeom>
            <a:solidFill>
              <a:schemeClr val="bg1"/>
            </a:solidFill>
            <a:ln>
              <a:no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5" name="矩形 24"/>
            <p:cNvSpPr/>
            <p:nvPr/>
          </p:nvSpPr>
          <p:spPr>
            <a:xfrm>
              <a:off x="7946645" y="1831072"/>
              <a:ext cx="3169597" cy="1121525"/>
            </a:xfrm>
            <a:prstGeom prst="rect">
              <a:avLst/>
            </a:prstGeom>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邓小平指出：“社会主义的特点不是穷，而是富，但这种富是人民共同富裕。”</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grpSp>
        <p:nvGrpSpPr>
          <p:cNvPr id="79" name="组合 78"/>
          <p:cNvGrpSpPr/>
          <p:nvPr/>
        </p:nvGrpSpPr>
        <p:grpSpPr>
          <a:xfrm>
            <a:off x="810130" y="3213377"/>
            <a:ext cx="3922566" cy="2222322"/>
            <a:chOff x="782320" y="3249891"/>
            <a:chExt cx="3922566" cy="2222322"/>
          </a:xfrm>
        </p:grpSpPr>
        <p:sp>
          <p:nvSpPr>
            <p:cNvPr id="45" name="矩形: 对角圆角 44"/>
            <p:cNvSpPr/>
            <p:nvPr/>
          </p:nvSpPr>
          <p:spPr>
            <a:xfrm>
              <a:off x="782320" y="3249891"/>
              <a:ext cx="3922566" cy="2222322"/>
            </a:xfrm>
            <a:prstGeom prst="round2DiagRect">
              <a:avLst/>
            </a:prstGeom>
            <a:solidFill>
              <a:schemeClr val="bg1"/>
            </a:solidFill>
            <a:ln>
              <a:no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43" name="矩形 42"/>
            <p:cNvSpPr/>
            <p:nvPr/>
          </p:nvSpPr>
          <p:spPr>
            <a:xfrm>
              <a:off x="1022997" y="3440191"/>
              <a:ext cx="3441213" cy="1841723"/>
            </a:xfrm>
            <a:prstGeom prst="rect">
              <a:avLst/>
            </a:prstGeom>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邓小平指出：“社会主义不是少数人富起来、大多数人穷，不是那个样子。社会主义最大的优越性就是共同富裕，这是体现社会主义本质的一个东西。”</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grpSp>
        <p:nvGrpSpPr>
          <p:cNvPr id="77" name="组合 76"/>
          <p:cNvGrpSpPr/>
          <p:nvPr/>
        </p:nvGrpSpPr>
        <p:grpSpPr>
          <a:xfrm>
            <a:off x="6223843" y="5142613"/>
            <a:ext cx="1803565" cy="961289"/>
            <a:chOff x="6223843" y="5242972"/>
            <a:chExt cx="1803565" cy="961289"/>
          </a:xfrm>
        </p:grpSpPr>
        <p:cxnSp>
          <p:nvCxnSpPr>
            <p:cNvPr id="38" name="直接连接符 37"/>
            <p:cNvCxnSpPr/>
            <p:nvPr/>
          </p:nvCxnSpPr>
          <p:spPr>
            <a:xfrm>
              <a:off x="6285963" y="5763915"/>
              <a:ext cx="1741445"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6223843" y="5242972"/>
              <a:ext cx="1483039" cy="961289"/>
            </a:xfrm>
            <a:prstGeom prst="rect">
              <a:avLst/>
            </a:prstGeom>
            <a:noFill/>
          </p:spPr>
          <p:txBody>
            <a:bodyPr vert="horz" wrap="square">
              <a:spAutoFit/>
            </a:bodyPr>
            <a:lstStyle/>
            <a:p>
              <a:pPr>
                <a:lnSpc>
                  <a:spcPct val="150000"/>
                </a:lnSpc>
              </a:pPr>
              <a:r>
                <a:rPr lang="en-US" altLang="zh-CN" sz="2000" b="1" dirty="0">
                  <a:solidFill>
                    <a:schemeClr val="accent4">
                      <a:lumMod val="75000"/>
                    </a:schemeClr>
                  </a:solidFill>
                  <a:latin typeface="微软雅黑" panose="020B0503020204020204" pitchFamily="34" charset="-122"/>
                  <a:ea typeface="微软雅黑" panose="020B0503020204020204" pitchFamily="34" charset="-122"/>
                </a:rPr>
                <a:t>  1992</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年初</a:t>
              </a:r>
              <a:endParaRPr lang="en-US" altLang="zh-CN" sz="2000" b="1" dirty="0">
                <a:solidFill>
                  <a:schemeClr val="accent4">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   南方谈话</a:t>
              </a:r>
              <a:endParaRPr lang="zh-CN" altLang="en-US" sz="2000" b="1" dirty="0">
                <a:solidFill>
                  <a:schemeClr val="accent4">
                    <a:lumMod val="75000"/>
                  </a:schemeClr>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7682886" y="3855106"/>
            <a:ext cx="3698978" cy="2549016"/>
            <a:chOff x="7682886" y="4165769"/>
            <a:chExt cx="3698978" cy="2549016"/>
          </a:xfrm>
        </p:grpSpPr>
        <p:sp>
          <p:nvSpPr>
            <p:cNvPr id="52" name="矩形: 对角圆角 51"/>
            <p:cNvSpPr/>
            <p:nvPr/>
          </p:nvSpPr>
          <p:spPr>
            <a:xfrm flipH="1">
              <a:off x="7682886" y="4165769"/>
              <a:ext cx="3698978" cy="2549016"/>
            </a:xfrm>
            <a:prstGeom prst="round2DiagRect">
              <a:avLst/>
            </a:prstGeom>
            <a:solidFill>
              <a:schemeClr val="bg1"/>
            </a:solidFill>
            <a:ln>
              <a:noFill/>
            </a:ln>
            <a:effectLst>
              <a:outerShdw blurRad="876300" dist="279400" dir="5400000" sx="99000" sy="99000" algn="t" rotWithShape="0">
                <a:srgbClr val="221B43">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49" name="矩形 48"/>
            <p:cNvSpPr/>
            <p:nvPr/>
          </p:nvSpPr>
          <p:spPr>
            <a:xfrm>
              <a:off x="7857464" y="4339367"/>
              <a:ext cx="3332548" cy="2201821"/>
            </a:xfrm>
            <a:prstGeom prst="rect">
              <a:avLst/>
            </a:prstGeom>
          </p:spPr>
          <p:txBody>
            <a:bodyPr wrap="square">
              <a:spAutoFit/>
            </a:bodyPr>
            <a:lstStyle/>
            <a:p>
              <a:pPr indent="457200" algn="just">
                <a:lnSpc>
                  <a:spcPct val="130000"/>
                </a:lnSpc>
              </a:pPr>
              <a:r>
                <a:rPr lang="zh-CN" altLang="en-US" b="1" dirty="0">
                  <a:solidFill>
                    <a:schemeClr val="tx1">
                      <a:lumMod val="85000"/>
                      <a:lumOff val="15000"/>
                    </a:schemeClr>
                  </a:solidFill>
                  <a:latin typeface="楷体" panose="02010609060101010101" pitchFamily="49" charset="-122"/>
                  <a:ea typeface="楷体" panose="02010609060101010101" pitchFamily="49" charset="-122"/>
                </a:rPr>
                <a:t>邓小平对社会主义本质这一重大问题作了总结性的理论概括：“社会主义的本质，是解放生产力，发展生产力，消灭剥削，消除两极分化，最终达到共同富裕。”</a:t>
              </a:r>
              <a:endParaRPr lang="zh-CN" altLang="en-US" b="1" dirty="0">
                <a:solidFill>
                  <a:schemeClr val="tx1">
                    <a:lumMod val="85000"/>
                    <a:lumOff val="15000"/>
                  </a:schemeClr>
                </a:solidFill>
                <a:latin typeface="楷体" panose="02010609060101010101" pitchFamily="49" charset="-122"/>
                <a:ea typeface="楷体" panose="02010609060101010101" pitchFamily="49" charset="-122"/>
              </a:endParaRPr>
            </a:p>
          </p:txBody>
        </p:sp>
      </p:grpSp>
      <p:grpSp>
        <p:nvGrpSpPr>
          <p:cNvPr id="53" name="组合 52"/>
          <p:cNvGrpSpPr/>
          <p:nvPr/>
        </p:nvGrpSpPr>
        <p:grpSpPr>
          <a:xfrm>
            <a:off x="5806258" y="614144"/>
            <a:ext cx="589798" cy="913772"/>
            <a:chOff x="5017407" y="673554"/>
            <a:chExt cx="901700" cy="1397000"/>
          </a:xfrm>
        </p:grpSpPr>
        <p:sp>
          <p:nvSpPr>
            <p:cNvPr id="54" name="Rectangle 6"/>
            <p:cNvSpPr>
              <a:spLocks noChangeArrowheads="1"/>
            </p:cNvSpPr>
            <p:nvPr/>
          </p:nvSpPr>
          <p:spPr bwMode="auto">
            <a:xfrm rot="5400000" flipV="1">
              <a:off x="5325382" y="798967"/>
              <a:ext cx="719138" cy="468312"/>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Rectangle 7"/>
            <p:cNvSpPr>
              <a:spLocks noChangeArrowheads="1"/>
            </p:cNvSpPr>
            <p:nvPr/>
          </p:nvSpPr>
          <p:spPr bwMode="auto">
            <a:xfrm rot="5400000" flipV="1">
              <a:off x="4891201" y="1477623"/>
              <a:ext cx="719137" cy="466725"/>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Freeform 15"/>
            <p:cNvSpPr/>
            <p:nvPr/>
          </p:nvSpPr>
          <p:spPr bwMode="auto">
            <a:xfrm rot="5400000" flipV="1">
              <a:off x="4769757" y="921204"/>
              <a:ext cx="1397000" cy="901700"/>
            </a:xfrm>
            <a:custGeom>
              <a:avLst/>
              <a:gdLst>
                <a:gd name="T0" fmla="*/ 1397000 w 1037"/>
                <a:gd name="T1" fmla="*/ 0 h 671"/>
                <a:gd name="T2" fmla="*/ 677619 w 1037"/>
                <a:gd name="T3" fmla="*/ 0 h 671"/>
                <a:gd name="T4" fmla="*/ 0 w 1037"/>
                <a:gd name="T5" fmla="*/ 901700 h 671"/>
                <a:gd name="T6" fmla="*/ 719381 w 1037"/>
                <a:gd name="T7" fmla="*/ 901700 h 671"/>
                <a:gd name="T8" fmla="*/ 1397000 w 1037"/>
                <a:gd name="T9" fmla="*/ 0 h 6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7" h="671">
                  <a:moveTo>
                    <a:pt x="1037" y="0"/>
                  </a:moveTo>
                  <a:lnTo>
                    <a:pt x="503" y="0"/>
                  </a:lnTo>
                  <a:lnTo>
                    <a:pt x="0" y="671"/>
                  </a:lnTo>
                  <a:lnTo>
                    <a:pt x="534" y="671"/>
                  </a:lnTo>
                  <a:lnTo>
                    <a:pt x="1037" y="0"/>
                  </a:ln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7" name="组合 56"/>
          <p:cNvGrpSpPr/>
          <p:nvPr/>
        </p:nvGrpSpPr>
        <p:grpSpPr>
          <a:xfrm>
            <a:off x="5806258" y="2232480"/>
            <a:ext cx="589798" cy="913772"/>
            <a:chOff x="5017407" y="673554"/>
            <a:chExt cx="901700" cy="1397000"/>
          </a:xfrm>
        </p:grpSpPr>
        <p:sp>
          <p:nvSpPr>
            <p:cNvPr id="58" name="Rectangle 6"/>
            <p:cNvSpPr>
              <a:spLocks noChangeArrowheads="1"/>
            </p:cNvSpPr>
            <p:nvPr/>
          </p:nvSpPr>
          <p:spPr bwMode="auto">
            <a:xfrm rot="5400000" flipV="1">
              <a:off x="5325382" y="798967"/>
              <a:ext cx="719138" cy="468312"/>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 name="Rectangle 7"/>
            <p:cNvSpPr>
              <a:spLocks noChangeArrowheads="1"/>
            </p:cNvSpPr>
            <p:nvPr/>
          </p:nvSpPr>
          <p:spPr bwMode="auto">
            <a:xfrm rot="5400000" flipV="1">
              <a:off x="4891201" y="1477623"/>
              <a:ext cx="719137" cy="466725"/>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Freeform 15"/>
            <p:cNvSpPr/>
            <p:nvPr/>
          </p:nvSpPr>
          <p:spPr bwMode="auto">
            <a:xfrm rot="5400000" flipV="1">
              <a:off x="4769757" y="921204"/>
              <a:ext cx="1397000" cy="901700"/>
            </a:xfrm>
            <a:custGeom>
              <a:avLst/>
              <a:gdLst>
                <a:gd name="T0" fmla="*/ 1397000 w 1037"/>
                <a:gd name="T1" fmla="*/ 0 h 671"/>
                <a:gd name="T2" fmla="*/ 677619 w 1037"/>
                <a:gd name="T3" fmla="*/ 0 h 671"/>
                <a:gd name="T4" fmla="*/ 0 w 1037"/>
                <a:gd name="T5" fmla="*/ 901700 h 671"/>
                <a:gd name="T6" fmla="*/ 719381 w 1037"/>
                <a:gd name="T7" fmla="*/ 901700 h 671"/>
                <a:gd name="T8" fmla="*/ 1397000 w 1037"/>
                <a:gd name="T9" fmla="*/ 0 h 6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7" h="671">
                  <a:moveTo>
                    <a:pt x="1037" y="0"/>
                  </a:moveTo>
                  <a:lnTo>
                    <a:pt x="503" y="0"/>
                  </a:lnTo>
                  <a:lnTo>
                    <a:pt x="0" y="671"/>
                  </a:lnTo>
                  <a:lnTo>
                    <a:pt x="534" y="671"/>
                  </a:lnTo>
                  <a:lnTo>
                    <a:pt x="1037" y="0"/>
                  </a:ln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5" name="组合 64"/>
          <p:cNvGrpSpPr/>
          <p:nvPr/>
        </p:nvGrpSpPr>
        <p:grpSpPr>
          <a:xfrm>
            <a:off x="5806258" y="3850816"/>
            <a:ext cx="589798" cy="913772"/>
            <a:chOff x="5017407" y="673554"/>
            <a:chExt cx="901700" cy="1397000"/>
          </a:xfrm>
        </p:grpSpPr>
        <p:sp>
          <p:nvSpPr>
            <p:cNvPr id="66" name="Rectangle 6"/>
            <p:cNvSpPr>
              <a:spLocks noChangeArrowheads="1"/>
            </p:cNvSpPr>
            <p:nvPr/>
          </p:nvSpPr>
          <p:spPr bwMode="auto">
            <a:xfrm rot="5400000" flipV="1">
              <a:off x="5325382" y="798967"/>
              <a:ext cx="719138" cy="468312"/>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Rectangle 7"/>
            <p:cNvSpPr>
              <a:spLocks noChangeArrowheads="1"/>
            </p:cNvSpPr>
            <p:nvPr/>
          </p:nvSpPr>
          <p:spPr bwMode="auto">
            <a:xfrm rot="5400000" flipV="1">
              <a:off x="4891201" y="1477623"/>
              <a:ext cx="719137" cy="466725"/>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Freeform 15"/>
            <p:cNvSpPr/>
            <p:nvPr/>
          </p:nvSpPr>
          <p:spPr bwMode="auto">
            <a:xfrm rot="5400000" flipV="1">
              <a:off x="4769757" y="921204"/>
              <a:ext cx="1397000" cy="901700"/>
            </a:xfrm>
            <a:custGeom>
              <a:avLst/>
              <a:gdLst>
                <a:gd name="T0" fmla="*/ 1397000 w 1037"/>
                <a:gd name="T1" fmla="*/ 0 h 671"/>
                <a:gd name="T2" fmla="*/ 677619 w 1037"/>
                <a:gd name="T3" fmla="*/ 0 h 671"/>
                <a:gd name="T4" fmla="*/ 0 w 1037"/>
                <a:gd name="T5" fmla="*/ 901700 h 671"/>
                <a:gd name="T6" fmla="*/ 719381 w 1037"/>
                <a:gd name="T7" fmla="*/ 901700 h 671"/>
                <a:gd name="T8" fmla="*/ 1397000 w 1037"/>
                <a:gd name="T9" fmla="*/ 0 h 6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7" h="671">
                  <a:moveTo>
                    <a:pt x="1037" y="0"/>
                  </a:moveTo>
                  <a:lnTo>
                    <a:pt x="503" y="0"/>
                  </a:lnTo>
                  <a:lnTo>
                    <a:pt x="0" y="671"/>
                  </a:lnTo>
                  <a:lnTo>
                    <a:pt x="534" y="671"/>
                  </a:lnTo>
                  <a:lnTo>
                    <a:pt x="1037" y="0"/>
                  </a:ln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69" name="组合 68"/>
          <p:cNvGrpSpPr/>
          <p:nvPr/>
        </p:nvGrpSpPr>
        <p:grpSpPr>
          <a:xfrm>
            <a:off x="5806258" y="5469152"/>
            <a:ext cx="589798" cy="913772"/>
            <a:chOff x="5017407" y="673554"/>
            <a:chExt cx="901700" cy="1397000"/>
          </a:xfrm>
        </p:grpSpPr>
        <p:sp>
          <p:nvSpPr>
            <p:cNvPr id="70" name="Rectangle 6"/>
            <p:cNvSpPr>
              <a:spLocks noChangeArrowheads="1"/>
            </p:cNvSpPr>
            <p:nvPr/>
          </p:nvSpPr>
          <p:spPr bwMode="auto">
            <a:xfrm rot="5400000" flipV="1">
              <a:off x="5325382" y="798967"/>
              <a:ext cx="719138" cy="468312"/>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 name="Rectangle 7"/>
            <p:cNvSpPr>
              <a:spLocks noChangeArrowheads="1"/>
            </p:cNvSpPr>
            <p:nvPr/>
          </p:nvSpPr>
          <p:spPr bwMode="auto">
            <a:xfrm rot="5400000" flipV="1">
              <a:off x="4891201" y="1477623"/>
              <a:ext cx="719137" cy="466725"/>
            </a:xfrm>
            <a:prstGeom prst="rect">
              <a:avLst/>
            </a:prstGeom>
            <a:solidFill>
              <a:schemeClr val="accent4">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Freeform 15"/>
            <p:cNvSpPr/>
            <p:nvPr/>
          </p:nvSpPr>
          <p:spPr bwMode="auto">
            <a:xfrm rot="5400000" flipV="1">
              <a:off x="4769757" y="921204"/>
              <a:ext cx="1397000" cy="901700"/>
            </a:xfrm>
            <a:custGeom>
              <a:avLst/>
              <a:gdLst>
                <a:gd name="T0" fmla="*/ 1397000 w 1037"/>
                <a:gd name="T1" fmla="*/ 0 h 671"/>
                <a:gd name="T2" fmla="*/ 677619 w 1037"/>
                <a:gd name="T3" fmla="*/ 0 h 671"/>
                <a:gd name="T4" fmla="*/ 0 w 1037"/>
                <a:gd name="T5" fmla="*/ 901700 h 671"/>
                <a:gd name="T6" fmla="*/ 719381 w 1037"/>
                <a:gd name="T7" fmla="*/ 901700 h 671"/>
                <a:gd name="T8" fmla="*/ 1397000 w 1037"/>
                <a:gd name="T9" fmla="*/ 0 h 6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7" h="671">
                  <a:moveTo>
                    <a:pt x="1037" y="0"/>
                  </a:moveTo>
                  <a:lnTo>
                    <a:pt x="503" y="0"/>
                  </a:lnTo>
                  <a:lnTo>
                    <a:pt x="0" y="671"/>
                  </a:lnTo>
                  <a:lnTo>
                    <a:pt x="534" y="671"/>
                  </a:lnTo>
                  <a:lnTo>
                    <a:pt x="1037" y="0"/>
                  </a:ln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451302"/>
            <a:ext cx="12192000" cy="2672541"/>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grpSp>
        <p:nvGrpSpPr>
          <p:cNvPr id="22" name="组 21"/>
          <p:cNvGrpSpPr/>
          <p:nvPr/>
        </p:nvGrpSpPr>
        <p:grpSpPr>
          <a:xfrm>
            <a:off x="736922" y="1781375"/>
            <a:ext cx="10718157" cy="2517945"/>
            <a:chOff x="740779" y="1926339"/>
            <a:chExt cx="10718157" cy="2517945"/>
          </a:xfrm>
        </p:grpSpPr>
        <p:sp>
          <p:nvSpPr>
            <p:cNvPr id="19" name="矩形 18"/>
            <p:cNvSpPr/>
            <p:nvPr/>
          </p:nvSpPr>
          <p:spPr>
            <a:xfrm>
              <a:off x="1021360" y="1926339"/>
              <a:ext cx="10172430" cy="397212"/>
            </a:xfrm>
            <a:prstGeom prst="rect">
              <a:avLst/>
            </a:prstGeom>
            <a:solidFill>
              <a:srgbClr val="D03D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31524" y="1926340"/>
              <a:ext cx="124533" cy="523212"/>
            </a:xfrm>
            <a:custGeom>
              <a:avLst/>
              <a:gdLst>
                <a:gd name="connsiteX0" fmla="*/ 0 w 157163"/>
                <a:gd name="connsiteY0" fmla="*/ 100013 h 200025"/>
                <a:gd name="connsiteX1" fmla="*/ 78582 w 157163"/>
                <a:gd name="connsiteY1" fmla="*/ 0 h 200025"/>
                <a:gd name="connsiteX2" fmla="*/ 157164 w 157163"/>
                <a:gd name="connsiteY2" fmla="*/ 100013 h 200025"/>
                <a:gd name="connsiteX3" fmla="*/ 78582 w 157163"/>
                <a:gd name="connsiteY3" fmla="*/ 200026 h 200025"/>
                <a:gd name="connsiteX4" fmla="*/ 0 w 157163"/>
                <a:gd name="connsiteY4" fmla="*/ 100013 h 200025"/>
                <a:gd name="connsiteX0-1" fmla="*/ 1205 w 162777"/>
                <a:gd name="connsiteY0-2" fmla="*/ 130969 h 230982"/>
                <a:gd name="connsiteX1-3" fmla="*/ 134556 w 162777"/>
                <a:gd name="connsiteY1-4" fmla="*/ 0 h 230982"/>
                <a:gd name="connsiteX2-5" fmla="*/ 158369 w 162777"/>
                <a:gd name="connsiteY2-6" fmla="*/ 130969 h 230982"/>
                <a:gd name="connsiteX3-7" fmla="*/ 79787 w 162777"/>
                <a:gd name="connsiteY3-8" fmla="*/ 230982 h 230982"/>
                <a:gd name="connsiteX4-9" fmla="*/ 1205 w 162777"/>
                <a:gd name="connsiteY4-10" fmla="*/ 130969 h 230982"/>
                <a:gd name="connsiteX0-11" fmla="*/ 689 w 162261"/>
                <a:gd name="connsiteY0-12" fmla="*/ 130969 h 230989"/>
                <a:gd name="connsiteX1-13" fmla="*/ 134040 w 162261"/>
                <a:gd name="connsiteY1-14" fmla="*/ 0 h 230989"/>
                <a:gd name="connsiteX2-15" fmla="*/ 157853 w 162261"/>
                <a:gd name="connsiteY2-16" fmla="*/ 130969 h 230989"/>
                <a:gd name="connsiteX3-17" fmla="*/ 79271 w 162261"/>
                <a:gd name="connsiteY3-18" fmla="*/ 230982 h 230989"/>
                <a:gd name="connsiteX4-19" fmla="*/ 689 w 162261"/>
                <a:gd name="connsiteY4-20" fmla="*/ 130969 h 230989"/>
                <a:gd name="connsiteX0-21" fmla="*/ 613 w 179208"/>
                <a:gd name="connsiteY0-22" fmla="*/ 130973 h 230988"/>
                <a:gd name="connsiteX1-23" fmla="*/ 133964 w 179208"/>
                <a:gd name="connsiteY1-24" fmla="*/ 4 h 230988"/>
                <a:gd name="connsiteX2-25" fmla="*/ 179208 w 179208"/>
                <a:gd name="connsiteY2-26" fmla="*/ 133355 h 230988"/>
                <a:gd name="connsiteX3-27" fmla="*/ 79195 w 179208"/>
                <a:gd name="connsiteY3-28" fmla="*/ 230986 h 230988"/>
                <a:gd name="connsiteX4-29" fmla="*/ 613 w 179208"/>
                <a:gd name="connsiteY4-30" fmla="*/ 130973 h 230988"/>
                <a:gd name="connsiteX0-31" fmla="*/ 613 w 181264"/>
                <a:gd name="connsiteY0-32" fmla="*/ 130973 h 230988"/>
                <a:gd name="connsiteX1-33" fmla="*/ 133964 w 181264"/>
                <a:gd name="connsiteY1-34" fmla="*/ 4 h 230988"/>
                <a:gd name="connsiteX2-35" fmla="*/ 179208 w 181264"/>
                <a:gd name="connsiteY2-36" fmla="*/ 133355 h 230988"/>
                <a:gd name="connsiteX3-37" fmla="*/ 79195 w 181264"/>
                <a:gd name="connsiteY3-38" fmla="*/ 230986 h 230988"/>
                <a:gd name="connsiteX4-39" fmla="*/ 613 w 181264"/>
                <a:gd name="connsiteY4-40" fmla="*/ 130973 h 230988"/>
                <a:gd name="connsiteX0-41" fmla="*/ 708 w 182796"/>
                <a:gd name="connsiteY0-42" fmla="*/ 131138 h 231153"/>
                <a:gd name="connsiteX1-43" fmla="*/ 134059 w 182796"/>
                <a:gd name="connsiteY1-44" fmla="*/ 169 h 231153"/>
                <a:gd name="connsiteX2-45" fmla="*/ 179303 w 182796"/>
                <a:gd name="connsiteY2-46" fmla="*/ 133520 h 231153"/>
                <a:gd name="connsiteX3-47" fmla="*/ 79290 w 182796"/>
                <a:gd name="connsiteY3-48" fmla="*/ 231151 h 231153"/>
                <a:gd name="connsiteX4-49" fmla="*/ 708 w 182796"/>
                <a:gd name="connsiteY4-50" fmla="*/ 131138 h 2311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796" h="231153">
                  <a:moveTo>
                    <a:pt x="708" y="131138"/>
                  </a:moveTo>
                  <a:cubicBezTo>
                    <a:pt x="-9214" y="28347"/>
                    <a:pt x="87624" y="-2610"/>
                    <a:pt x="134059" y="169"/>
                  </a:cubicBezTo>
                  <a:cubicBezTo>
                    <a:pt x="180494" y="2948"/>
                    <a:pt x="188828" y="37803"/>
                    <a:pt x="179303" y="133520"/>
                  </a:cubicBezTo>
                  <a:cubicBezTo>
                    <a:pt x="179303" y="188756"/>
                    <a:pt x="109056" y="231548"/>
                    <a:pt x="79290" y="231151"/>
                  </a:cubicBezTo>
                  <a:cubicBezTo>
                    <a:pt x="49524" y="230754"/>
                    <a:pt x="10630" y="233929"/>
                    <a:pt x="708" y="131138"/>
                  </a:cubicBezTo>
                  <a:close/>
                </a:path>
              </a:pathLst>
            </a:custGeom>
            <a:solidFill>
              <a:srgbClr val="7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10"/>
            <p:cNvSpPr/>
            <p:nvPr/>
          </p:nvSpPr>
          <p:spPr>
            <a:xfrm flipH="1">
              <a:off x="1008432" y="1926651"/>
              <a:ext cx="124530" cy="525477"/>
            </a:xfrm>
            <a:custGeom>
              <a:avLst/>
              <a:gdLst>
                <a:gd name="connsiteX0" fmla="*/ 0 w 157163"/>
                <a:gd name="connsiteY0" fmla="*/ 100013 h 200025"/>
                <a:gd name="connsiteX1" fmla="*/ 78582 w 157163"/>
                <a:gd name="connsiteY1" fmla="*/ 0 h 200025"/>
                <a:gd name="connsiteX2" fmla="*/ 157164 w 157163"/>
                <a:gd name="connsiteY2" fmla="*/ 100013 h 200025"/>
                <a:gd name="connsiteX3" fmla="*/ 78582 w 157163"/>
                <a:gd name="connsiteY3" fmla="*/ 200026 h 200025"/>
                <a:gd name="connsiteX4" fmla="*/ 0 w 157163"/>
                <a:gd name="connsiteY4" fmla="*/ 100013 h 200025"/>
                <a:gd name="connsiteX0-1" fmla="*/ 1205 w 162777"/>
                <a:gd name="connsiteY0-2" fmla="*/ 130969 h 230982"/>
                <a:gd name="connsiteX1-3" fmla="*/ 134556 w 162777"/>
                <a:gd name="connsiteY1-4" fmla="*/ 0 h 230982"/>
                <a:gd name="connsiteX2-5" fmla="*/ 158369 w 162777"/>
                <a:gd name="connsiteY2-6" fmla="*/ 130969 h 230982"/>
                <a:gd name="connsiteX3-7" fmla="*/ 79787 w 162777"/>
                <a:gd name="connsiteY3-8" fmla="*/ 230982 h 230982"/>
                <a:gd name="connsiteX4-9" fmla="*/ 1205 w 162777"/>
                <a:gd name="connsiteY4-10" fmla="*/ 130969 h 230982"/>
                <a:gd name="connsiteX0-11" fmla="*/ 689 w 162261"/>
                <a:gd name="connsiteY0-12" fmla="*/ 130969 h 230989"/>
                <a:gd name="connsiteX1-13" fmla="*/ 134040 w 162261"/>
                <a:gd name="connsiteY1-14" fmla="*/ 0 h 230989"/>
                <a:gd name="connsiteX2-15" fmla="*/ 157853 w 162261"/>
                <a:gd name="connsiteY2-16" fmla="*/ 130969 h 230989"/>
                <a:gd name="connsiteX3-17" fmla="*/ 79271 w 162261"/>
                <a:gd name="connsiteY3-18" fmla="*/ 230982 h 230989"/>
                <a:gd name="connsiteX4-19" fmla="*/ 689 w 162261"/>
                <a:gd name="connsiteY4-20" fmla="*/ 130969 h 230989"/>
                <a:gd name="connsiteX0-21" fmla="*/ 613 w 179208"/>
                <a:gd name="connsiteY0-22" fmla="*/ 130973 h 230988"/>
                <a:gd name="connsiteX1-23" fmla="*/ 133964 w 179208"/>
                <a:gd name="connsiteY1-24" fmla="*/ 4 h 230988"/>
                <a:gd name="connsiteX2-25" fmla="*/ 179208 w 179208"/>
                <a:gd name="connsiteY2-26" fmla="*/ 133355 h 230988"/>
                <a:gd name="connsiteX3-27" fmla="*/ 79195 w 179208"/>
                <a:gd name="connsiteY3-28" fmla="*/ 230986 h 230988"/>
                <a:gd name="connsiteX4-29" fmla="*/ 613 w 179208"/>
                <a:gd name="connsiteY4-30" fmla="*/ 130973 h 230988"/>
                <a:gd name="connsiteX0-31" fmla="*/ 613 w 181264"/>
                <a:gd name="connsiteY0-32" fmla="*/ 130973 h 230988"/>
                <a:gd name="connsiteX1-33" fmla="*/ 133964 w 181264"/>
                <a:gd name="connsiteY1-34" fmla="*/ 4 h 230988"/>
                <a:gd name="connsiteX2-35" fmla="*/ 179208 w 181264"/>
                <a:gd name="connsiteY2-36" fmla="*/ 133355 h 230988"/>
                <a:gd name="connsiteX3-37" fmla="*/ 79195 w 181264"/>
                <a:gd name="connsiteY3-38" fmla="*/ 230986 h 230988"/>
                <a:gd name="connsiteX4-39" fmla="*/ 613 w 181264"/>
                <a:gd name="connsiteY4-40" fmla="*/ 130973 h 230988"/>
                <a:gd name="connsiteX0-41" fmla="*/ 708 w 182796"/>
                <a:gd name="connsiteY0-42" fmla="*/ 131138 h 231153"/>
                <a:gd name="connsiteX1-43" fmla="*/ 134059 w 182796"/>
                <a:gd name="connsiteY1-44" fmla="*/ 169 h 231153"/>
                <a:gd name="connsiteX2-45" fmla="*/ 179303 w 182796"/>
                <a:gd name="connsiteY2-46" fmla="*/ 133520 h 231153"/>
                <a:gd name="connsiteX3-47" fmla="*/ 79290 w 182796"/>
                <a:gd name="connsiteY3-48" fmla="*/ 231151 h 231153"/>
                <a:gd name="connsiteX4-49" fmla="*/ 708 w 182796"/>
                <a:gd name="connsiteY4-50" fmla="*/ 131138 h 2311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796" h="231153">
                  <a:moveTo>
                    <a:pt x="708" y="131138"/>
                  </a:moveTo>
                  <a:cubicBezTo>
                    <a:pt x="-9214" y="28347"/>
                    <a:pt x="87624" y="-2610"/>
                    <a:pt x="134059" y="169"/>
                  </a:cubicBezTo>
                  <a:cubicBezTo>
                    <a:pt x="180494" y="2948"/>
                    <a:pt x="188828" y="37803"/>
                    <a:pt x="179303" y="133520"/>
                  </a:cubicBezTo>
                  <a:cubicBezTo>
                    <a:pt x="179303" y="188756"/>
                    <a:pt x="109056" y="231548"/>
                    <a:pt x="79290" y="231151"/>
                  </a:cubicBezTo>
                  <a:cubicBezTo>
                    <a:pt x="49524" y="230754"/>
                    <a:pt x="10630" y="233929"/>
                    <a:pt x="708" y="131138"/>
                  </a:cubicBezTo>
                  <a:close/>
                </a:path>
              </a:pathLst>
            </a:custGeom>
            <a:solidFill>
              <a:srgbClr val="7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顶角 43"/>
            <p:cNvSpPr/>
            <p:nvPr/>
          </p:nvSpPr>
          <p:spPr>
            <a:xfrm flipV="1">
              <a:off x="740779" y="2277640"/>
              <a:ext cx="10718157" cy="2166644"/>
            </a:xfrm>
            <a:prstGeom prst="round2SameRect">
              <a:avLst/>
            </a:prstGeom>
            <a:solidFill>
              <a:schemeClr val="bg1"/>
            </a:solidFill>
            <a:ln>
              <a:noFill/>
            </a:ln>
            <a:effectLst>
              <a:outerShdw blurRad="2794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顶角 30"/>
            <p:cNvSpPr/>
            <p:nvPr/>
          </p:nvSpPr>
          <p:spPr>
            <a:xfrm flipV="1">
              <a:off x="1145891" y="2060837"/>
              <a:ext cx="9985634" cy="479587"/>
            </a:xfrm>
            <a:prstGeom prst="round2SameRect">
              <a:avLst>
                <a:gd name="adj1" fmla="val 23596"/>
                <a:gd name="adj2" fmla="val 0"/>
              </a:avLst>
            </a:prstGeom>
            <a:solidFill>
              <a:srgbClr val="D03D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64158" y="4581994"/>
            <a:ext cx="10863684" cy="1154162"/>
          </a:xfrm>
          <a:prstGeom prst="rect">
            <a:avLst/>
          </a:prstGeom>
          <a:noFill/>
        </p:spPr>
        <p:txBody>
          <a:bodyPr wrap="square" rtlCol="0">
            <a:spAutoFit/>
          </a:bodyPr>
          <a:lstStyle/>
          <a:p>
            <a:pPr>
              <a:lnSpc>
                <a:spcPct val="150000"/>
              </a:lnSpc>
            </a:pPr>
            <a:r>
              <a:rPr lang="zh-CN" altLang="en-US" sz="2300" b="1" dirty="0" smtClean="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搞</a:t>
            </a:r>
            <a:r>
              <a:rPr lang="zh-CN" altLang="en-US" sz="23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清楚什么是社会主义、怎样建设社会主义，关键是要在坚持四项基本原则、坚持社会主义基本制度的基础上进一步认清社会主义的本质。</a:t>
            </a:r>
            <a:endParaRPr lang="zh-CN" altLang="en-US" sz="23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3" name="矩形 12"/>
          <p:cNvSpPr/>
          <p:nvPr/>
        </p:nvSpPr>
        <p:spPr>
          <a:xfrm>
            <a:off x="1368280" y="3031796"/>
            <a:ext cx="2236510" cy="492443"/>
          </a:xfrm>
          <a:prstGeom prst="rect">
            <a:avLst/>
          </a:prstGeom>
          <a:noFill/>
        </p:spPr>
        <p:txBody>
          <a:bodyPr wrap="square" rtlCol="0">
            <a:spAutoFit/>
          </a:bodyPr>
          <a:lstStyle/>
          <a:p>
            <a:pPr algn="ctr">
              <a:lnSpc>
                <a:spcPct val="130000"/>
              </a:lnSpc>
            </a:pPr>
            <a:r>
              <a:rPr lang="zh-CN" altLang="en-US" sz="2000" b="1" dirty="0">
                <a:latin typeface="微软雅黑" panose="020B0503020204020204" pitchFamily="34" charset="-122"/>
                <a:ea typeface="微软雅黑" panose="020B0503020204020204" pitchFamily="34" charset="-122"/>
                <a:cs typeface="FZYaSong-B-GBK" charset="-122"/>
              </a:rPr>
              <a:t>社会主义道路</a:t>
            </a:r>
            <a:endParaRPr lang="zh-CN" altLang="en-US" sz="2000" b="1" dirty="0">
              <a:latin typeface="微软雅黑" panose="020B0503020204020204" pitchFamily="34" charset="-122"/>
              <a:ea typeface="微软雅黑" panose="020B0503020204020204" pitchFamily="34" charset="-122"/>
              <a:cs typeface="FZYaSong-B-GBK" charset="-122"/>
            </a:endParaRPr>
          </a:p>
        </p:txBody>
      </p:sp>
      <p:sp>
        <p:nvSpPr>
          <p:cNvPr id="8" name="矩形 7"/>
          <p:cNvSpPr/>
          <p:nvPr/>
        </p:nvSpPr>
        <p:spPr>
          <a:xfrm>
            <a:off x="8805830" y="2776790"/>
            <a:ext cx="2387960" cy="892552"/>
          </a:xfrm>
          <a:prstGeom prst="rect">
            <a:avLst/>
          </a:prstGeom>
          <a:noFill/>
        </p:spPr>
        <p:txBody>
          <a:bodyPr wrap="square" rtlCol="0">
            <a:spAutoFit/>
          </a:bodyPr>
          <a:lstStyle/>
          <a:p>
            <a:pPr algn="ctr">
              <a:lnSpc>
                <a:spcPct val="130000"/>
              </a:lnSpc>
            </a:pPr>
            <a:r>
              <a:rPr lang="zh-CN" altLang="en-US" sz="2000" b="1" dirty="0">
                <a:latin typeface="微软雅黑" panose="020B0503020204020204" pitchFamily="34" charset="-122"/>
                <a:ea typeface="微软雅黑" panose="020B0503020204020204" pitchFamily="34" charset="-122"/>
                <a:cs typeface="FZYaSong-B-GBK" charset="-122"/>
              </a:rPr>
              <a:t>马克思列宁主义、毛泽东思想</a:t>
            </a:r>
            <a:endParaRPr lang="zh-CN" altLang="en-US" sz="2000" b="1" dirty="0">
              <a:latin typeface="微软雅黑" panose="020B0503020204020204" pitchFamily="34" charset="-122"/>
              <a:ea typeface="微软雅黑" panose="020B0503020204020204" pitchFamily="34" charset="-122"/>
              <a:cs typeface="FZYaSong-B-GBK" charset="-122"/>
            </a:endParaRPr>
          </a:p>
        </p:txBody>
      </p:sp>
      <p:sp>
        <p:nvSpPr>
          <p:cNvPr id="7" name="矩形 6"/>
          <p:cNvSpPr/>
          <p:nvPr/>
        </p:nvSpPr>
        <p:spPr>
          <a:xfrm>
            <a:off x="6096000" y="3031796"/>
            <a:ext cx="2492990" cy="492443"/>
          </a:xfrm>
          <a:prstGeom prst="rect">
            <a:avLst/>
          </a:prstGeom>
          <a:noFill/>
        </p:spPr>
        <p:txBody>
          <a:bodyPr wrap="square" rtlCol="0">
            <a:spAutoFit/>
          </a:bodyPr>
          <a:lstStyle/>
          <a:p>
            <a:pPr algn="ctr">
              <a:lnSpc>
                <a:spcPct val="130000"/>
              </a:lnSpc>
            </a:pPr>
            <a:r>
              <a:rPr lang="zh-CN" altLang="en-US" sz="2000" b="1" dirty="0">
                <a:latin typeface="微软雅黑" panose="020B0503020204020204" pitchFamily="34" charset="-122"/>
                <a:ea typeface="微软雅黑" panose="020B0503020204020204" pitchFamily="34" charset="-122"/>
                <a:cs typeface="FZYaSong-B-GBK" charset="-122"/>
              </a:rPr>
              <a:t>中国共产党领导</a:t>
            </a:r>
            <a:endParaRPr lang="zh-CN" altLang="en-US" sz="2000" b="1" dirty="0">
              <a:latin typeface="微软雅黑" panose="020B0503020204020204" pitchFamily="34" charset="-122"/>
              <a:ea typeface="微软雅黑" panose="020B0503020204020204" pitchFamily="34" charset="-122"/>
              <a:cs typeface="FZYaSong-B-GBK" charset="-122"/>
            </a:endParaRPr>
          </a:p>
        </p:txBody>
      </p:sp>
      <p:grpSp>
        <p:nvGrpSpPr>
          <p:cNvPr id="2" name="组合 1"/>
          <p:cNvGrpSpPr/>
          <p:nvPr/>
        </p:nvGrpSpPr>
        <p:grpSpPr>
          <a:xfrm>
            <a:off x="4174641" y="900000"/>
            <a:ext cx="3842719" cy="523220"/>
            <a:chOff x="4590449" y="1081524"/>
            <a:chExt cx="3842719" cy="523220"/>
          </a:xfrm>
        </p:grpSpPr>
        <p:sp>
          <p:nvSpPr>
            <p:cNvPr id="4" name="矩形 3"/>
            <p:cNvSpPr/>
            <p:nvPr/>
          </p:nvSpPr>
          <p:spPr>
            <a:xfrm>
              <a:off x="4590449" y="1081524"/>
              <a:ext cx="3842719" cy="523220"/>
            </a:xfrm>
            <a:prstGeom prst="rect">
              <a:avLst/>
            </a:prstGeom>
            <a:solidFill>
              <a:srgbClr val="FCFDFA"/>
            </a:solidFill>
          </p:spPr>
          <p:txBody>
            <a:bodyPr wrap="none">
              <a:spAutoFit/>
            </a:bodyPr>
            <a:lstStyle/>
            <a:p>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       四项基本原则       </a:t>
              </a:r>
              <a:endParaRPr lang="zh-CN" altLang="en-US" sz="2800" b="1" dirty="0">
                <a:solidFill>
                  <a:schemeClr val="tx1">
                    <a:lumMod val="85000"/>
                    <a:lumOff val="15000"/>
                  </a:schemeClr>
                </a:solidFill>
              </a:endParaRPr>
            </a:p>
          </p:txBody>
        </p:sp>
        <p:sp>
          <p:nvSpPr>
            <p:cNvPr id="51" name="星形: 五角 50"/>
            <p:cNvSpPr/>
            <p:nvPr/>
          </p:nvSpPr>
          <p:spPr>
            <a:xfrm>
              <a:off x="7847276" y="1212506"/>
              <a:ext cx="261257" cy="261257"/>
            </a:xfrm>
            <a:prstGeom prst="star5">
              <a:avLst/>
            </a:prstGeom>
            <a:solidFill>
              <a:srgbClr val="F1A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3" name="星形: 五角 52"/>
            <p:cNvSpPr/>
            <p:nvPr/>
          </p:nvSpPr>
          <p:spPr>
            <a:xfrm>
              <a:off x="4915085" y="1212506"/>
              <a:ext cx="261257" cy="261257"/>
            </a:xfrm>
            <a:prstGeom prst="star5">
              <a:avLst/>
            </a:prstGeom>
            <a:solidFill>
              <a:srgbClr val="F1A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 name="矩形 4"/>
          <p:cNvSpPr/>
          <p:nvPr/>
        </p:nvSpPr>
        <p:spPr>
          <a:xfrm>
            <a:off x="3719251" y="3031796"/>
            <a:ext cx="2236510" cy="453457"/>
          </a:xfrm>
          <a:prstGeom prst="rect">
            <a:avLst/>
          </a:prstGeom>
          <a:noFill/>
        </p:spPr>
        <p:txBody>
          <a:bodyPr wrap="square" rtlCol="0">
            <a:spAutoFit/>
          </a:bodyPr>
          <a:lstStyle/>
          <a:p>
            <a:pPr algn="ctr">
              <a:lnSpc>
                <a:spcPct val="130000"/>
              </a:lnSpc>
            </a:pPr>
            <a:r>
              <a:rPr lang="zh-CN" altLang="en-US" sz="2000" b="1" dirty="0">
                <a:latin typeface="微软雅黑" panose="020B0503020204020204" pitchFamily="34" charset="-122"/>
                <a:ea typeface="微软雅黑" panose="020B0503020204020204" pitchFamily="34" charset="-122"/>
                <a:cs typeface="FZYaSong-B-GBK" charset="-122"/>
              </a:rPr>
              <a:t>人民民主专政</a:t>
            </a:r>
            <a:endParaRPr lang="zh-CN" altLang="en-US" sz="2000" b="1" dirty="0">
              <a:latin typeface="微软雅黑" panose="020B0503020204020204" pitchFamily="34" charset="-122"/>
              <a:ea typeface="微软雅黑" panose="020B0503020204020204" pitchFamily="34" charset="-122"/>
              <a:cs typeface="FZYaSong-B-GBK" charset="-122"/>
            </a:endParaRPr>
          </a:p>
        </p:txBody>
      </p:sp>
      <p:sp>
        <p:nvSpPr>
          <p:cNvPr id="20" name="矩形 19"/>
          <p:cNvSpPr/>
          <p:nvPr/>
        </p:nvSpPr>
        <p:spPr>
          <a:xfrm>
            <a:off x="5593299" y="1689906"/>
            <a:ext cx="1005403" cy="690638"/>
          </a:xfrm>
          <a:prstGeom prst="rect">
            <a:avLst/>
          </a:prstGeom>
        </p:spPr>
        <p:txBody>
          <a:bodyPr wrap="none">
            <a:spAutoFit/>
          </a:bodyPr>
          <a:lstStyle/>
          <a:p>
            <a:pPr algn="ctr">
              <a:lnSpc>
                <a:spcPct val="130000"/>
              </a:lnSpc>
            </a:pPr>
            <a:r>
              <a:rPr lang="zh-CN" altLang="en-US"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坚持</a:t>
            </a:r>
            <a:endParaRPr lang="en-US" altLang="zh-CN"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对角圆角 13"/>
          <p:cNvSpPr/>
          <p:nvPr/>
        </p:nvSpPr>
        <p:spPr>
          <a:xfrm>
            <a:off x="2148775" y="1922908"/>
            <a:ext cx="8968720" cy="3385030"/>
          </a:xfrm>
          <a:prstGeom prst="round2DiagRect">
            <a:avLst>
              <a:gd name="adj1" fmla="val 6438"/>
              <a:gd name="adj2" fmla="val 0"/>
            </a:avLst>
          </a:prstGeom>
          <a:solidFill>
            <a:schemeClr val="bg1"/>
          </a:solidFill>
          <a:ln>
            <a:noFill/>
          </a:ln>
          <a:effectLst>
            <a:outerShdw blurRad="254000" sx="102000" sy="102000" algn="ctr" rotWithShape="0">
              <a:schemeClr val="bg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069874" y="2588540"/>
            <a:ext cx="98869" cy="2053767"/>
          </a:xfrm>
          <a:prstGeom prst="rect">
            <a:avLst/>
          </a:prstGeom>
          <a:solidFill>
            <a:srgbClr val="AF1E22"/>
          </a:solidFill>
          <a:ln>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708865" y="2386591"/>
            <a:ext cx="4797189" cy="2400657"/>
          </a:xfrm>
          <a:prstGeom prst="rect">
            <a:avLst/>
          </a:prstGeom>
          <a:noFill/>
        </p:spPr>
        <p:txBody>
          <a:bodyPr wrap="square" rtlCol="0">
            <a:spAutoFit/>
          </a:bodyPr>
          <a:lstStyle/>
          <a:p>
            <a:pPr algn="just">
              <a:lnSpc>
                <a:spcPct val="150000"/>
              </a:lnSpc>
            </a:pPr>
            <a:r>
              <a:rPr lang="zh-CN" altLang="en-US" sz="2000" b="1" dirty="0" smtClean="0">
                <a:solidFill>
                  <a:schemeClr val="tx1">
                    <a:lumMod val="85000"/>
                    <a:lumOff val="15000"/>
                  </a:schemeClr>
                </a:solidFill>
                <a:latin typeface="华文中宋" panose="02010600040101010101" pitchFamily="2" charset="-122"/>
                <a:ea typeface="华文中宋" panose="02010600040101010101" pitchFamily="2" charset="-122"/>
              </a:rPr>
              <a:t>      邓小平</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根据马克思主义的基本原理和社会主义的实践经验，总结多年来离开生产力抽象地谈论社会主义的历史教训，经过深邃的思考，科学地、精辟地、创造性地揭示了</a:t>
            </a:r>
            <a:r>
              <a:rPr lang="zh-CN" altLang="en-US" sz="2000" b="1" dirty="0">
                <a:solidFill>
                  <a:srgbClr val="C00000"/>
                </a:solidFill>
                <a:latin typeface="华文中宋" panose="02010600040101010101" pitchFamily="2" charset="-122"/>
                <a:ea typeface="华文中宋" panose="02010600040101010101" pitchFamily="2" charset="-122"/>
              </a:rPr>
              <a:t>社会主义本质</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grpSp>
        <p:nvGrpSpPr>
          <p:cNvPr id="12" name="组合 11"/>
          <p:cNvGrpSpPr/>
          <p:nvPr/>
        </p:nvGrpSpPr>
        <p:grpSpPr>
          <a:xfrm>
            <a:off x="1122126" y="732871"/>
            <a:ext cx="4097573" cy="5307821"/>
            <a:chOff x="1122127" y="1145650"/>
            <a:chExt cx="3839172" cy="4973099"/>
          </a:xfrm>
        </p:grpSpPr>
        <p:sp>
          <p:nvSpPr>
            <p:cNvPr id="13" name="iŝḷiḍe"/>
            <p:cNvSpPr/>
            <p:nvPr/>
          </p:nvSpPr>
          <p:spPr>
            <a:xfrm>
              <a:off x="1122127" y="1664267"/>
              <a:ext cx="3839172" cy="4454482"/>
            </a:xfrm>
            <a:prstGeom prst="roundRect">
              <a:avLst>
                <a:gd name="adj" fmla="val 8410"/>
              </a:avLst>
            </a:prstGeom>
            <a:solidFill>
              <a:srgbClr val="DA900C"/>
            </a:solidFill>
            <a:ln w="19050" cap="flat" cmpd="sng" algn="ctr">
              <a:solidFill>
                <a:srgbClr val="DA900C"/>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dirty="0">
                <a:solidFill>
                  <a:schemeClr val="lt1"/>
                </a:solidFill>
              </a:endParaRPr>
            </a:p>
          </p:txBody>
        </p:sp>
        <p:sp>
          <p:nvSpPr>
            <p:cNvPr id="14" name="iś1íḓê"/>
            <p:cNvSpPr/>
            <p:nvPr/>
          </p:nvSpPr>
          <p:spPr>
            <a:xfrm>
              <a:off x="1273301" y="1828537"/>
              <a:ext cx="3536824" cy="4125946"/>
            </a:xfrm>
            <a:prstGeom prst="roundRect">
              <a:avLst>
                <a:gd name="adj" fmla="val 7001"/>
              </a:avLst>
            </a:prstGeom>
            <a:solidFill>
              <a:schemeClr val="bg1"/>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a:solidFill>
                  <a:schemeClr val="lt1"/>
                </a:solidFill>
              </a:endParaRPr>
            </a:p>
          </p:txBody>
        </p:sp>
        <p:sp>
          <p:nvSpPr>
            <p:cNvPr id="16" name="îṥļíďè"/>
            <p:cNvSpPr/>
            <p:nvPr/>
          </p:nvSpPr>
          <p:spPr>
            <a:xfrm>
              <a:off x="2662368" y="1145650"/>
              <a:ext cx="758957" cy="758664"/>
            </a:xfrm>
            <a:custGeom>
              <a:avLst/>
              <a:gdLst/>
              <a:ahLst/>
              <a:cxnLst>
                <a:cxn ang="0">
                  <a:pos x="wd2" y="hd2"/>
                </a:cxn>
                <a:cxn ang="5400000">
                  <a:pos x="wd2" y="hd2"/>
                </a:cxn>
                <a:cxn ang="10800000">
                  <a:pos x="wd2" y="hd2"/>
                </a:cxn>
                <a:cxn ang="16200000">
                  <a:pos x="wd2" y="hd2"/>
                </a:cxn>
              </a:cxnLst>
              <a:rect l="0" t="0" r="r" b="b"/>
              <a:pathLst>
                <a:path w="19679" h="20594" extrusionOk="0">
                  <a:moveTo>
                    <a:pt x="9839" y="0"/>
                  </a:moveTo>
                  <a:cubicBezTo>
                    <a:pt x="7321" y="0"/>
                    <a:pt x="4803" y="1007"/>
                    <a:pt x="2881" y="3018"/>
                  </a:cubicBezTo>
                  <a:cubicBezTo>
                    <a:pt x="-961" y="7041"/>
                    <a:pt x="-961" y="13555"/>
                    <a:pt x="2881" y="17577"/>
                  </a:cubicBezTo>
                  <a:cubicBezTo>
                    <a:pt x="6724" y="21600"/>
                    <a:pt x="12954" y="21600"/>
                    <a:pt x="16797" y="17577"/>
                  </a:cubicBezTo>
                  <a:cubicBezTo>
                    <a:pt x="20639" y="13555"/>
                    <a:pt x="20639" y="7041"/>
                    <a:pt x="16797" y="3018"/>
                  </a:cubicBezTo>
                  <a:cubicBezTo>
                    <a:pt x="14875" y="1007"/>
                    <a:pt x="12357" y="0"/>
                    <a:pt x="9839" y="0"/>
                  </a:cubicBezTo>
                  <a:close/>
                  <a:moveTo>
                    <a:pt x="9839" y="3743"/>
                  </a:moveTo>
                  <a:cubicBezTo>
                    <a:pt x="10567" y="3743"/>
                    <a:pt x="11291" y="4033"/>
                    <a:pt x="11846" y="4615"/>
                  </a:cubicBezTo>
                  <a:cubicBezTo>
                    <a:pt x="12956" y="5777"/>
                    <a:pt x="12956" y="7663"/>
                    <a:pt x="11846" y="8825"/>
                  </a:cubicBezTo>
                  <a:cubicBezTo>
                    <a:pt x="10735" y="9988"/>
                    <a:pt x="8934" y="9988"/>
                    <a:pt x="7824" y="8825"/>
                  </a:cubicBezTo>
                  <a:cubicBezTo>
                    <a:pt x="6713" y="7663"/>
                    <a:pt x="6713" y="5777"/>
                    <a:pt x="7824" y="4615"/>
                  </a:cubicBezTo>
                  <a:cubicBezTo>
                    <a:pt x="8379" y="4033"/>
                    <a:pt x="9111" y="3743"/>
                    <a:pt x="9839" y="3743"/>
                  </a:cubicBezTo>
                  <a:close/>
                </a:path>
              </a:pathLst>
            </a:custGeom>
            <a:solidFill>
              <a:schemeClr val="bg1">
                <a:lumMod val="85000"/>
              </a:schemeClr>
            </a:solidFill>
            <a:ln w="12700" cap="flat">
              <a:solidFill>
                <a:schemeClr val="bg1">
                  <a:lumMod val="75000"/>
                </a:schemeClr>
              </a:solidFill>
              <a:miter lim="400000"/>
            </a:ln>
            <a:effectLst/>
          </p:spPr>
          <p:txBody>
            <a:bodyPr wrap="square" lIns="91440" tIns="45720" rIns="91440" bIns="45720" numCol="1" anchor="t">
              <a:normAutofit/>
            </a:bodyPr>
            <a:lstStyle/>
            <a:p/>
          </p:txBody>
        </p:sp>
        <p:sp>
          <p:nvSpPr>
            <p:cNvPr id="15" name="i$1iḍè"/>
            <p:cNvSpPr/>
            <p:nvPr/>
          </p:nvSpPr>
          <p:spPr>
            <a:xfrm>
              <a:off x="2273878" y="1501977"/>
              <a:ext cx="1535670" cy="435336"/>
            </a:xfrm>
            <a:prstGeom prst="roundRect">
              <a:avLst>
                <a:gd name="adj" fmla="val 16453"/>
              </a:avLst>
            </a:prstGeom>
            <a:solidFill>
              <a:schemeClr val="bg1">
                <a:lumMod val="85000"/>
              </a:schemeClr>
            </a:solidFill>
            <a:ln w="12700" cap="flat">
              <a:solidFill>
                <a:schemeClr val="bg1">
                  <a:lumMod val="75000"/>
                </a:schemeClr>
              </a:solidFill>
              <a:miter lim="400000"/>
            </a:ln>
            <a:effectLst/>
          </p:spPr>
          <p:txBody>
            <a:bodyPr wrap="square" lIns="91440" tIns="45720" rIns="91440" bIns="45720" numCol="1" anchor="t">
              <a:normAutofit/>
            </a:bodyPr>
            <a:lstStyle/>
            <a:p>
              <a:endParaRPr dirty="0"/>
            </a:p>
          </p:txBody>
        </p:sp>
      </p:grpSp>
      <p:sp>
        <p:nvSpPr>
          <p:cNvPr id="4" name="矩形 3"/>
          <p:cNvSpPr/>
          <p:nvPr/>
        </p:nvSpPr>
        <p:spPr>
          <a:xfrm>
            <a:off x="1605814" y="1958128"/>
            <a:ext cx="3130196" cy="3385029"/>
          </a:xfrm>
          <a:prstGeom prst="rect">
            <a:avLst/>
          </a:prstGeom>
          <a:noFill/>
        </p:spPr>
        <p:txBody>
          <a:bodyPr wrap="square" rtlCol="0">
            <a:spAutoFit/>
          </a:bodyPr>
          <a:lstStyle/>
          <a:p>
            <a:pPr algn="just">
              <a:lnSpc>
                <a:spcPct val="120000"/>
              </a:lnSpc>
              <a:buClr>
                <a:srgbClr val="F1AC0A"/>
              </a:buCl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把许多束缚生产力发展的、并不具有社会主义本质属性的东西，当作“社会主义原则”加以固守</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0000"/>
              </a:lnSpc>
              <a:buClr>
                <a:srgbClr val="F1AC0A"/>
              </a:buClr>
            </a:pP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0000"/>
              </a:lnSpc>
              <a:buClr>
                <a:srgbClr val="F1AC0A"/>
              </a:buCl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把许多在社会主义条件下有利于生产力发展的东西，当作“资本主义复辟”加以反对</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十字形 5"/>
          <p:cNvSpPr/>
          <p:nvPr/>
        </p:nvSpPr>
        <p:spPr>
          <a:xfrm rot="18900000">
            <a:off x="3278146" y="2389234"/>
            <a:ext cx="1368320" cy="1354203"/>
          </a:xfrm>
          <a:prstGeom prst="plus">
            <a:avLst>
              <a:gd name="adj" fmla="val 42851"/>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十字形 17"/>
          <p:cNvSpPr/>
          <p:nvPr/>
        </p:nvSpPr>
        <p:spPr>
          <a:xfrm rot="18900000">
            <a:off x="3278146" y="4164687"/>
            <a:ext cx="1368320" cy="1354203"/>
          </a:xfrm>
          <a:prstGeom prst="plus">
            <a:avLst>
              <a:gd name="adj" fmla="val 42851"/>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立方体 36"/>
          <p:cNvSpPr/>
          <p:nvPr/>
        </p:nvSpPr>
        <p:spPr>
          <a:xfrm>
            <a:off x="4851248" y="1173406"/>
            <a:ext cx="6299972" cy="4803648"/>
          </a:xfrm>
          <a:prstGeom prst="cube">
            <a:avLst>
              <a:gd name="adj" fmla="val 1197"/>
            </a:avLst>
          </a:prstGeom>
          <a:gradFill flip="none" rotWithShape="1">
            <a:gsLst>
              <a:gs pos="38000">
                <a:srgbClr val="A51F20"/>
              </a:gs>
              <a:gs pos="100000">
                <a:srgbClr val="E97C30"/>
              </a:gs>
            </a:gsLst>
            <a:lin ang="6600000" scaled="0"/>
            <a:tileRect/>
          </a:gradFill>
          <a:ln w="12700" cap="flat" cmpd="sng" algn="ctr">
            <a:noFill/>
            <a:prstDash val="solid"/>
            <a:miter lim="800000"/>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grpSp>
        <p:nvGrpSpPr>
          <p:cNvPr id="5" name="组合 4"/>
          <p:cNvGrpSpPr/>
          <p:nvPr/>
        </p:nvGrpSpPr>
        <p:grpSpPr>
          <a:xfrm>
            <a:off x="1957517" y="1819443"/>
            <a:ext cx="3703992" cy="499625"/>
            <a:chOff x="2213990" y="1819443"/>
            <a:chExt cx="3703992" cy="499625"/>
          </a:xfrm>
        </p:grpSpPr>
        <p:grpSp>
          <p:nvGrpSpPr>
            <p:cNvPr id="18" name="组合 17"/>
            <p:cNvGrpSpPr/>
            <p:nvPr/>
          </p:nvGrpSpPr>
          <p:grpSpPr>
            <a:xfrm>
              <a:off x="2213990" y="1819443"/>
              <a:ext cx="3703992" cy="499625"/>
              <a:chOff x="1395887" y="1787277"/>
              <a:chExt cx="4259242" cy="499625"/>
            </a:xfrm>
            <a:effectLst>
              <a:outerShdw blurRad="50800" dist="38100" dir="2700000" algn="tl" rotWithShape="0">
                <a:prstClr val="black">
                  <a:alpha val="40000"/>
                </a:prstClr>
              </a:outerShdw>
            </a:effectLst>
          </p:grpSpPr>
          <p:sp>
            <p:nvSpPr>
              <p:cNvPr id="16" name="îṩḻiďè"/>
              <p:cNvSpPr txBox="1"/>
              <p:nvPr/>
            </p:nvSpPr>
            <p:spPr bwMode="auto">
              <a:xfrm>
                <a:off x="1395887" y="1787278"/>
                <a:ext cx="4259242" cy="4996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endParaRPr lang="en-US" altLang="zh-CN" sz="1400" b="1" dirty="0"/>
              </a:p>
            </p:txBody>
          </p:sp>
          <p:sp>
            <p:nvSpPr>
              <p:cNvPr id="17" name="íš1íďê"/>
              <p:cNvSpPr/>
              <p:nvPr/>
            </p:nvSpPr>
            <p:spPr>
              <a:xfrm>
                <a:off x="1395887" y="1787277"/>
                <a:ext cx="918477" cy="499623"/>
              </a:xfrm>
              <a:custGeom>
                <a:avLst/>
                <a:gdLst>
                  <a:gd name="connsiteX0" fmla="*/ 0 w 918477"/>
                  <a:gd name="connsiteY0" fmla="*/ 0 h 385862"/>
                  <a:gd name="connsiteX1" fmla="*/ 682853 w 918477"/>
                  <a:gd name="connsiteY1" fmla="*/ 0 h 385862"/>
                  <a:gd name="connsiteX2" fmla="*/ 918477 w 918477"/>
                  <a:gd name="connsiteY2" fmla="*/ 385862 h 385862"/>
                  <a:gd name="connsiteX3" fmla="*/ 0 w 918477"/>
                  <a:gd name="connsiteY3" fmla="*/ 385862 h 385862"/>
                </a:gdLst>
                <a:ahLst/>
                <a:cxnLst>
                  <a:cxn ang="0">
                    <a:pos x="connsiteX0" y="connsiteY0"/>
                  </a:cxn>
                  <a:cxn ang="0">
                    <a:pos x="connsiteX1" y="connsiteY1"/>
                  </a:cxn>
                  <a:cxn ang="0">
                    <a:pos x="connsiteX2" y="connsiteY2"/>
                  </a:cxn>
                  <a:cxn ang="0">
                    <a:pos x="connsiteX3" y="connsiteY3"/>
                  </a:cxn>
                </a:cxnLst>
                <a:rect l="l" t="t" r="r" b="b"/>
                <a:pathLst>
                  <a:path w="918477" h="385862">
                    <a:moveTo>
                      <a:pt x="0" y="0"/>
                    </a:moveTo>
                    <a:lnTo>
                      <a:pt x="682853" y="0"/>
                    </a:lnTo>
                    <a:lnTo>
                      <a:pt x="918477" y="385862"/>
                    </a:lnTo>
                    <a:lnTo>
                      <a:pt x="0" y="385862"/>
                    </a:lnTo>
                    <a:close/>
                  </a:path>
                </a:pathLst>
              </a:custGeom>
              <a:solidFill>
                <a:srgbClr val="C00000"/>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dirty="0">
                  <a:solidFill>
                    <a:schemeClr val="bg1"/>
                  </a:solidFill>
                </a:endParaRPr>
              </a:p>
            </p:txBody>
          </p:sp>
        </p:grpSp>
        <p:cxnSp>
          <p:nvCxnSpPr>
            <p:cNvPr id="32" name="直接连接符 31"/>
            <p:cNvCxnSpPr/>
            <p:nvPr/>
          </p:nvCxnSpPr>
          <p:spPr>
            <a:xfrm flipH="1">
              <a:off x="2213990" y="2069254"/>
              <a:ext cx="500574" cy="0"/>
            </a:xfrm>
            <a:prstGeom prst="line">
              <a:avLst/>
            </a:prstGeom>
            <a:ln w="12700">
              <a:solidFill>
                <a:schemeClr val="bg1"/>
              </a:solidFill>
              <a:headEnd type="ova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957517" y="2572717"/>
            <a:ext cx="3703992" cy="499625"/>
            <a:chOff x="2213990" y="2572717"/>
            <a:chExt cx="3703992" cy="499625"/>
          </a:xfrm>
        </p:grpSpPr>
        <p:grpSp>
          <p:nvGrpSpPr>
            <p:cNvPr id="19" name="组合 18"/>
            <p:cNvGrpSpPr/>
            <p:nvPr/>
          </p:nvGrpSpPr>
          <p:grpSpPr>
            <a:xfrm>
              <a:off x="2213990" y="2572717"/>
              <a:ext cx="3703992" cy="499625"/>
              <a:chOff x="1395887" y="1787277"/>
              <a:chExt cx="4259242" cy="499625"/>
            </a:xfrm>
            <a:effectLst>
              <a:outerShdw blurRad="50800" dist="38100" dir="2700000" algn="tl" rotWithShape="0">
                <a:prstClr val="black">
                  <a:alpha val="40000"/>
                </a:prstClr>
              </a:outerShdw>
            </a:effectLst>
          </p:grpSpPr>
          <p:sp>
            <p:nvSpPr>
              <p:cNvPr id="20" name="îṩḻiďè"/>
              <p:cNvSpPr txBox="1"/>
              <p:nvPr/>
            </p:nvSpPr>
            <p:spPr bwMode="auto">
              <a:xfrm>
                <a:off x="1395887" y="1787278"/>
                <a:ext cx="4259242" cy="4996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endParaRPr lang="en-US" altLang="zh-CN" sz="1400" b="1" dirty="0"/>
              </a:p>
            </p:txBody>
          </p:sp>
          <p:sp>
            <p:nvSpPr>
              <p:cNvPr id="21" name="íš1íďê"/>
              <p:cNvSpPr/>
              <p:nvPr/>
            </p:nvSpPr>
            <p:spPr>
              <a:xfrm>
                <a:off x="1395887" y="1787277"/>
                <a:ext cx="918477" cy="499623"/>
              </a:xfrm>
              <a:custGeom>
                <a:avLst/>
                <a:gdLst>
                  <a:gd name="connsiteX0" fmla="*/ 0 w 918477"/>
                  <a:gd name="connsiteY0" fmla="*/ 0 h 385862"/>
                  <a:gd name="connsiteX1" fmla="*/ 682853 w 918477"/>
                  <a:gd name="connsiteY1" fmla="*/ 0 h 385862"/>
                  <a:gd name="connsiteX2" fmla="*/ 918477 w 918477"/>
                  <a:gd name="connsiteY2" fmla="*/ 385862 h 385862"/>
                  <a:gd name="connsiteX3" fmla="*/ 0 w 918477"/>
                  <a:gd name="connsiteY3" fmla="*/ 385862 h 385862"/>
                </a:gdLst>
                <a:ahLst/>
                <a:cxnLst>
                  <a:cxn ang="0">
                    <a:pos x="connsiteX0" y="connsiteY0"/>
                  </a:cxn>
                  <a:cxn ang="0">
                    <a:pos x="connsiteX1" y="connsiteY1"/>
                  </a:cxn>
                  <a:cxn ang="0">
                    <a:pos x="connsiteX2" y="connsiteY2"/>
                  </a:cxn>
                  <a:cxn ang="0">
                    <a:pos x="connsiteX3" y="connsiteY3"/>
                  </a:cxn>
                </a:cxnLst>
                <a:rect l="l" t="t" r="r" b="b"/>
                <a:pathLst>
                  <a:path w="918477" h="385862">
                    <a:moveTo>
                      <a:pt x="0" y="0"/>
                    </a:moveTo>
                    <a:lnTo>
                      <a:pt x="682853" y="0"/>
                    </a:lnTo>
                    <a:lnTo>
                      <a:pt x="918477" y="385862"/>
                    </a:lnTo>
                    <a:lnTo>
                      <a:pt x="0" y="385862"/>
                    </a:lnTo>
                    <a:close/>
                  </a:path>
                </a:pathLst>
              </a:custGeom>
              <a:solidFill>
                <a:srgbClr val="C00000"/>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dirty="0">
                  <a:solidFill>
                    <a:schemeClr val="bg1"/>
                  </a:solidFill>
                </a:endParaRPr>
              </a:p>
            </p:txBody>
          </p:sp>
        </p:grpSp>
        <p:cxnSp>
          <p:nvCxnSpPr>
            <p:cNvPr id="33" name="直接连接符 32"/>
            <p:cNvCxnSpPr/>
            <p:nvPr/>
          </p:nvCxnSpPr>
          <p:spPr>
            <a:xfrm flipH="1">
              <a:off x="2225757" y="2829984"/>
              <a:ext cx="500574" cy="0"/>
            </a:xfrm>
            <a:prstGeom prst="line">
              <a:avLst/>
            </a:prstGeom>
            <a:ln w="12700">
              <a:solidFill>
                <a:schemeClr val="bg1"/>
              </a:solidFill>
              <a:headEnd type="ova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1956651" y="3325991"/>
            <a:ext cx="3704858" cy="499625"/>
            <a:chOff x="2213124" y="3325991"/>
            <a:chExt cx="3704858" cy="499625"/>
          </a:xfrm>
        </p:grpSpPr>
        <p:grpSp>
          <p:nvGrpSpPr>
            <p:cNvPr id="22" name="组合 21"/>
            <p:cNvGrpSpPr/>
            <p:nvPr/>
          </p:nvGrpSpPr>
          <p:grpSpPr>
            <a:xfrm>
              <a:off x="2213990" y="3325991"/>
              <a:ext cx="3703992" cy="499625"/>
              <a:chOff x="1395887" y="1787277"/>
              <a:chExt cx="4259242" cy="499625"/>
            </a:xfrm>
            <a:effectLst>
              <a:outerShdw blurRad="50800" dist="38100" dir="2700000" algn="tl" rotWithShape="0">
                <a:prstClr val="black">
                  <a:alpha val="40000"/>
                </a:prstClr>
              </a:outerShdw>
            </a:effectLst>
          </p:grpSpPr>
          <p:sp>
            <p:nvSpPr>
              <p:cNvPr id="23" name="îṩḻiďè"/>
              <p:cNvSpPr txBox="1"/>
              <p:nvPr/>
            </p:nvSpPr>
            <p:spPr bwMode="auto">
              <a:xfrm>
                <a:off x="1395887" y="1787278"/>
                <a:ext cx="4259242" cy="4996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endParaRPr lang="en-US" altLang="zh-CN" sz="1400" b="1" dirty="0"/>
              </a:p>
            </p:txBody>
          </p:sp>
          <p:sp>
            <p:nvSpPr>
              <p:cNvPr id="24" name="íš1íďê"/>
              <p:cNvSpPr/>
              <p:nvPr/>
            </p:nvSpPr>
            <p:spPr>
              <a:xfrm>
                <a:off x="1395887" y="1787277"/>
                <a:ext cx="918477" cy="499623"/>
              </a:xfrm>
              <a:custGeom>
                <a:avLst/>
                <a:gdLst>
                  <a:gd name="connsiteX0" fmla="*/ 0 w 918477"/>
                  <a:gd name="connsiteY0" fmla="*/ 0 h 385862"/>
                  <a:gd name="connsiteX1" fmla="*/ 682853 w 918477"/>
                  <a:gd name="connsiteY1" fmla="*/ 0 h 385862"/>
                  <a:gd name="connsiteX2" fmla="*/ 918477 w 918477"/>
                  <a:gd name="connsiteY2" fmla="*/ 385862 h 385862"/>
                  <a:gd name="connsiteX3" fmla="*/ 0 w 918477"/>
                  <a:gd name="connsiteY3" fmla="*/ 385862 h 385862"/>
                </a:gdLst>
                <a:ahLst/>
                <a:cxnLst>
                  <a:cxn ang="0">
                    <a:pos x="connsiteX0" y="connsiteY0"/>
                  </a:cxn>
                  <a:cxn ang="0">
                    <a:pos x="connsiteX1" y="connsiteY1"/>
                  </a:cxn>
                  <a:cxn ang="0">
                    <a:pos x="connsiteX2" y="connsiteY2"/>
                  </a:cxn>
                  <a:cxn ang="0">
                    <a:pos x="connsiteX3" y="connsiteY3"/>
                  </a:cxn>
                </a:cxnLst>
                <a:rect l="l" t="t" r="r" b="b"/>
                <a:pathLst>
                  <a:path w="918477" h="385862">
                    <a:moveTo>
                      <a:pt x="0" y="0"/>
                    </a:moveTo>
                    <a:lnTo>
                      <a:pt x="682853" y="0"/>
                    </a:lnTo>
                    <a:lnTo>
                      <a:pt x="918477" y="385862"/>
                    </a:lnTo>
                    <a:lnTo>
                      <a:pt x="0" y="385862"/>
                    </a:lnTo>
                    <a:close/>
                  </a:path>
                </a:pathLst>
              </a:custGeom>
              <a:solidFill>
                <a:srgbClr val="C00000"/>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dirty="0">
                  <a:solidFill>
                    <a:schemeClr val="bg1"/>
                  </a:solidFill>
                </a:endParaRPr>
              </a:p>
            </p:txBody>
          </p:sp>
        </p:grpSp>
        <p:cxnSp>
          <p:nvCxnSpPr>
            <p:cNvPr id="34" name="直接连接符 33"/>
            <p:cNvCxnSpPr/>
            <p:nvPr/>
          </p:nvCxnSpPr>
          <p:spPr>
            <a:xfrm flipH="1">
              <a:off x="2213124" y="3575800"/>
              <a:ext cx="500574" cy="0"/>
            </a:xfrm>
            <a:prstGeom prst="line">
              <a:avLst/>
            </a:prstGeom>
            <a:ln w="12700">
              <a:solidFill>
                <a:schemeClr val="bg1"/>
              </a:solidFill>
              <a:headEnd type="ova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957517" y="4079265"/>
            <a:ext cx="3703992" cy="499625"/>
            <a:chOff x="2213990" y="4079265"/>
            <a:chExt cx="3703992" cy="499625"/>
          </a:xfrm>
        </p:grpSpPr>
        <p:grpSp>
          <p:nvGrpSpPr>
            <p:cNvPr id="25" name="组合 24"/>
            <p:cNvGrpSpPr/>
            <p:nvPr/>
          </p:nvGrpSpPr>
          <p:grpSpPr>
            <a:xfrm>
              <a:off x="2213990" y="4079265"/>
              <a:ext cx="3703992" cy="499625"/>
              <a:chOff x="1395887" y="1787277"/>
              <a:chExt cx="4259242" cy="499625"/>
            </a:xfrm>
            <a:effectLst>
              <a:outerShdw blurRad="50800" dist="38100" dir="2700000" algn="tl" rotWithShape="0">
                <a:prstClr val="black">
                  <a:alpha val="40000"/>
                </a:prstClr>
              </a:outerShdw>
            </a:effectLst>
          </p:grpSpPr>
          <p:sp>
            <p:nvSpPr>
              <p:cNvPr id="26" name="îṩḻiďè"/>
              <p:cNvSpPr txBox="1"/>
              <p:nvPr/>
            </p:nvSpPr>
            <p:spPr bwMode="auto">
              <a:xfrm>
                <a:off x="1395887" y="1787278"/>
                <a:ext cx="4259242" cy="4996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endParaRPr lang="en-US" altLang="zh-CN" sz="1400" b="1" dirty="0"/>
              </a:p>
            </p:txBody>
          </p:sp>
          <p:sp>
            <p:nvSpPr>
              <p:cNvPr id="27" name="íš1íďê"/>
              <p:cNvSpPr/>
              <p:nvPr/>
            </p:nvSpPr>
            <p:spPr>
              <a:xfrm>
                <a:off x="1395887" y="1787277"/>
                <a:ext cx="918477" cy="499623"/>
              </a:xfrm>
              <a:custGeom>
                <a:avLst/>
                <a:gdLst>
                  <a:gd name="connsiteX0" fmla="*/ 0 w 918477"/>
                  <a:gd name="connsiteY0" fmla="*/ 0 h 385862"/>
                  <a:gd name="connsiteX1" fmla="*/ 682853 w 918477"/>
                  <a:gd name="connsiteY1" fmla="*/ 0 h 385862"/>
                  <a:gd name="connsiteX2" fmla="*/ 918477 w 918477"/>
                  <a:gd name="connsiteY2" fmla="*/ 385862 h 385862"/>
                  <a:gd name="connsiteX3" fmla="*/ 0 w 918477"/>
                  <a:gd name="connsiteY3" fmla="*/ 385862 h 385862"/>
                </a:gdLst>
                <a:ahLst/>
                <a:cxnLst>
                  <a:cxn ang="0">
                    <a:pos x="connsiteX0" y="connsiteY0"/>
                  </a:cxn>
                  <a:cxn ang="0">
                    <a:pos x="connsiteX1" y="connsiteY1"/>
                  </a:cxn>
                  <a:cxn ang="0">
                    <a:pos x="connsiteX2" y="connsiteY2"/>
                  </a:cxn>
                  <a:cxn ang="0">
                    <a:pos x="connsiteX3" y="connsiteY3"/>
                  </a:cxn>
                </a:cxnLst>
                <a:rect l="l" t="t" r="r" b="b"/>
                <a:pathLst>
                  <a:path w="918477" h="385862">
                    <a:moveTo>
                      <a:pt x="0" y="0"/>
                    </a:moveTo>
                    <a:lnTo>
                      <a:pt x="682853" y="0"/>
                    </a:lnTo>
                    <a:lnTo>
                      <a:pt x="918477" y="385862"/>
                    </a:lnTo>
                    <a:lnTo>
                      <a:pt x="0" y="385862"/>
                    </a:lnTo>
                    <a:close/>
                  </a:path>
                </a:pathLst>
              </a:custGeom>
              <a:solidFill>
                <a:srgbClr val="C00000"/>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dirty="0">
                  <a:solidFill>
                    <a:schemeClr val="bg1"/>
                  </a:solidFill>
                </a:endParaRPr>
              </a:p>
            </p:txBody>
          </p:sp>
        </p:grpSp>
        <p:cxnSp>
          <p:nvCxnSpPr>
            <p:cNvPr id="35" name="直接连接符 34"/>
            <p:cNvCxnSpPr/>
            <p:nvPr/>
          </p:nvCxnSpPr>
          <p:spPr>
            <a:xfrm flipH="1">
              <a:off x="2213990" y="4317310"/>
              <a:ext cx="500574" cy="0"/>
            </a:xfrm>
            <a:prstGeom prst="line">
              <a:avLst/>
            </a:prstGeom>
            <a:ln w="12700">
              <a:solidFill>
                <a:schemeClr val="bg1"/>
              </a:solidFill>
              <a:headEnd type="ova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957517" y="4832538"/>
            <a:ext cx="3703992" cy="499625"/>
            <a:chOff x="2213990" y="4832538"/>
            <a:chExt cx="3703992" cy="499625"/>
          </a:xfrm>
        </p:grpSpPr>
        <p:grpSp>
          <p:nvGrpSpPr>
            <p:cNvPr id="28" name="组合 27"/>
            <p:cNvGrpSpPr/>
            <p:nvPr/>
          </p:nvGrpSpPr>
          <p:grpSpPr>
            <a:xfrm>
              <a:off x="2213990" y="4832538"/>
              <a:ext cx="3703992" cy="499625"/>
              <a:chOff x="1395887" y="1787277"/>
              <a:chExt cx="4259242" cy="499625"/>
            </a:xfrm>
            <a:effectLst>
              <a:outerShdw blurRad="50800" dist="38100" dir="2700000" algn="tl" rotWithShape="0">
                <a:prstClr val="black">
                  <a:alpha val="40000"/>
                </a:prstClr>
              </a:outerShdw>
            </a:effectLst>
          </p:grpSpPr>
          <p:sp>
            <p:nvSpPr>
              <p:cNvPr id="29" name="îṩḻiďè"/>
              <p:cNvSpPr txBox="1"/>
              <p:nvPr/>
            </p:nvSpPr>
            <p:spPr bwMode="auto">
              <a:xfrm>
                <a:off x="1395887" y="1787278"/>
                <a:ext cx="4259242" cy="4996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endParaRPr lang="en-US" altLang="zh-CN" sz="1400" b="1" dirty="0"/>
              </a:p>
            </p:txBody>
          </p:sp>
          <p:sp>
            <p:nvSpPr>
              <p:cNvPr id="30" name="íš1íďê"/>
              <p:cNvSpPr/>
              <p:nvPr/>
            </p:nvSpPr>
            <p:spPr>
              <a:xfrm>
                <a:off x="1395887" y="1787277"/>
                <a:ext cx="918477" cy="499623"/>
              </a:xfrm>
              <a:custGeom>
                <a:avLst/>
                <a:gdLst>
                  <a:gd name="connsiteX0" fmla="*/ 0 w 918477"/>
                  <a:gd name="connsiteY0" fmla="*/ 0 h 385862"/>
                  <a:gd name="connsiteX1" fmla="*/ 682853 w 918477"/>
                  <a:gd name="connsiteY1" fmla="*/ 0 h 385862"/>
                  <a:gd name="connsiteX2" fmla="*/ 918477 w 918477"/>
                  <a:gd name="connsiteY2" fmla="*/ 385862 h 385862"/>
                  <a:gd name="connsiteX3" fmla="*/ 0 w 918477"/>
                  <a:gd name="connsiteY3" fmla="*/ 385862 h 385862"/>
                </a:gdLst>
                <a:ahLst/>
                <a:cxnLst>
                  <a:cxn ang="0">
                    <a:pos x="connsiteX0" y="connsiteY0"/>
                  </a:cxn>
                  <a:cxn ang="0">
                    <a:pos x="connsiteX1" y="connsiteY1"/>
                  </a:cxn>
                  <a:cxn ang="0">
                    <a:pos x="connsiteX2" y="connsiteY2"/>
                  </a:cxn>
                  <a:cxn ang="0">
                    <a:pos x="connsiteX3" y="connsiteY3"/>
                  </a:cxn>
                </a:cxnLst>
                <a:rect l="l" t="t" r="r" b="b"/>
                <a:pathLst>
                  <a:path w="918477" h="385862">
                    <a:moveTo>
                      <a:pt x="0" y="0"/>
                    </a:moveTo>
                    <a:lnTo>
                      <a:pt x="682853" y="0"/>
                    </a:lnTo>
                    <a:lnTo>
                      <a:pt x="918477" y="385862"/>
                    </a:lnTo>
                    <a:lnTo>
                      <a:pt x="0" y="385862"/>
                    </a:lnTo>
                    <a:close/>
                  </a:path>
                </a:pathLst>
              </a:custGeom>
              <a:solidFill>
                <a:srgbClr val="C00000"/>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dirty="0">
                  <a:solidFill>
                    <a:schemeClr val="bg1"/>
                  </a:solidFill>
                </a:endParaRPr>
              </a:p>
            </p:txBody>
          </p:sp>
        </p:grpSp>
        <p:cxnSp>
          <p:nvCxnSpPr>
            <p:cNvPr id="36" name="直接连接符 35"/>
            <p:cNvCxnSpPr/>
            <p:nvPr/>
          </p:nvCxnSpPr>
          <p:spPr>
            <a:xfrm flipH="1">
              <a:off x="2225824" y="5082349"/>
              <a:ext cx="500574" cy="0"/>
            </a:xfrm>
            <a:prstGeom prst="line">
              <a:avLst/>
            </a:prstGeom>
            <a:ln w="12700">
              <a:solidFill>
                <a:schemeClr val="bg1"/>
              </a:solidFill>
              <a:headEnd type="ova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924850" y="1869200"/>
            <a:ext cx="1625320" cy="400110"/>
          </a:xfrm>
          <a:prstGeom prst="rect">
            <a:avLst/>
          </a:prstGeom>
          <a:noFill/>
        </p:spPr>
        <p:txBody>
          <a:bodyPr wrap="square" rtlCol="0" anchor="ctr">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解放生产力</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223620" y="2451846"/>
            <a:ext cx="440790" cy="2246769"/>
          </a:xfrm>
          <a:prstGeom prst="rect">
            <a:avLst/>
          </a:prstGeom>
          <a:noFill/>
        </p:spPr>
        <p:txBody>
          <a:bodyPr wrap="square" rtlCol="0">
            <a:spAutoFit/>
          </a:bodyPr>
          <a:lstStyle/>
          <a:p>
            <a:pPr algn="ct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社会主义的本质</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2924850" y="2622474"/>
            <a:ext cx="1625320" cy="400110"/>
          </a:xfrm>
          <a:prstGeom prst="rect">
            <a:avLst/>
          </a:prstGeom>
          <a:noFill/>
        </p:spPr>
        <p:txBody>
          <a:bodyPr wrap="square" rtlCol="0" anchor="ctr">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发展生产力</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924850" y="3375748"/>
            <a:ext cx="1625320" cy="400110"/>
          </a:xfrm>
          <a:prstGeom prst="rect">
            <a:avLst/>
          </a:prstGeom>
          <a:noFill/>
        </p:spPr>
        <p:txBody>
          <a:bodyPr wrap="square" rtlCol="0" anchor="ctr">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消灭剥削</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2924850" y="4129022"/>
            <a:ext cx="1942737" cy="400110"/>
          </a:xfrm>
          <a:prstGeom prst="rect">
            <a:avLst/>
          </a:prstGeom>
          <a:noFill/>
        </p:spPr>
        <p:txBody>
          <a:bodyPr wrap="square" rtlCol="0" anchor="ctr">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消除两极分化</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2924850" y="4882295"/>
            <a:ext cx="2383527" cy="400110"/>
          </a:xfrm>
          <a:prstGeom prst="rect">
            <a:avLst/>
          </a:prstGeom>
          <a:noFill/>
        </p:spPr>
        <p:txBody>
          <a:bodyPr wrap="square" rtlCol="0" anchor="ctr">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最终达到共同富裕</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444015" y="2062745"/>
            <a:ext cx="525269" cy="3024971"/>
            <a:chOff x="1700488" y="2062745"/>
            <a:chExt cx="525269" cy="3024971"/>
          </a:xfrm>
        </p:grpSpPr>
        <p:cxnSp>
          <p:nvCxnSpPr>
            <p:cNvPr id="38" name="直接连接符 37"/>
            <p:cNvCxnSpPr/>
            <p:nvPr/>
          </p:nvCxnSpPr>
          <p:spPr>
            <a:xfrm>
              <a:off x="1700488" y="2069251"/>
              <a:ext cx="512636"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700488" y="5082348"/>
              <a:ext cx="52526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1707433" y="2062745"/>
              <a:ext cx="0" cy="16089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1700488" y="4926818"/>
              <a:ext cx="0" cy="16089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6003840" y="1965549"/>
            <a:ext cx="4500818" cy="3613297"/>
          </a:xfrm>
          <a:prstGeom prst="rect">
            <a:avLst/>
          </a:prstGeom>
          <a:noFill/>
        </p:spPr>
        <p:txBody>
          <a:bodyPr wrap="square" rtlCol="0">
            <a:spAutoFit/>
          </a:bodyPr>
          <a:lstStyle/>
          <a:p>
            <a:pPr algn="just">
              <a:lnSpc>
                <a:spcPct val="130000"/>
              </a:lnSpc>
            </a:pPr>
            <a:r>
              <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这一科学概括，既包括了社会主义社会的生产力问题，又包括了以社会主义生产关系为基础的社会关系问题，是一个有机的整体。</a:t>
            </a:r>
            <a:endParaRPr lang="en-US" altLang="zh-CN"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just">
              <a:lnSpc>
                <a:spcPct val="130000"/>
              </a:lnSpc>
            </a:pPr>
            <a:r>
              <a:rPr lang="en-US" altLang="zh-CN"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这一科学概括，突出强调了“最终实现共同富裕”的目标，为我们既坚持公有制又完善和发展公有制指出了明确的方向。</a:t>
            </a:r>
            <a:endParaRPr lang="zh-CN" altLang="en-US" sz="2200" b="1" dirty="0">
              <a:ln w="22225">
                <a:solidFill>
                  <a:schemeClr val="accent2"/>
                </a:solidFill>
                <a:prstDash val="solid"/>
              </a:ln>
              <a:solidFill>
                <a:schemeClr val="accent2">
                  <a:lumMod val="40000"/>
                  <a:lumOff val="60000"/>
                </a:schemeClr>
              </a:solidFill>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5" name="矩形 4"/>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文框 5"/>
          <p:cNvSpPr/>
          <p:nvPr/>
        </p:nvSpPr>
        <p:spPr>
          <a:xfrm>
            <a:off x="11951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596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517149" y="2167095"/>
            <a:ext cx="7157702" cy="2262158"/>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在改革中，我们始终坚持两条根本原则，一是以社会主义公有制经济为主体，一是共同富裕。</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1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邓小平：</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在中国共产党全国代表会议上的讲话</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1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1985</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9</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23</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二、邓小平理论的基本问题和主要内容是什么？</a:t>
            </a:r>
            <a:endParaRPr lang="zh-CN" altLang="en-US" dirty="0">
              <a:solidFill>
                <a:schemeClr val="bg1"/>
              </a:solidFill>
            </a:endParaRPr>
          </a:p>
        </p:txBody>
      </p:sp>
      <p:sp>
        <p:nvSpPr>
          <p:cNvPr id="12" name="矩形 1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形状 3"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rot="5400000">
            <a:off x="5367573" y="33575"/>
            <a:ext cx="1456853" cy="12192002"/>
          </a:xfrm>
          <a:custGeom>
            <a:avLst/>
            <a:gdLst>
              <a:gd name="connsiteX0" fmla="*/ 0 w 2076460"/>
              <a:gd name="connsiteY0" fmla="*/ 0 h 6858000"/>
              <a:gd name="connsiteX1" fmla="*/ 2076460 w 2076460"/>
              <a:gd name="connsiteY1" fmla="*/ 0 h 6858000"/>
              <a:gd name="connsiteX2" fmla="*/ 2076460 w 2076460"/>
              <a:gd name="connsiteY2" fmla="*/ 6858000 h 6858000"/>
              <a:gd name="connsiteX3" fmla="*/ 0 w 2076460"/>
              <a:gd name="connsiteY3" fmla="*/ 6858000 h 6858000"/>
              <a:gd name="connsiteX4" fmla="*/ 15286 w 2076460"/>
              <a:gd name="connsiteY4" fmla="*/ 6844759 h 6858000"/>
              <a:gd name="connsiteX5" fmla="*/ 1527110 w 2076460"/>
              <a:gd name="connsiteY5" fmla="*/ 3429000 h 6858000"/>
              <a:gd name="connsiteX6" fmla="*/ 15286 w 2076460"/>
              <a:gd name="connsiteY6" fmla="*/ 13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60" h="6858000">
                <a:moveTo>
                  <a:pt x="0" y="0"/>
                </a:moveTo>
                <a:lnTo>
                  <a:pt x="2076460" y="0"/>
                </a:lnTo>
                <a:lnTo>
                  <a:pt x="2076460" y="6858000"/>
                </a:lnTo>
                <a:lnTo>
                  <a:pt x="0" y="6858000"/>
                </a:lnTo>
                <a:lnTo>
                  <a:pt x="15286" y="6844759"/>
                </a:lnTo>
                <a:cubicBezTo>
                  <a:pt x="944031" y="6000633"/>
                  <a:pt x="1527110" y="4782909"/>
                  <a:pt x="1527110" y="3429000"/>
                </a:cubicBezTo>
                <a:cubicBezTo>
                  <a:pt x="1527110" y="2075091"/>
                  <a:pt x="944031" y="857367"/>
                  <a:pt x="15286" y="13241"/>
                </a:cubicBezTo>
                <a:close/>
              </a:path>
            </a:pathLst>
          </a:cu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5" name="组合 4"/>
          <p:cNvGrpSpPr/>
          <p:nvPr/>
        </p:nvGrpSpPr>
        <p:grpSpPr>
          <a:xfrm>
            <a:off x="1773601" y="1822164"/>
            <a:ext cx="8644797" cy="783895"/>
            <a:chOff x="1773599" y="1822164"/>
            <a:chExt cx="8644797" cy="783895"/>
          </a:xfrm>
        </p:grpSpPr>
        <p:sp>
          <p:nvSpPr>
            <p:cNvPr id="35" name="矩形: 对角圆角 34"/>
            <p:cNvSpPr/>
            <p:nvPr/>
          </p:nvSpPr>
          <p:spPr>
            <a:xfrm>
              <a:off x="1773599" y="1822164"/>
              <a:ext cx="8644797" cy="783895"/>
            </a:xfrm>
            <a:prstGeom prst="round2DiagRect">
              <a:avLst/>
            </a:prstGeom>
            <a:solidFill>
              <a:schemeClr val="bg1"/>
            </a:solidFill>
            <a:ln>
              <a:noFill/>
            </a:ln>
            <a:effectLst>
              <a:outerShdw blurRad="876300" dist="279400" dir="5400000" sx="99000" sy="99000" algn="t"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4" name="文本框 3"/>
            <p:cNvSpPr txBox="1"/>
            <p:nvPr/>
          </p:nvSpPr>
          <p:spPr>
            <a:xfrm>
              <a:off x="5355716" y="1998668"/>
              <a:ext cx="3518912" cy="430887"/>
            </a:xfrm>
            <a:prstGeom prst="rect">
              <a:avLst/>
            </a:prstGeom>
            <a:noFill/>
          </p:spPr>
          <p:txBody>
            <a:bodyPr wrap="square" rtlCol="0" anchor="ctr">
              <a:spAutoFit/>
            </a:bodyPr>
            <a:lstStyle/>
            <a:p>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科学社会主义的基本原则</a:t>
              </a:r>
              <a:endParaRPr lang="en-US" altLang="zh-CN"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12" name="矩形 11"/>
            <p:cNvSpPr/>
            <p:nvPr/>
          </p:nvSpPr>
          <p:spPr>
            <a:xfrm>
              <a:off x="2299821" y="1860168"/>
              <a:ext cx="2146475" cy="707886"/>
            </a:xfrm>
            <a:prstGeom prst="rect">
              <a:avLst/>
            </a:prstGeom>
            <a:noFill/>
          </p:spPr>
          <p:txBody>
            <a:bodyPr wrap="square" rtlCol="0">
              <a:spAutoFit/>
            </a:bodyPr>
            <a:lstStyle/>
            <a:p>
              <a:pPr algn="ctr"/>
              <a:r>
                <a:rPr lang="zh-CN" altLang="en-US" sz="4000" b="1" dirty="0">
                  <a:solidFill>
                    <a:srgbClr val="AF1E22"/>
                  </a:solidFill>
                  <a:latin typeface="华文新魏" panose="02010800040101010101" pitchFamily="2" charset="-122"/>
                  <a:ea typeface="华文新魏" panose="02010800040101010101" pitchFamily="2" charset="-122"/>
                </a:rPr>
                <a:t>继承了</a:t>
              </a:r>
              <a:endParaRPr lang="zh-CN" altLang="en-US" sz="4000" b="1" dirty="0">
                <a:solidFill>
                  <a:srgbClr val="AF1E22"/>
                </a:solidFill>
                <a:latin typeface="华文新魏" panose="02010800040101010101" pitchFamily="2" charset="-122"/>
                <a:ea typeface="华文新魏" panose="02010800040101010101" pitchFamily="2" charset="-122"/>
              </a:endParaRPr>
            </a:p>
          </p:txBody>
        </p:sp>
        <p:cxnSp>
          <p:nvCxnSpPr>
            <p:cNvPr id="3" name="直接箭头连接符 2"/>
            <p:cNvCxnSpPr/>
            <p:nvPr/>
          </p:nvCxnSpPr>
          <p:spPr>
            <a:xfrm>
              <a:off x="4178300" y="2214111"/>
              <a:ext cx="8763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7" name="组合 6"/>
          <p:cNvGrpSpPr/>
          <p:nvPr/>
        </p:nvGrpSpPr>
        <p:grpSpPr>
          <a:xfrm>
            <a:off x="1773601" y="2853949"/>
            <a:ext cx="8644797" cy="783895"/>
            <a:chOff x="1773599" y="2853949"/>
            <a:chExt cx="8644797" cy="783895"/>
          </a:xfrm>
        </p:grpSpPr>
        <p:sp>
          <p:nvSpPr>
            <p:cNvPr id="41" name="矩形: 对角圆角 40"/>
            <p:cNvSpPr/>
            <p:nvPr/>
          </p:nvSpPr>
          <p:spPr>
            <a:xfrm>
              <a:off x="1773599" y="2853949"/>
              <a:ext cx="8644797" cy="783895"/>
            </a:xfrm>
            <a:prstGeom prst="round2DiagRect">
              <a:avLst/>
            </a:prstGeom>
            <a:solidFill>
              <a:schemeClr val="bg1"/>
            </a:solidFill>
            <a:ln>
              <a:noFill/>
            </a:ln>
            <a:effectLst>
              <a:outerShdw blurRad="876300" dist="279400" dir="5400000" sx="99000" sy="99000" algn="t"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7" name="文本框 16"/>
            <p:cNvSpPr txBox="1"/>
            <p:nvPr/>
          </p:nvSpPr>
          <p:spPr>
            <a:xfrm>
              <a:off x="5355716" y="3030453"/>
              <a:ext cx="3861472" cy="430887"/>
            </a:xfrm>
            <a:prstGeom prst="rect">
              <a:avLst/>
            </a:prstGeom>
            <a:noFill/>
          </p:spPr>
          <p:txBody>
            <a:bodyPr wrap="square" rtlCol="0" anchor="ctr">
              <a:spAutoFit/>
            </a:bodyPr>
            <a:lstStyle/>
            <a:p>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人民的利益和时代的要求</a:t>
              </a:r>
              <a:endParaRPr lang="en-US" altLang="zh-CN"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40" name="矩形 39"/>
            <p:cNvSpPr/>
            <p:nvPr/>
          </p:nvSpPr>
          <p:spPr>
            <a:xfrm>
              <a:off x="2299821" y="2891953"/>
              <a:ext cx="2146475" cy="707886"/>
            </a:xfrm>
            <a:prstGeom prst="rect">
              <a:avLst/>
            </a:prstGeom>
            <a:noFill/>
          </p:spPr>
          <p:txBody>
            <a:bodyPr wrap="square" rtlCol="0">
              <a:spAutoFit/>
            </a:bodyPr>
            <a:lstStyle/>
            <a:p>
              <a:pPr algn="ctr"/>
              <a:r>
                <a:rPr lang="zh-CN" altLang="en-US" sz="4000" b="1" dirty="0">
                  <a:solidFill>
                    <a:srgbClr val="AF1E22"/>
                  </a:solidFill>
                  <a:latin typeface="华文新魏" panose="02010800040101010101" pitchFamily="2" charset="-122"/>
                  <a:ea typeface="华文新魏" panose="02010800040101010101" pitchFamily="2" charset="-122"/>
                </a:rPr>
                <a:t>反映了</a:t>
              </a:r>
              <a:endParaRPr lang="zh-CN" altLang="en-US" sz="4000" b="1" dirty="0">
                <a:solidFill>
                  <a:srgbClr val="AF1E22"/>
                </a:solidFill>
                <a:latin typeface="华文新魏" panose="02010800040101010101" pitchFamily="2" charset="-122"/>
                <a:ea typeface="华文新魏" panose="02010800040101010101" pitchFamily="2" charset="-122"/>
              </a:endParaRPr>
            </a:p>
          </p:txBody>
        </p:sp>
        <p:cxnSp>
          <p:nvCxnSpPr>
            <p:cNvPr id="32" name="直接箭头连接符 31"/>
            <p:cNvCxnSpPr/>
            <p:nvPr/>
          </p:nvCxnSpPr>
          <p:spPr>
            <a:xfrm>
              <a:off x="4178300" y="3245896"/>
              <a:ext cx="8763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8" name="组合 7"/>
          <p:cNvGrpSpPr/>
          <p:nvPr/>
        </p:nvGrpSpPr>
        <p:grpSpPr>
          <a:xfrm>
            <a:off x="1773601" y="3885734"/>
            <a:ext cx="8644797" cy="783895"/>
            <a:chOff x="1773599" y="3885734"/>
            <a:chExt cx="8644797" cy="783895"/>
          </a:xfrm>
        </p:grpSpPr>
        <p:sp>
          <p:nvSpPr>
            <p:cNvPr id="42" name="矩形: 对角圆角 41"/>
            <p:cNvSpPr/>
            <p:nvPr/>
          </p:nvSpPr>
          <p:spPr>
            <a:xfrm>
              <a:off x="1773599" y="3885734"/>
              <a:ext cx="8644797" cy="783895"/>
            </a:xfrm>
            <a:prstGeom prst="round2DiagRect">
              <a:avLst/>
            </a:prstGeom>
            <a:solidFill>
              <a:schemeClr val="bg1"/>
            </a:solidFill>
            <a:ln>
              <a:noFill/>
            </a:ln>
            <a:effectLst>
              <a:outerShdw blurRad="876300" dist="279400" dir="5400000" sx="99000" sy="99000" algn="t"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矩形 5"/>
            <p:cNvSpPr/>
            <p:nvPr/>
          </p:nvSpPr>
          <p:spPr>
            <a:xfrm>
              <a:off x="5355716" y="4062238"/>
              <a:ext cx="3518912" cy="430887"/>
            </a:xfrm>
            <a:prstGeom prst="rect">
              <a:avLst/>
            </a:prstGeom>
            <a:noFill/>
          </p:spPr>
          <p:txBody>
            <a:bodyPr wrap="square" rtlCol="0" anchor="ctr">
              <a:spAutoFit/>
            </a:bodyPr>
            <a:lstStyle/>
            <a:p>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对科学社会主义的认识</a:t>
              </a:r>
              <a:endParaRPr lang="en-US" altLang="zh-CN"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50" name="矩形 49"/>
            <p:cNvSpPr/>
            <p:nvPr/>
          </p:nvSpPr>
          <p:spPr>
            <a:xfrm>
              <a:off x="2299821" y="3923738"/>
              <a:ext cx="2146475" cy="707886"/>
            </a:xfrm>
            <a:prstGeom prst="rect">
              <a:avLst/>
            </a:prstGeom>
            <a:noFill/>
          </p:spPr>
          <p:txBody>
            <a:bodyPr wrap="square" rtlCol="0">
              <a:spAutoFit/>
            </a:bodyPr>
            <a:lstStyle/>
            <a:p>
              <a:pPr algn="ctr"/>
              <a:r>
                <a:rPr lang="zh-CN" altLang="en-US" sz="4000" b="1" dirty="0">
                  <a:ln>
                    <a:noFill/>
                    <a:prstDash val="sysDash"/>
                  </a:ln>
                  <a:solidFill>
                    <a:srgbClr val="AF1E22"/>
                  </a:solidFill>
                  <a:latin typeface="华文新魏" panose="02010800040101010101" pitchFamily="2" charset="-122"/>
                  <a:ea typeface="华文新魏" panose="02010800040101010101" pitchFamily="2" charset="-122"/>
                </a:rPr>
                <a:t>深化了</a:t>
              </a:r>
              <a:endParaRPr lang="zh-CN" altLang="en-US" sz="4000" b="1" dirty="0">
                <a:ln>
                  <a:noFill/>
                  <a:prstDash val="sysDash"/>
                </a:ln>
                <a:solidFill>
                  <a:srgbClr val="AF1E22"/>
                </a:solidFill>
                <a:latin typeface="华文新魏" panose="02010800040101010101" pitchFamily="2" charset="-122"/>
                <a:ea typeface="华文新魏" panose="02010800040101010101" pitchFamily="2" charset="-122"/>
              </a:endParaRPr>
            </a:p>
          </p:txBody>
        </p:sp>
        <p:cxnSp>
          <p:nvCxnSpPr>
            <p:cNvPr id="33" name="直接箭头连接符 32"/>
            <p:cNvCxnSpPr/>
            <p:nvPr/>
          </p:nvCxnSpPr>
          <p:spPr>
            <a:xfrm>
              <a:off x="4178300" y="4277681"/>
              <a:ext cx="8763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9" name="组合 8"/>
          <p:cNvGrpSpPr/>
          <p:nvPr/>
        </p:nvGrpSpPr>
        <p:grpSpPr>
          <a:xfrm>
            <a:off x="1773601" y="4917520"/>
            <a:ext cx="8644797" cy="783895"/>
            <a:chOff x="1773599" y="4917520"/>
            <a:chExt cx="8644797" cy="783895"/>
          </a:xfrm>
        </p:grpSpPr>
        <p:sp>
          <p:nvSpPr>
            <p:cNvPr id="43" name="矩形: 对角圆角 42"/>
            <p:cNvSpPr/>
            <p:nvPr/>
          </p:nvSpPr>
          <p:spPr>
            <a:xfrm>
              <a:off x="1773599" y="4917520"/>
              <a:ext cx="8644797" cy="783895"/>
            </a:xfrm>
            <a:prstGeom prst="round2DiagRect">
              <a:avLst/>
            </a:prstGeom>
            <a:solidFill>
              <a:schemeClr val="bg1"/>
            </a:solidFill>
            <a:ln>
              <a:noFill/>
            </a:ln>
            <a:effectLst>
              <a:outerShdw blurRad="876300" dist="279400" dir="5400000" sx="99000" sy="99000" algn="t" rotWithShape="0">
                <a:schemeClr val="tx1">
                  <a:lumMod val="50000"/>
                  <a:lumOff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8" name="文本框 17"/>
            <p:cNvSpPr txBox="1"/>
            <p:nvPr/>
          </p:nvSpPr>
          <p:spPr>
            <a:xfrm>
              <a:off x="5355716" y="5094024"/>
              <a:ext cx="2996783" cy="430887"/>
            </a:xfrm>
            <a:prstGeom prst="rect">
              <a:avLst/>
            </a:prstGeom>
            <a:noFill/>
          </p:spPr>
          <p:txBody>
            <a:bodyPr wrap="square" rtlCol="0" anchor="ctr">
              <a:spAutoFit/>
            </a:bodyPr>
            <a:lstStyle/>
            <a:p>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改革开放的伟大实践</a:t>
              </a:r>
              <a:endPar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55" name="矩形 54"/>
            <p:cNvSpPr/>
            <p:nvPr/>
          </p:nvSpPr>
          <p:spPr>
            <a:xfrm>
              <a:off x="2299821" y="4955524"/>
              <a:ext cx="2146475" cy="707886"/>
            </a:xfrm>
            <a:prstGeom prst="rect">
              <a:avLst/>
            </a:prstGeom>
            <a:noFill/>
          </p:spPr>
          <p:txBody>
            <a:bodyPr wrap="square" rtlCol="0">
              <a:spAutoFit/>
            </a:bodyPr>
            <a:lstStyle/>
            <a:p>
              <a:pPr algn="ctr"/>
              <a:r>
                <a:rPr lang="zh-CN" altLang="en-US" sz="4000" b="1" dirty="0">
                  <a:solidFill>
                    <a:srgbClr val="AF1E22"/>
                  </a:solidFill>
                  <a:latin typeface="华文新魏" panose="02010800040101010101" pitchFamily="2" charset="-122"/>
                  <a:ea typeface="华文新魏" panose="02010800040101010101" pitchFamily="2" charset="-122"/>
                </a:rPr>
                <a:t>推进了</a:t>
              </a:r>
              <a:endParaRPr lang="zh-CN" altLang="en-US" sz="4000" b="1" dirty="0">
                <a:solidFill>
                  <a:srgbClr val="AF1E22"/>
                </a:solidFill>
                <a:latin typeface="华文新魏" panose="02010800040101010101" pitchFamily="2" charset="-122"/>
                <a:ea typeface="华文新魏" panose="02010800040101010101" pitchFamily="2" charset="-122"/>
              </a:endParaRPr>
            </a:p>
          </p:txBody>
        </p:sp>
        <p:cxnSp>
          <p:nvCxnSpPr>
            <p:cNvPr id="34" name="直接箭头连接符 33"/>
            <p:cNvCxnSpPr/>
            <p:nvPr/>
          </p:nvCxnSpPr>
          <p:spPr>
            <a:xfrm>
              <a:off x="4178300" y="5309467"/>
              <a:ext cx="8763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10" name="组合 9"/>
          <p:cNvGrpSpPr/>
          <p:nvPr/>
        </p:nvGrpSpPr>
        <p:grpSpPr>
          <a:xfrm>
            <a:off x="1430940" y="828000"/>
            <a:ext cx="9330120" cy="400110"/>
            <a:chOff x="1437342" y="859032"/>
            <a:chExt cx="9330120" cy="400110"/>
          </a:xfrm>
        </p:grpSpPr>
        <p:sp>
          <p:nvSpPr>
            <p:cNvPr id="19" name="矩形 18"/>
            <p:cNvSpPr/>
            <p:nvPr/>
          </p:nvSpPr>
          <p:spPr>
            <a:xfrm>
              <a:off x="3760422" y="859032"/>
              <a:ext cx="4683960"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邓小平关于社会主义本质的概括的意义</a:t>
              </a:r>
              <a:endParaRPr lang="zh-CN" altLang="en-US" sz="2000" b="1" dirty="0">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8498808"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437342"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flipH="1">
            <a:off x="-11045" y="1628036"/>
            <a:ext cx="5301499" cy="5229963"/>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TextBox 10"/>
          <p:cNvSpPr txBox="1"/>
          <p:nvPr/>
        </p:nvSpPr>
        <p:spPr>
          <a:xfrm>
            <a:off x="1638300" y="518408"/>
            <a:ext cx="8915400" cy="60016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（二）邓小平理论的主要内容</a:t>
            </a:r>
            <a:endParaRPr kumimoji="0" lang="zh-CN" altLang="en-US" sz="2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1" name="Rectangle 2"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a:off x="4855028" y="1313547"/>
            <a:ext cx="7336971" cy="5046266"/>
          </a:xfrm>
          <a:prstGeom prst="round2DiagRect">
            <a:avLst>
              <a:gd name="adj1" fmla="val 5435"/>
              <a:gd name="adj2" fmla="val 0"/>
            </a:avLst>
          </a:prstGeom>
          <a:solidFill>
            <a:schemeClr val="bg1"/>
          </a:solidFill>
          <a:ln w="6350">
            <a:noFill/>
          </a:ln>
          <a:effectLst>
            <a:outerShdw blurRad="8001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en-US" dirty="0"/>
          </a:p>
        </p:txBody>
      </p:sp>
      <p:sp>
        <p:nvSpPr>
          <p:cNvPr id="12" name="文本框 11"/>
          <p:cNvSpPr txBox="1"/>
          <p:nvPr/>
        </p:nvSpPr>
        <p:spPr>
          <a:xfrm>
            <a:off x="5290454" y="1509376"/>
            <a:ext cx="4635261" cy="4708981"/>
          </a:xfrm>
          <a:prstGeom prst="rect">
            <a:avLst/>
          </a:prstGeom>
          <a:noFill/>
        </p:spPr>
        <p:txBody>
          <a:bodyPr wrap="square" rtlCol="0">
            <a:spAutoFit/>
          </a:bodyPr>
          <a:lstStyle/>
          <a:p>
            <a:pPr marL="342900" indent="-342900">
              <a:lnSpc>
                <a:spcPct val="150000"/>
              </a:lnSpc>
              <a:buClr>
                <a:srgbClr val="EB6D16"/>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解放思想、实事求是的思想路线</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EB6D16"/>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社会主义初级阶段理论</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EB6D16"/>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党的基本路线</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EB6D16"/>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社会主义根本任务理论</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EB6D16"/>
              </a:buClr>
              <a:buFont typeface="Wingdings" panose="05000000000000000000" pitchFamily="2" charset="2"/>
              <a:buChar char="u"/>
            </a:pP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三步走</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战略</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EB6D16"/>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改革开放理论</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EB6D16"/>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社会主义市场经济理论</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EB6D16"/>
              </a:buClr>
              <a:buFont typeface="Wingdings" panose="05000000000000000000" pitchFamily="2" charset="2"/>
              <a:buChar char="u"/>
            </a:pP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两手抓，两手都要硬</a:t>
            </a:r>
            <a:r>
              <a:rPr lang="zh-CN" altLang="en-US" sz="2000" dirty="0">
                <a:latin typeface="楷体" panose="02010609060101010101" pitchFamily="49" charset="-122"/>
                <a:ea typeface="楷体" panose="02010609060101010101" pitchFamily="49"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EB6D16"/>
              </a:buClr>
              <a:buFont typeface="Wingdings" panose="05000000000000000000" pitchFamily="2" charset="2"/>
              <a:buChar char="u"/>
            </a:pP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一国两制</a:t>
            </a:r>
            <a:r>
              <a:rPr lang="zh-CN" altLang="en-US" sz="2000" dirty="0">
                <a:latin typeface="楷体" panose="02010609060101010101" pitchFamily="49" charset="-122"/>
                <a:ea typeface="楷体" panose="02010609060101010101" pitchFamily="49"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Clr>
                <a:srgbClr val="EB6D16"/>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中国问题的关键在于党</a:t>
            </a:r>
            <a:endParaRPr lang="zh-CN" altLang="en-US" sz="2000" dirty="0">
              <a:latin typeface="微软雅黑" panose="020B0503020204020204" pitchFamily="34" charset="-122"/>
              <a:ea typeface="微软雅黑" panose="020B0503020204020204" pitchFamily="34" charset="-122"/>
            </a:endParaRPr>
          </a:p>
        </p:txBody>
      </p:sp>
      <p:sp>
        <p:nvSpPr>
          <p:cNvPr id="13" name="矩形 12"/>
          <p:cNvSpPr/>
          <p:nvPr/>
        </p:nvSpPr>
        <p:spPr>
          <a:xfrm>
            <a:off x="655194" y="1955229"/>
            <a:ext cx="3851492" cy="3416320"/>
          </a:xfrm>
          <a:prstGeom prst="rect">
            <a:avLst/>
          </a:prstGeom>
        </p:spPr>
        <p:txBody>
          <a:bodyPr wrap="square">
            <a:spAutoFit/>
          </a:bodyPr>
          <a:lstStyle/>
          <a:p>
            <a:pPr indent="0" algn="just">
              <a:lnSpc>
                <a:spcPct val="150000"/>
              </a:lnSpc>
              <a:buClr>
                <a:srgbClr val="AF1E22"/>
              </a:buClr>
              <a:buFont typeface="Wingdings" panose="05000000000000000000" pitchFamily="2" charset="2"/>
              <a:buNone/>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邓小平理论</a:t>
            </a: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围绕着</a:t>
            </a:r>
            <a:r>
              <a:rPr lang="zh-CN" altLang="en-US"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什么是社会主义、怎样建设社会主义</a:t>
            </a:r>
            <a:r>
              <a:rPr lang="zh-CN" altLang="en-US" sz="24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这个基本的理论问题，第一次比较系统地初步回答了建设中国特色社会主义的一系列基本问题。</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折角形 25"/>
          <p:cNvSpPr/>
          <p:nvPr/>
        </p:nvSpPr>
        <p:spPr>
          <a:xfrm>
            <a:off x="840000" y="1807127"/>
            <a:ext cx="10512000" cy="4140000"/>
          </a:xfrm>
          <a:prstGeom prst="rect">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文框 9"/>
          <p:cNvSpPr/>
          <p:nvPr/>
        </p:nvSpPr>
        <p:spPr>
          <a:xfrm>
            <a:off x="800100" y="1768927"/>
            <a:ext cx="10591800" cy="4216400"/>
          </a:xfrm>
          <a:prstGeom prst="frame">
            <a:avLst>
              <a:gd name="adj1" fmla="val 3258"/>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4" name="矩形 3"/>
          <p:cNvSpPr/>
          <p:nvPr/>
        </p:nvSpPr>
        <p:spPr>
          <a:xfrm>
            <a:off x="0" y="2050049"/>
            <a:ext cx="12192000" cy="2093225"/>
          </a:xfrm>
          <a:prstGeom prst="rect">
            <a:avLst/>
          </a:prstGeom>
          <a:solidFill>
            <a:srgbClr val="FFFFF3"/>
          </a:solidFill>
          <a:ln>
            <a:noFill/>
          </a:ln>
          <a:effectLst>
            <a:outerShdw blurRad="254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811702" y="4230335"/>
            <a:ext cx="8568596" cy="1422954"/>
          </a:xfrm>
          <a:prstGeom prst="rect">
            <a:avLst/>
          </a:prstGeom>
          <a:noFill/>
        </p:spPr>
        <p:txBody>
          <a:bodyPr wrap="square" rtlCol="0">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解放思想，是指在马克思主义指导下打破习惯势力和主观偏见的束缚，研究新情况，解决新问题。解放思想，就是使思想和实际相符合，使主观和客观相符合，就是实事求是。</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3419" b="20320"/>
          <a:stretch>
            <a:fillRect/>
          </a:stretch>
        </p:blipFill>
        <p:spPr>
          <a:xfrm>
            <a:off x="2776766" y="2094235"/>
            <a:ext cx="6638468" cy="1979453"/>
          </a:xfrm>
          <a:prstGeom prst="rect">
            <a:avLst/>
          </a:prstGeom>
          <a:effectLst>
            <a:outerShdw blurRad="76200" dir="18900000" sy="23000" kx="-1200000" algn="bl" rotWithShape="0">
              <a:prstClr val="black">
                <a:alpha val="20000"/>
              </a:prstClr>
            </a:outerShdw>
          </a:effectLst>
        </p:spPr>
      </p:pic>
      <p:sp>
        <p:nvSpPr>
          <p:cNvPr id="8" name="对角圆角矩形 7"/>
          <p:cNvSpPr/>
          <p:nvPr/>
        </p:nvSpPr>
        <p:spPr>
          <a:xfrm>
            <a:off x="3479800" y="961027"/>
            <a:ext cx="5232400"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解放思想、实事求是的思想路线</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32"/>
          <p:cNvSpPr/>
          <p:nvPr/>
        </p:nvSpPr>
        <p:spPr>
          <a:xfrm>
            <a:off x="-365" y="0"/>
            <a:ext cx="4111931" cy="6858000"/>
          </a:xfrm>
          <a:prstGeom prst="roundRect">
            <a:avLst>
              <a:gd name="adj" fmla="val 0"/>
            </a:avLst>
          </a:prstGeom>
          <a:solidFill>
            <a:srgbClr val="9D211B"/>
          </a:solidFill>
          <a:ln w="12700" cap="flat" cmpd="sng" algn="ctr">
            <a:noFill/>
            <a:prstDash val="solid"/>
            <a:miter lim="800000"/>
          </a:ln>
          <a:effectLst>
            <a:outerShdw blurRad="4826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468" y="2543261"/>
            <a:ext cx="4311033" cy="4304678"/>
          </a:xfrm>
          <a:prstGeom prst="rect">
            <a:avLst/>
          </a:prstGeom>
        </p:spPr>
      </p:pic>
      <p:sp>
        <p:nvSpPr>
          <p:cNvPr id="87" name="矩形: 圆角 32"/>
          <p:cNvSpPr/>
          <p:nvPr/>
        </p:nvSpPr>
        <p:spPr>
          <a:xfrm>
            <a:off x="212" y="10061"/>
            <a:ext cx="4127646" cy="6847939"/>
          </a:xfrm>
          <a:prstGeom prst="roundRect">
            <a:avLst>
              <a:gd name="adj" fmla="val 0"/>
            </a:avLst>
          </a:prstGeom>
          <a:gradFill flip="none" rotWithShape="1">
            <a:gsLst>
              <a:gs pos="77000">
                <a:srgbClr val="C93A3C">
                  <a:alpha val="68000"/>
                </a:srgbClr>
              </a:gs>
              <a:gs pos="43000">
                <a:srgbClr val="9D211B"/>
              </a:gs>
              <a:gs pos="89000">
                <a:srgbClr val="E97C30">
                  <a:alpha val="63000"/>
                </a:srgb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07" name="Freeform: Shape 9"/>
          <p:cNvSpPr/>
          <p:nvPr/>
        </p:nvSpPr>
        <p:spPr>
          <a:xfrm rot="16200000" flipH="1">
            <a:off x="-269365" y="-1122430"/>
            <a:ext cx="1119032" cy="3112840"/>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矩形 11"/>
          <p:cNvSpPr/>
          <p:nvPr/>
        </p:nvSpPr>
        <p:spPr>
          <a:xfrm>
            <a:off x="4111748" y="0"/>
            <a:ext cx="8080251" cy="6858000"/>
          </a:xfrm>
          <a:prstGeom prst="rect">
            <a:avLst/>
          </a:prstGeom>
          <a:gradFill flip="none" rotWithShape="1">
            <a:gsLst>
              <a:gs pos="0">
                <a:srgbClr val="FBECC4">
                  <a:alpha val="0"/>
                </a:srgbClr>
              </a:gs>
              <a:gs pos="100000">
                <a:srgbClr val="F2C1B1">
                  <a:alpha val="16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20" name="文本框 19"/>
          <p:cNvSpPr txBox="1"/>
          <p:nvPr/>
        </p:nvSpPr>
        <p:spPr>
          <a:xfrm>
            <a:off x="3013212" y="1087171"/>
            <a:ext cx="438001" cy="1018103"/>
          </a:xfrm>
          <a:custGeom>
            <a:avLst/>
            <a:gdLst/>
            <a:ahLst/>
            <a:cxnLst/>
            <a:rect l="l" t="t" r="r" b="b"/>
            <a:pathLst>
              <a:path w="438001" h="1018103">
                <a:moveTo>
                  <a:pt x="55811" y="781645"/>
                </a:moveTo>
                <a:cubicBezTo>
                  <a:pt x="104626" y="781645"/>
                  <a:pt x="134987" y="792361"/>
                  <a:pt x="146894" y="813792"/>
                </a:cubicBezTo>
                <a:cubicBezTo>
                  <a:pt x="149275" y="820340"/>
                  <a:pt x="150503" y="826442"/>
                  <a:pt x="150577" y="832098"/>
                </a:cubicBezTo>
                <a:cubicBezTo>
                  <a:pt x="150800" y="849064"/>
                  <a:pt x="140643" y="862012"/>
                  <a:pt x="120104" y="870942"/>
                </a:cubicBezTo>
                <a:cubicBezTo>
                  <a:pt x="99864" y="874514"/>
                  <a:pt x="86767" y="867965"/>
                  <a:pt x="80814" y="851297"/>
                </a:cubicBezTo>
                <a:cubicBezTo>
                  <a:pt x="74861" y="828675"/>
                  <a:pt x="64740" y="809029"/>
                  <a:pt x="50453" y="792361"/>
                </a:cubicBezTo>
                <a:cubicBezTo>
                  <a:pt x="46881" y="788789"/>
                  <a:pt x="45690" y="786408"/>
                  <a:pt x="46881" y="785217"/>
                </a:cubicBezTo>
                <a:cubicBezTo>
                  <a:pt x="48072" y="782836"/>
                  <a:pt x="51048" y="781645"/>
                  <a:pt x="55811" y="781645"/>
                </a:cubicBezTo>
                <a:close/>
                <a:moveTo>
                  <a:pt x="289769" y="590550"/>
                </a:moveTo>
                <a:cubicBezTo>
                  <a:pt x="315962" y="596503"/>
                  <a:pt x="337989" y="609004"/>
                  <a:pt x="355848" y="628054"/>
                </a:cubicBezTo>
                <a:cubicBezTo>
                  <a:pt x="357039" y="631626"/>
                  <a:pt x="354062" y="635793"/>
                  <a:pt x="346918" y="640556"/>
                </a:cubicBezTo>
                <a:cubicBezTo>
                  <a:pt x="343347" y="642937"/>
                  <a:pt x="340965" y="647104"/>
                  <a:pt x="339775" y="653058"/>
                </a:cubicBezTo>
                <a:lnTo>
                  <a:pt x="339775" y="747712"/>
                </a:lnTo>
                <a:lnTo>
                  <a:pt x="348704" y="747712"/>
                </a:lnTo>
                <a:cubicBezTo>
                  <a:pt x="362992" y="721518"/>
                  <a:pt x="373112" y="708422"/>
                  <a:pt x="379065" y="708422"/>
                </a:cubicBezTo>
                <a:cubicBezTo>
                  <a:pt x="393353" y="710803"/>
                  <a:pt x="412403" y="725090"/>
                  <a:pt x="436215" y="751284"/>
                </a:cubicBezTo>
                <a:cubicBezTo>
                  <a:pt x="437108" y="752772"/>
                  <a:pt x="437666" y="754149"/>
                  <a:pt x="437890" y="755414"/>
                </a:cubicBezTo>
                <a:cubicBezTo>
                  <a:pt x="438559" y="759209"/>
                  <a:pt x="436215" y="762000"/>
                  <a:pt x="430858" y="763786"/>
                </a:cubicBezTo>
                <a:cubicBezTo>
                  <a:pt x="416570" y="762595"/>
                  <a:pt x="383828" y="762000"/>
                  <a:pt x="332631" y="762000"/>
                </a:cubicBezTo>
                <a:lnTo>
                  <a:pt x="248692" y="762000"/>
                </a:lnTo>
                <a:lnTo>
                  <a:pt x="248692" y="785217"/>
                </a:lnTo>
                <a:cubicBezTo>
                  <a:pt x="249883" y="786408"/>
                  <a:pt x="251073" y="788789"/>
                  <a:pt x="252264" y="792361"/>
                </a:cubicBezTo>
                <a:cubicBezTo>
                  <a:pt x="264170" y="809029"/>
                  <a:pt x="276672" y="825103"/>
                  <a:pt x="289769" y="840581"/>
                </a:cubicBezTo>
                <a:cubicBezTo>
                  <a:pt x="301675" y="815578"/>
                  <a:pt x="308223" y="794742"/>
                  <a:pt x="309414" y="778073"/>
                </a:cubicBezTo>
                <a:cubicBezTo>
                  <a:pt x="311795" y="773311"/>
                  <a:pt x="316558" y="771525"/>
                  <a:pt x="323701" y="772715"/>
                </a:cubicBezTo>
                <a:cubicBezTo>
                  <a:pt x="329654" y="775097"/>
                  <a:pt x="340965" y="779859"/>
                  <a:pt x="357634" y="787003"/>
                </a:cubicBezTo>
                <a:cubicBezTo>
                  <a:pt x="375494" y="794147"/>
                  <a:pt x="386804" y="798909"/>
                  <a:pt x="391567" y="801290"/>
                </a:cubicBezTo>
                <a:cubicBezTo>
                  <a:pt x="398711" y="810815"/>
                  <a:pt x="396925" y="817364"/>
                  <a:pt x="386209" y="820936"/>
                </a:cubicBezTo>
                <a:cubicBezTo>
                  <a:pt x="377875" y="819745"/>
                  <a:pt x="370731" y="821531"/>
                  <a:pt x="364778" y="826293"/>
                </a:cubicBezTo>
                <a:cubicBezTo>
                  <a:pt x="345728" y="839390"/>
                  <a:pt x="326678" y="850106"/>
                  <a:pt x="307628" y="858440"/>
                </a:cubicBezTo>
                <a:cubicBezTo>
                  <a:pt x="335012" y="885825"/>
                  <a:pt x="373708" y="907256"/>
                  <a:pt x="423714" y="922734"/>
                </a:cubicBezTo>
                <a:cubicBezTo>
                  <a:pt x="432048" y="925115"/>
                  <a:pt x="436215" y="928092"/>
                  <a:pt x="436215" y="931664"/>
                </a:cubicBezTo>
                <a:cubicBezTo>
                  <a:pt x="436215" y="935236"/>
                  <a:pt x="432644" y="938808"/>
                  <a:pt x="425500" y="942379"/>
                </a:cubicBezTo>
                <a:cubicBezTo>
                  <a:pt x="405259" y="953095"/>
                  <a:pt x="389781" y="965001"/>
                  <a:pt x="379065" y="978098"/>
                </a:cubicBezTo>
                <a:cubicBezTo>
                  <a:pt x="374303" y="985242"/>
                  <a:pt x="369540" y="988814"/>
                  <a:pt x="364778" y="988814"/>
                </a:cubicBezTo>
                <a:cubicBezTo>
                  <a:pt x="361206" y="988814"/>
                  <a:pt x="355848" y="986433"/>
                  <a:pt x="348704" y="981670"/>
                </a:cubicBezTo>
                <a:cubicBezTo>
                  <a:pt x="303461" y="955476"/>
                  <a:pt x="270123" y="906065"/>
                  <a:pt x="248692" y="833437"/>
                </a:cubicBezTo>
                <a:cubicBezTo>
                  <a:pt x="248692" y="895350"/>
                  <a:pt x="249287" y="937617"/>
                  <a:pt x="250478" y="960239"/>
                </a:cubicBezTo>
                <a:cubicBezTo>
                  <a:pt x="252859" y="984051"/>
                  <a:pt x="246311" y="998934"/>
                  <a:pt x="230833" y="1004887"/>
                </a:cubicBezTo>
                <a:cubicBezTo>
                  <a:pt x="212973" y="1012031"/>
                  <a:pt x="198686" y="1016198"/>
                  <a:pt x="187970" y="1017389"/>
                </a:cubicBezTo>
                <a:cubicBezTo>
                  <a:pt x="173683" y="1019770"/>
                  <a:pt x="165348" y="1016198"/>
                  <a:pt x="162967" y="1006673"/>
                </a:cubicBezTo>
                <a:cubicBezTo>
                  <a:pt x="158204" y="990004"/>
                  <a:pt x="142726" y="978098"/>
                  <a:pt x="116533" y="970954"/>
                </a:cubicBezTo>
                <a:cubicBezTo>
                  <a:pt x="107008" y="968573"/>
                  <a:pt x="102840" y="965597"/>
                  <a:pt x="104031" y="962025"/>
                </a:cubicBezTo>
                <a:cubicBezTo>
                  <a:pt x="104031" y="958453"/>
                  <a:pt x="109389" y="957262"/>
                  <a:pt x="120104" y="958453"/>
                </a:cubicBezTo>
                <a:cubicBezTo>
                  <a:pt x="129629" y="958453"/>
                  <a:pt x="139750" y="958453"/>
                  <a:pt x="150465" y="958453"/>
                </a:cubicBezTo>
                <a:cubicBezTo>
                  <a:pt x="170706" y="960834"/>
                  <a:pt x="179636" y="949523"/>
                  <a:pt x="177254" y="924520"/>
                </a:cubicBezTo>
                <a:lnTo>
                  <a:pt x="177254" y="879872"/>
                </a:lnTo>
                <a:cubicBezTo>
                  <a:pt x="176064" y="881062"/>
                  <a:pt x="173683" y="882848"/>
                  <a:pt x="170111" y="885229"/>
                </a:cubicBezTo>
                <a:cubicBezTo>
                  <a:pt x="117723" y="925711"/>
                  <a:pt x="83790" y="951309"/>
                  <a:pt x="68312" y="962025"/>
                </a:cubicBezTo>
                <a:cubicBezTo>
                  <a:pt x="62359" y="964406"/>
                  <a:pt x="58787" y="967383"/>
                  <a:pt x="57597" y="970954"/>
                </a:cubicBezTo>
                <a:cubicBezTo>
                  <a:pt x="54025" y="981670"/>
                  <a:pt x="48072" y="983456"/>
                  <a:pt x="39737" y="976312"/>
                </a:cubicBezTo>
                <a:cubicBezTo>
                  <a:pt x="37356" y="971550"/>
                  <a:pt x="30212" y="960239"/>
                  <a:pt x="18306" y="942379"/>
                </a:cubicBezTo>
                <a:cubicBezTo>
                  <a:pt x="11162" y="930473"/>
                  <a:pt x="6400" y="922734"/>
                  <a:pt x="4019" y="919162"/>
                </a:cubicBezTo>
                <a:cubicBezTo>
                  <a:pt x="447" y="912018"/>
                  <a:pt x="3423" y="907256"/>
                  <a:pt x="12948" y="904875"/>
                </a:cubicBezTo>
                <a:cubicBezTo>
                  <a:pt x="67717" y="890587"/>
                  <a:pt x="122486" y="873918"/>
                  <a:pt x="177254" y="854868"/>
                </a:cubicBezTo>
                <a:lnTo>
                  <a:pt x="177254" y="762000"/>
                </a:lnTo>
                <a:lnTo>
                  <a:pt x="70098" y="762000"/>
                </a:lnTo>
                <a:cubicBezTo>
                  <a:pt x="49858" y="762000"/>
                  <a:pt x="33189" y="763190"/>
                  <a:pt x="20092" y="765572"/>
                </a:cubicBezTo>
                <a:cubicBezTo>
                  <a:pt x="16520" y="765572"/>
                  <a:pt x="13544" y="764381"/>
                  <a:pt x="11162" y="762000"/>
                </a:cubicBezTo>
                <a:cubicBezTo>
                  <a:pt x="11162" y="762000"/>
                  <a:pt x="9972" y="760809"/>
                  <a:pt x="7590" y="758428"/>
                </a:cubicBezTo>
                <a:cubicBezTo>
                  <a:pt x="4019" y="753665"/>
                  <a:pt x="1637" y="750689"/>
                  <a:pt x="447" y="749498"/>
                </a:cubicBezTo>
                <a:cubicBezTo>
                  <a:pt x="-744" y="745926"/>
                  <a:pt x="447" y="744140"/>
                  <a:pt x="4019" y="744140"/>
                </a:cubicBezTo>
                <a:cubicBezTo>
                  <a:pt x="17115" y="746522"/>
                  <a:pt x="41523" y="747712"/>
                  <a:pt x="77242" y="747712"/>
                </a:cubicBezTo>
                <a:lnTo>
                  <a:pt x="271909" y="747712"/>
                </a:lnTo>
                <a:lnTo>
                  <a:pt x="271909" y="697706"/>
                </a:lnTo>
                <a:lnTo>
                  <a:pt x="127248" y="697706"/>
                </a:lnTo>
                <a:cubicBezTo>
                  <a:pt x="109389" y="698897"/>
                  <a:pt x="97483" y="700087"/>
                  <a:pt x="91529" y="701278"/>
                </a:cubicBezTo>
                <a:cubicBezTo>
                  <a:pt x="86767" y="703659"/>
                  <a:pt x="83790" y="702468"/>
                  <a:pt x="82600" y="697706"/>
                </a:cubicBezTo>
                <a:cubicBezTo>
                  <a:pt x="82600" y="696515"/>
                  <a:pt x="81409" y="694134"/>
                  <a:pt x="79028" y="690562"/>
                </a:cubicBezTo>
                <a:cubicBezTo>
                  <a:pt x="77837" y="688181"/>
                  <a:pt x="76647" y="686395"/>
                  <a:pt x="75456" y="685204"/>
                </a:cubicBezTo>
                <a:cubicBezTo>
                  <a:pt x="74265" y="681633"/>
                  <a:pt x="75456" y="680442"/>
                  <a:pt x="79028" y="681633"/>
                </a:cubicBezTo>
                <a:cubicBezTo>
                  <a:pt x="88553" y="684014"/>
                  <a:pt x="107603" y="685204"/>
                  <a:pt x="136178" y="685204"/>
                </a:cubicBezTo>
                <a:lnTo>
                  <a:pt x="271909" y="685204"/>
                </a:lnTo>
                <a:lnTo>
                  <a:pt x="271909" y="635198"/>
                </a:lnTo>
                <a:lnTo>
                  <a:pt x="109389" y="635198"/>
                </a:lnTo>
                <a:cubicBezTo>
                  <a:pt x="104626" y="635198"/>
                  <a:pt x="96887" y="635793"/>
                  <a:pt x="86172" y="636984"/>
                </a:cubicBezTo>
                <a:cubicBezTo>
                  <a:pt x="80219" y="636984"/>
                  <a:pt x="76647" y="636984"/>
                  <a:pt x="75456" y="636984"/>
                </a:cubicBezTo>
                <a:cubicBezTo>
                  <a:pt x="73075" y="639365"/>
                  <a:pt x="70098" y="638770"/>
                  <a:pt x="66526" y="635198"/>
                </a:cubicBezTo>
                <a:cubicBezTo>
                  <a:pt x="66526" y="634008"/>
                  <a:pt x="65336" y="631626"/>
                  <a:pt x="62954" y="628054"/>
                </a:cubicBezTo>
                <a:cubicBezTo>
                  <a:pt x="60573" y="625673"/>
                  <a:pt x="59383" y="623887"/>
                  <a:pt x="59383" y="622697"/>
                </a:cubicBezTo>
                <a:cubicBezTo>
                  <a:pt x="58192" y="619125"/>
                  <a:pt x="59383" y="617339"/>
                  <a:pt x="62954" y="617339"/>
                </a:cubicBezTo>
                <a:cubicBezTo>
                  <a:pt x="74861" y="619720"/>
                  <a:pt x="93315" y="620911"/>
                  <a:pt x="118319" y="620911"/>
                </a:cubicBezTo>
                <a:lnTo>
                  <a:pt x="264765" y="620911"/>
                </a:lnTo>
                <a:cubicBezTo>
                  <a:pt x="274290" y="601861"/>
                  <a:pt x="282625" y="591740"/>
                  <a:pt x="289769" y="590550"/>
                </a:cubicBezTo>
                <a:close/>
                <a:moveTo>
                  <a:pt x="139750" y="253603"/>
                </a:moveTo>
                <a:lnTo>
                  <a:pt x="139750" y="355401"/>
                </a:lnTo>
                <a:lnTo>
                  <a:pt x="289769" y="355401"/>
                </a:lnTo>
                <a:lnTo>
                  <a:pt x="289769" y="253603"/>
                </a:lnTo>
                <a:close/>
                <a:moveTo>
                  <a:pt x="139750" y="150018"/>
                </a:moveTo>
                <a:lnTo>
                  <a:pt x="139750" y="241101"/>
                </a:lnTo>
                <a:lnTo>
                  <a:pt x="289769" y="241101"/>
                </a:lnTo>
                <a:lnTo>
                  <a:pt x="289769" y="150018"/>
                </a:lnTo>
                <a:close/>
                <a:moveTo>
                  <a:pt x="150465" y="44648"/>
                </a:moveTo>
                <a:cubicBezTo>
                  <a:pt x="150465" y="44648"/>
                  <a:pt x="149870" y="45243"/>
                  <a:pt x="148679" y="46434"/>
                </a:cubicBezTo>
                <a:cubicBezTo>
                  <a:pt x="142726" y="51197"/>
                  <a:pt x="139750" y="55959"/>
                  <a:pt x="139750" y="60722"/>
                </a:cubicBezTo>
                <a:lnTo>
                  <a:pt x="139750" y="135731"/>
                </a:lnTo>
                <a:lnTo>
                  <a:pt x="289769" y="135731"/>
                </a:lnTo>
                <a:lnTo>
                  <a:pt x="289769" y="44648"/>
                </a:lnTo>
                <a:close/>
                <a:moveTo>
                  <a:pt x="305842" y="0"/>
                </a:moveTo>
                <a:cubicBezTo>
                  <a:pt x="323701" y="2381"/>
                  <a:pt x="345133" y="13692"/>
                  <a:pt x="370136" y="33933"/>
                </a:cubicBezTo>
                <a:cubicBezTo>
                  <a:pt x="376089" y="38695"/>
                  <a:pt x="379065" y="43309"/>
                  <a:pt x="379065" y="47774"/>
                </a:cubicBezTo>
                <a:cubicBezTo>
                  <a:pt x="379065" y="52238"/>
                  <a:pt x="376089" y="56554"/>
                  <a:pt x="370136" y="60722"/>
                </a:cubicBezTo>
                <a:cubicBezTo>
                  <a:pt x="364183" y="61912"/>
                  <a:pt x="361801" y="68461"/>
                  <a:pt x="362992" y="80367"/>
                </a:cubicBezTo>
                <a:lnTo>
                  <a:pt x="362992" y="173236"/>
                </a:lnTo>
                <a:cubicBezTo>
                  <a:pt x="362992" y="264914"/>
                  <a:pt x="364183" y="338733"/>
                  <a:pt x="366564" y="394692"/>
                </a:cubicBezTo>
                <a:cubicBezTo>
                  <a:pt x="367754" y="410170"/>
                  <a:pt x="361206" y="419100"/>
                  <a:pt x="346919" y="421481"/>
                </a:cubicBezTo>
                <a:cubicBezTo>
                  <a:pt x="335012" y="426243"/>
                  <a:pt x="321915" y="428625"/>
                  <a:pt x="307628" y="428625"/>
                </a:cubicBezTo>
                <a:cubicBezTo>
                  <a:pt x="294531" y="431006"/>
                  <a:pt x="288578" y="425648"/>
                  <a:pt x="289769" y="412551"/>
                </a:cubicBezTo>
                <a:lnTo>
                  <a:pt x="289769" y="367903"/>
                </a:lnTo>
                <a:lnTo>
                  <a:pt x="139750" y="367903"/>
                </a:lnTo>
                <a:lnTo>
                  <a:pt x="139750" y="398264"/>
                </a:lnTo>
                <a:cubicBezTo>
                  <a:pt x="140940" y="412551"/>
                  <a:pt x="136178" y="420886"/>
                  <a:pt x="125462" y="423267"/>
                </a:cubicBezTo>
                <a:cubicBezTo>
                  <a:pt x="115937" y="428029"/>
                  <a:pt x="102840" y="431006"/>
                  <a:pt x="86172" y="432197"/>
                </a:cubicBezTo>
                <a:cubicBezTo>
                  <a:pt x="68312" y="436959"/>
                  <a:pt x="60573" y="429220"/>
                  <a:pt x="62954" y="408979"/>
                </a:cubicBezTo>
                <a:cubicBezTo>
                  <a:pt x="66526" y="358973"/>
                  <a:pt x="68312" y="281583"/>
                  <a:pt x="68312" y="176808"/>
                </a:cubicBezTo>
                <a:lnTo>
                  <a:pt x="68312" y="94654"/>
                </a:lnTo>
                <a:cubicBezTo>
                  <a:pt x="68312" y="62508"/>
                  <a:pt x="66526" y="38100"/>
                  <a:pt x="62954" y="21431"/>
                </a:cubicBezTo>
                <a:cubicBezTo>
                  <a:pt x="61764" y="7143"/>
                  <a:pt x="67122" y="1786"/>
                  <a:pt x="79028" y="5358"/>
                </a:cubicBezTo>
                <a:cubicBezTo>
                  <a:pt x="100459" y="10120"/>
                  <a:pt x="122486" y="16668"/>
                  <a:pt x="145108" y="25003"/>
                </a:cubicBezTo>
                <a:cubicBezTo>
                  <a:pt x="149870" y="26193"/>
                  <a:pt x="152847" y="27979"/>
                  <a:pt x="154037" y="30361"/>
                </a:cubicBezTo>
                <a:lnTo>
                  <a:pt x="279053" y="30361"/>
                </a:lnTo>
                <a:cubicBezTo>
                  <a:pt x="290959" y="11311"/>
                  <a:pt x="299889" y="1190"/>
                  <a:pt x="305842" y="0"/>
                </a:cubicBezTo>
                <a:close/>
              </a:path>
            </a:pathLst>
          </a:custGeom>
          <a:solidFill>
            <a:srgbClr val="FFFFCC"/>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方正粗宋简体" panose="02000000000000000000" pitchFamily="2" charset="-122"/>
              <a:ea typeface="方正粗宋简体" panose="02000000000000000000" pitchFamily="2" charset="-122"/>
            </a:endParaRPr>
          </a:p>
        </p:txBody>
      </p:sp>
      <p:sp>
        <p:nvSpPr>
          <p:cNvPr id="39" name="文本框 38"/>
          <p:cNvSpPr txBox="1"/>
          <p:nvPr/>
        </p:nvSpPr>
        <p:spPr>
          <a:xfrm>
            <a:off x="5603887" y="1985165"/>
            <a:ext cx="3877985"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rPr>
              <a:t>邓小平理论是如何创立的？</a:t>
            </a:r>
            <a:endParaRPr lang="zh-CN" altLang="en-US" sz="2400" b="1" dirty="0">
              <a:latin typeface="微软雅黑" panose="020B0503020204020204" pitchFamily="34" charset="-122"/>
              <a:ea typeface="微软雅黑" panose="020B0503020204020204" pitchFamily="34" charset="-122"/>
            </a:endParaRPr>
          </a:p>
        </p:txBody>
      </p:sp>
      <p:sp>
        <p:nvSpPr>
          <p:cNvPr id="91" name="文本框 90"/>
          <p:cNvSpPr txBox="1"/>
          <p:nvPr/>
        </p:nvSpPr>
        <p:spPr>
          <a:xfrm>
            <a:off x="5632703" y="2969668"/>
            <a:ext cx="6032421"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rPr>
              <a:t>邓小平理论的基本问题和主要内容是什么？</a:t>
            </a:r>
            <a:endParaRPr lang="zh-CN" altLang="en-US" sz="2400" b="1" dirty="0">
              <a:latin typeface="微软雅黑" panose="020B0503020204020204" pitchFamily="34" charset="-122"/>
              <a:ea typeface="微软雅黑" panose="020B0503020204020204" pitchFamily="34" charset="-122"/>
            </a:endParaRPr>
          </a:p>
        </p:txBody>
      </p:sp>
      <p:sp>
        <p:nvSpPr>
          <p:cNvPr id="85" name="Freeform: Shape 9"/>
          <p:cNvSpPr/>
          <p:nvPr/>
        </p:nvSpPr>
        <p:spPr>
          <a:xfrm rot="16200000" flipH="1">
            <a:off x="375378" y="-814926"/>
            <a:ext cx="629091" cy="206439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6" name="PA-Freeform: Shape 8"/>
          <p:cNvSpPr/>
          <p:nvPr>
            <p:custDataLst>
              <p:tags r:id="rId2"/>
            </p:custDataLst>
          </p:nvPr>
        </p:nvSpPr>
        <p:spPr>
          <a:xfrm flipH="1">
            <a:off x="9193347" y="5116523"/>
            <a:ext cx="3238349" cy="2077637"/>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rgbClr val="EFC879">
                  <a:alpha val="0"/>
                </a:srgbClr>
              </a:gs>
              <a:gs pos="100000">
                <a:srgbClr val="AF1E22">
                  <a:alpha val="0"/>
                </a:srgbClr>
              </a:gs>
              <a:gs pos="60000">
                <a:srgbClr val="D07C98">
                  <a:alpha val="15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9" name="ísḻîḓê"/>
          <p:cNvSpPr/>
          <p:nvPr/>
        </p:nvSpPr>
        <p:spPr>
          <a:xfrm>
            <a:off x="4479421" y="2038604"/>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一、</a:t>
            </a:r>
            <a:endParaRPr lang="en-US" altLang="zh-CN" sz="2800" b="1" dirty="0">
              <a:latin typeface="华文新魏" panose="02010800040101010101" pitchFamily="2" charset="-122"/>
              <a:ea typeface="华文新魏" panose="02010800040101010101" pitchFamily="2" charset="-122"/>
            </a:endParaRPr>
          </a:p>
        </p:txBody>
      </p:sp>
      <p:sp>
        <p:nvSpPr>
          <p:cNvPr id="50" name="ísḻîḓê"/>
          <p:cNvSpPr/>
          <p:nvPr/>
        </p:nvSpPr>
        <p:spPr>
          <a:xfrm>
            <a:off x="4479421" y="3015353"/>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二、</a:t>
            </a:r>
            <a:endParaRPr lang="en-US" altLang="zh-CN" sz="2800" b="1" dirty="0">
              <a:latin typeface="华文新魏" panose="02010800040101010101" pitchFamily="2" charset="-122"/>
              <a:ea typeface="华文新魏" panose="02010800040101010101" pitchFamily="2" charset="-122"/>
            </a:endParaRPr>
          </a:p>
        </p:txBody>
      </p:sp>
      <p:sp>
        <p:nvSpPr>
          <p:cNvPr id="17" name="文本框 16"/>
          <p:cNvSpPr txBox="1"/>
          <p:nvPr/>
        </p:nvSpPr>
        <p:spPr>
          <a:xfrm>
            <a:off x="5632703" y="3946513"/>
            <a:ext cx="4801314"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rPr>
              <a:t>如何认识邓小平理论的历史地位？</a:t>
            </a:r>
            <a:endParaRPr lang="zh-CN" altLang="en-US" sz="2400" b="1" dirty="0">
              <a:latin typeface="微软雅黑" panose="020B0503020204020204" pitchFamily="34" charset="-122"/>
              <a:ea typeface="微软雅黑" panose="020B0503020204020204" pitchFamily="34" charset="-122"/>
            </a:endParaRPr>
          </a:p>
        </p:txBody>
      </p:sp>
      <p:sp>
        <p:nvSpPr>
          <p:cNvPr id="19" name="ísḻîḓê"/>
          <p:cNvSpPr/>
          <p:nvPr/>
        </p:nvSpPr>
        <p:spPr>
          <a:xfrm>
            <a:off x="4517396" y="3992679"/>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三、</a:t>
            </a:r>
            <a:endParaRPr lang="en-US" altLang="zh-CN" sz="2800" b="1"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1000" fill="hold"/>
                                        <p:tgtEl>
                                          <p:spTgt spid="85"/>
                                        </p:tgtEl>
                                        <p:attrNameLst>
                                          <p:attrName>ppt_x</p:attrName>
                                        </p:attrNameLst>
                                      </p:cBhvr>
                                      <p:tavLst>
                                        <p:tav tm="0">
                                          <p:val>
                                            <p:strVal val="#ppt_x"/>
                                          </p:val>
                                        </p:tav>
                                        <p:tav tm="100000">
                                          <p:val>
                                            <p:strVal val="#ppt_x"/>
                                          </p:val>
                                        </p:tav>
                                      </p:tavLst>
                                    </p:anim>
                                    <p:anim calcmode="lin" valueType="num">
                                      <p:cBhvr additive="base">
                                        <p:cTn id="12" dur="1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1000" fill="hold"/>
                                        <p:tgtEl>
                                          <p:spTgt spid="107"/>
                                        </p:tgtEl>
                                        <p:attrNameLst>
                                          <p:attrName>ppt_x</p:attrName>
                                        </p:attrNameLst>
                                      </p:cBhvr>
                                      <p:tavLst>
                                        <p:tav tm="0">
                                          <p:val>
                                            <p:strVal val="#ppt_x"/>
                                          </p:val>
                                        </p:tav>
                                        <p:tav tm="100000">
                                          <p:val>
                                            <p:strVal val="#ppt_x"/>
                                          </p:val>
                                        </p:tav>
                                      </p:tavLst>
                                    </p:anim>
                                    <p:anim calcmode="lin" valueType="num">
                                      <p:cBhvr additive="base">
                                        <p:cTn id="16" dur="1000" fill="hold"/>
                                        <p:tgtEl>
                                          <p:spTgt spid="107"/>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500"/>
                            </p:stCondLst>
                            <p:childTnLst>
                              <p:par>
                                <p:cTn id="21" presetID="10" presetClass="entr" presetSubtype="0" fill="hold" grpId="0" nodeType="afterEffect">
                                  <p:stCondLst>
                                    <p:cond delay="200"/>
                                  </p:stCondLst>
                                  <p:iterate type="wd">
                                    <p:tmPct val="10000"/>
                                  </p:iterate>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15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199"/>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par>
                          <p:cTn id="32" fill="hold">
                            <p:stCondLst>
                              <p:cond delay="375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childTnLst>
                          </p:cTn>
                        </p:par>
                        <p:par>
                          <p:cTn id="36" fill="hold">
                            <p:stCondLst>
                              <p:cond delay="515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5700"/>
                            </p:stCondLst>
                            <p:childTnLst>
                              <p:par>
                                <p:cTn id="41" presetID="10" presetClass="entr" presetSubtype="0" fill="hold" grpId="0" nodeType="afterEffect">
                                  <p:stCondLst>
                                    <p:cond delay="0"/>
                                  </p:stCondLst>
                                  <p:iterate type="wd">
                                    <p:tmPct val="10000"/>
                                  </p:iterate>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fade">
                                      <p:cBhvr>
                                        <p:cTn id="4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20" grpId="0" animBg="1"/>
      <p:bldP spid="39" grpId="0"/>
      <p:bldP spid="91" grpId="0"/>
      <p:bldP spid="85" grpId="0" animBg="1"/>
      <p:bldP spid="86" grpId="0" animBg="1"/>
      <p:bldP spid="49" grpId="0"/>
      <p:bldP spid="50" grpId="0"/>
      <p:bldP spid="17"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flipV="1">
            <a:off x="0" y="0"/>
            <a:ext cx="6096000" cy="6858000"/>
          </a:xfrm>
          <a:prstGeom prst="rect">
            <a:avLst/>
          </a:prstGeom>
          <a:gradFill flip="none" rotWithShape="1">
            <a:gsLst>
              <a:gs pos="26000">
                <a:schemeClr val="bg1">
                  <a:lumMod val="65000"/>
                </a:schemeClr>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096000" y="-15356"/>
            <a:ext cx="6096000" cy="6873355"/>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a:effectLst>
            <a:outerShdw blurRad="254000" dist="38100" dir="10800000" algn="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文本框 2"/>
          <p:cNvSpPr txBox="1"/>
          <p:nvPr/>
        </p:nvSpPr>
        <p:spPr>
          <a:xfrm>
            <a:off x="6848625" y="1654112"/>
            <a:ext cx="4456128" cy="1477328"/>
          </a:xfrm>
          <a:prstGeom prst="rect">
            <a:avLst/>
          </a:prstGeom>
          <a:noFill/>
        </p:spPr>
        <p:txBody>
          <a:bodyPr wrap="square" rtlCol="0">
            <a:spAutoFit/>
          </a:bodyPr>
          <a:lstStyle/>
          <a:p>
            <a:pPr algn="just">
              <a:lnSpc>
                <a:spcPct val="150000"/>
              </a:lnSpc>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文化大革命</a:t>
            </a:r>
            <a:r>
              <a:rPr lang="zh-CN" altLang="en-US" sz="2000" b="1"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结束后，刚刚开始的拨乱反正，就遇到了</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两个凡是</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的严重障碍。</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6811155" y="3930009"/>
            <a:ext cx="4531069" cy="1477328"/>
          </a:xfrm>
          <a:prstGeom prst="rect">
            <a:avLst/>
          </a:prstGeom>
          <a:noFill/>
        </p:spPr>
        <p:txBody>
          <a:bodyPr wrap="square" rtlCol="0">
            <a:spAutoFit/>
          </a:bodyPr>
          <a:lstStyle>
            <a:defPPr>
              <a:defRPr lang="zh-CN"/>
            </a:defPPr>
            <a:lvl1pPr algn="just">
              <a:lnSpc>
                <a:spcPct val="130000"/>
              </a:lnSpc>
              <a:defRPr sz="2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a:lnSpc>
                <a:spcPct val="150000"/>
              </a:lnSpc>
            </a:pPr>
            <a:r>
              <a:rPr lang="zh-CN" altLang="en-US" dirty="0"/>
              <a:t>       邓小平强调实事求是是毛泽东思想的精髓，明确</a:t>
            </a:r>
            <a:r>
              <a:rPr lang="zh-CN" altLang="en-US" dirty="0" smtClean="0"/>
              <a:t>指出</a:t>
            </a:r>
            <a:r>
              <a:rPr lang="zh-CN" altLang="en-US" dirty="0" smtClean="0">
                <a:latin typeface="楷体" panose="02010609060101010101" pitchFamily="49" charset="-122"/>
                <a:ea typeface="楷体" panose="02010609060101010101" pitchFamily="49" charset="-122"/>
              </a:rPr>
              <a:t>“</a:t>
            </a:r>
            <a:r>
              <a:rPr lang="zh-CN" altLang="en-US" dirty="0" smtClean="0"/>
              <a:t>两个凡是</a:t>
            </a:r>
            <a:r>
              <a:rPr lang="zh-CN" altLang="en-US" dirty="0">
                <a:latin typeface="楷体" panose="02010609060101010101" pitchFamily="49" charset="-122"/>
                <a:ea typeface="楷体" panose="02010609060101010101" pitchFamily="49" charset="-122"/>
              </a:rPr>
              <a:t>”</a:t>
            </a:r>
            <a:r>
              <a:rPr lang="zh-CN" altLang="en-US" dirty="0" smtClean="0"/>
              <a:t>不</a:t>
            </a:r>
            <a:r>
              <a:rPr lang="zh-CN" altLang="en-US" dirty="0"/>
              <a:t>符合马克思主义。 </a:t>
            </a:r>
            <a:endParaRPr lang="zh-CN" altLang="en-US" dirty="0"/>
          </a:p>
        </p:txBody>
      </p:sp>
      <p:grpSp>
        <p:nvGrpSpPr>
          <p:cNvPr id="8" name="组合 7"/>
          <p:cNvGrpSpPr/>
          <p:nvPr/>
        </p:nvGrpSpPr>
        <p:grpSpPr>
          <a:xfrm>
            <a:off x="955346" y="2242162"/>
            <a:ext cx="4367052" cy="1186838"/>
            <a:chOff x="955346" y="2517662"/>
            <a:chExt cx="4367052" cy="1186838"/>
          </a:xfrm>
        </p:grpSpPr>
        <p:sp>
          <p:nvSpPr>
            <p:cNvPr id="28" name="ïṩliďé"/>
            <p:cNvSpPr/>
            <p:nvPr/>
          </p:nvSpPr>
          <p:spPr bwMode="auto">
            <a:xfrm>
              <a:off x="955346" y="2517662"/>
              <a:ext cx="4367052" cy="1186838"/>
            </a:xfrm>
            <a:prstGeom prst="parallelogram">
              <a:avLst>
                <a:gd name="adj" fmla="val 23291"/>
              </a:avLst>
            </a:prstGeom>
            <a:solidFill>
              <a:schemeClr val="bg1"/>
            </a:solidFill>
            <a:ln w="28575"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lnSpc>
                  <a:spcPct val="150000"/>
                </a:lnSpc>
              </a:pPr>
              <a:endParaRPr lang="en-US" altLang="zh-CN" sz="2000" b="1" dirty="0">
                <a:solidFill>
                  <a:schemeClr val="bg1"/>
                </a:solidFill>
              </a:endParaRPr>
            </a:p>
          </p:txBody>
        </p:sp>
        <p:sp>
          <p:nvSpPr>
            <p:cNvPr id="13" name="矩形 12"/>
            <p:cNvSpPr/>
            <p:nvPr>
              <p:custDataLst>
                <p:tags r:id="rId1"/>
              </p:custDataLst>
            </p:nvPr>
          </p:nvSpPr>
          <p:spPr>
            <a:xfrm>
              <a:off x="1574001" y="2605037"/>
              <a:ext cx="3129743" cy="961289"/>
            </a:xfrm>
            <a:prstGeom prst="rect">
              <a:avLst/>
            </a:prstGeom>
            <a:noFill/>
          </p:spPr>
          <p:txBody>
            <a:bodyPr wrap="square" rtlCol="0" anchor="ctr">
              <a:spAutoFit/>
            </a:bodyPr>
            <a:lstStyle/>
            <a:p>
              <a:pPr algn="just">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凡是</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rPr>
                <a:t>毛主席作出的决策，</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rPr>
                <a:t>我们都坚决维护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277098" y="1340395"/>
            <a:ext cx="1723549" cy="400110"/>
          </a:xfrm>
          <a:prstGeom prst="rect">
            <a:avLst/>
          </a:prstGeom>
        </p:spPr>
        <p:txBody>
          <a:bodyPr wrap="none">
            <a:spAutoFit/>
          </a:bodyPr>
          <a:lstStyle/>
          <a:p>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sym typeface="+mn-ea"/>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两个凡是</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sym typeface="+mn-ea"/>
              </a:rPr>
              <a:t>”</a:t>
            </a:r>
            <a:endPar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nvGrpSpPr>
          <p:cNvPr id="9" name="组合 8"/>
          <p:cNvGrpSpPr/>
          <p:nvPr/>
        </p:nvGrpSpPr>
        <p:grpSpPr>
          <a:xfrm>
            <a:off x="955346" y="3798037"/>
            <a:ext cx="4367052" cy="1186838"/>
            <a:chOff x="955346" y="4299046"/>
            <a:chExt cx="4367052" cy="1186838"/>
          </a:xfrm>
        </p:grpSpPr>
        <p:sp>
          <p:nvSpPr>
            <p:cNvPr id="19" name="ïṩliďé"/>
            <p:cNvSpPr/>
            <p:nvPr/>
          </p:nvSpPr>
          <p:spPr bwMode="auto">
            <a:xfrm>
              <a:off x="955346" y="4299046"/>
              <a:ext cx="4367052" cy="1186838"/>
            </a:xfrm>
            <a:prstGeom prst="parallelogram">
              <a:avLst>
                <a:gd name="adj" fmla="val 23291"/>
              </a:avLst>
            </a:prstGeom>
            <a:solidFill>
              <a:schemeClr val="bg1"/>
            </a:solidFill>
            <a:ln w="28575"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lnSpc>
                  <a:spcPct val="150000"/>
                </a:lnSpc>
              </a:pPr>
              <a:endParaRPr lang="en-US" altLang="zh-CN" sz="2000" b="1" dirty="0">
                <a:solidFill>
                  <a:schemeClr val="bg1"/>
                </a:solidFill>
              </a:endParaRPr>
            </a:p>
          </p:txBody>
        </p:sp>
        <p:sp>
          <p:nvSpPr>
            <p:cNvPr id="15" name="矩形 14"/>
            <p:cNvSpPr/>
            <p:nvPr/>
          </p:nvSpPr>
          <p:spPr>
            <a:xfrm>
              <a:off x="1629350" y="4386421"/>
              <a:ext cx="3019044" cy="961289"/>
            </a:xfrm>
            <a:prstGeom prst="rect">
              <a:avLst/>
            </a:prstGeom>
            <a:noFill/>
          </p:spPr>
          <p:txBody>
            <a:bodyPr wrap="square" rtlCol="0" anchor="ctr">
              <a:spAutoFit/>
            </a:bodyPr>
            <a:lstStyle/>
            <a:p>
              <a:pPr algn="just">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凡是</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rPr>
                <a:t>毛主席的指示，</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rPr>
                <a:t>我们都始终不渝地遵循</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lumMod val="95000"/>
                  </a:schemeClr>
                </a:solidFill>
              </a:rPr>
              <a:t>二、邓小平理论的基本问题和主要内容是什么？</a:t>
            </a:r>
            <a:endParaRPr lang="zh-CN" altLang="en-US" dirty="0">
              <a:solidFill>
                <a:schemeClr val="bg1">
                  <a:lumMod val="95000"/>
                </a:schemeClr>
              </a:solidFill>
            </a:endParaRPr>
          </a:p>
        </p:txBody>
      </p:sp>
      <p:sp>
        <p:nvSpPr>
          <p:cNvPr id="21" name="矩形 20"/>
          <p:cNvSpPr/>
          <p:nvPr/>
        </p:nvSpPr>
        <p:spPr>
          <a:xfrm>
            <a:off x="0" y="184281"/>
            <a:ext cx="45719" cy="2986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364383"/>
            <a:ext cx="12192000" cy="386957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3" name="文本框 12"/>
          <p:cNvSpPr txBox="1"/>
          <p:nvPr/>
        </p:nvSpPr>
        <p:spPr>
          <a:xfrm>
            <a:off x="1303099" y="755233"/>
            <a:ext cx="9585803" cy="1289905"/>
          </a:xfrm>
          <a:prstGeom prst="rect">
            <a:avLst/>
          </a:prstGeom>
          <a:noFill/>
        </p:spPr>
        <p:txBody>
          <a:bodyPr wrap="square" rtlCol="0">
            <a:spAutoFit/>
          </a:bodyPr>
          <a:lstStyle/>
          <a:p>
            <a:pPr algn="just">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邓小平支持和领导开展真理标准问题的讨论，强调指出，关于真理标准问题的争论，是个思想路线问题，是个政治问题，是个关系到党和国家的前途和命运的问题；不解决思想路线问题，不解放思想，正确的政治路线就制定不出来，制定了也贯彻不下去。</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698500" y="3060919"/>
            <a:ext cx="10795000" cy="2476500"/>
            <a:chOff x="609600" y="2971800"/>
            <a:chExt cx="10795000" cy="2476500"/>
          </a:xfrm>
        </p:grpSpPr>
        <p:cxnSp>
          <p:nvCxnSpPr>
            <p:cNvPr id="5" name="直接连接符 4"/>
            <p:cNvCxnSpPr/>
            <p:nvPr/>
          </p:nvCxnSpPr>
          <p:spPr>
            <a:xfrm>
              <a:off x="11404600" y="2971800"/>
              <a:ext cx="0" cy="2476500"/>
            </a:xfrm>
            <a:prstGeom prst="line">
              <a:avLst/>
            </a:prstGeom>
            <a:ln w="19050">
              <a:gradFill>
                <a:gsLst>
                  <a:gs pos="0">
                    <a:schemeClr val="bg1">
                      <a:alpha val="0"/>
                    </a:schemeClr>
                  </a:gs>
                  <a:gs pos="40000">
                    <a:schemeClr val="accent4">
                      <a:lumMod val="20000"/>
                      <a:lumOff val="80000"/>
                    </a:schemeClr>
                  </a:gs>
                  <a:gs pos="65000">
                    <a:schemeClr val="accent4">
                      <a:lumMod val="20000"/>
                      <a:lumOff val="8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09600" y="2971800"/>
              <a:ext cx="0" cy="2476500"/>
            </a:xfrm>
            <a:prstGeom prst="line">
              <a:avLst/>
            </a:prstGeom>
            <a:ln w="19050">
              <a:gradFill>
                <a:gsLst>
                  <a:gs pos="0">
                    <a:schemeClr val="bg1">
                      <a:alpha val="0"/>
                    </a:schemeClr>
                  </a:gs>
                  <a:gs pos="40000">
                    <a:schemeClr val="accent4">
                      <a:lumMod val="20000"/>
                      <a:lumOff val="80000"/>
                    </a:schemeClr>
                  </a:gs>
                  <a:gs pos="65000">
                    <a:schemeClr val="accent4">
                      <a:lumMod val="20000"/>
                      <a:lumOff val="8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1"/>
          <a:stretch>
            <a:fillRect/>
          </a:stretch>
        </p:blipFill>
        <p:spPr>
          <a:xfrm>
            <a:off x="1131411" y="2184838"/>
            <a:ext cx="9929179" cy="4228662"/>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1" y="3465674"/>
            <a:ext cx="12191998" cy="3006424"/>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Rectangle 2"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a:off x="8120741" y="2253343"/>
            <a:ext cx="3705966" cy="2612571"/>
          </a:xfrm>
          <a:prstGeom prst="round2DiagRect">
            <a:avLst>
              <a:gd name="adj1" fmla="val 10307"/>
              <a:gd name="adj2" fmla="val 0"/>
            </a:avLst>
          </a:prstGeom>
          <a:solidFill>
            <a:schemeClr val="bg1"/>
          </a:solidFill>
          <a:ln w="6350">
            <a:noFill/>
          </a:ln>
          <a:effectLst>
            <a:outerShdw blurRad="8001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en-US" dirty="0"/>
          </a:p>
        </p:txBody>
      </p:sp>
      <p:sp>
        <p:nvSpPr>
          <p:cNvPr id="2" name="矩形 1"/>
          <p:cNvSpPr/>
          <p:nvPr/>
        </p:nvSpPr>
        <p:spPr>
          <a:xfrm>
            <a:off x="8561363" y="2628841"/>
            <a:ext cx="2951544" cy="663258"/>
          </a:xfrm>
          <a:prstGeom prst="rect">
            <a:avLst/>
          </a:prstGeom>
        </p:spPr>
        <p:txBody>
          <a:bodyPr wrap="square">
            <a:spAutoFit/>
          </a:bodyPr>
          <a:lstStyle/>
          <a:p>
            <a:pPr algn="ctr">
              <a:lnSpc>
                <a:spcPct val="130000"/>
              </a:lnSpc>
            </a:pPr>
            <a:r>
              <a:rPr lang="zh-CN" altLang="en-US" sz="1500" dirty="0" smtClean="0">
                <a:latin typeface="微软雅黑" panose="020B0503020204020204" pitchFamily="34" charset="-122"/>
                <a:ea typeface="微软雅黑" panose="020B0503020204020204" pitchFamily="34" charset="-122"/>
              </a:rPr>
              <a:t>解放思想，实事求是，</a:t>
            </a:r>
            <a:endParaRPr lang="en-US" altLang="zh-CN" sz="1500" dirty="0" smtClean="0">
              <a:latin typeface="微软雅黑" panose="020B0503020204020204" pitchFamily="34" charset="-122"/>
              <a:ea typeface="微软雅黑" panose="020B0503020204020204" pitchFamily="34" charset="-122"/>
            </a:endParaRPr>
          </a:p>
          <a:p>
            <a:pPr algn="ctr">
              <a:lnSpc>
                <a:spcPct val="130000"/>
              </a:lnSpc>
            </a:pPr>
            <a:r>
              <a:rPr lang="zh-CN" altLang="en-US" sz="1500" dirty="0" smtClean="0">
                <a:latin typeface="微软雅黑" panose="020B0503020204020204" pitchFamily="34" charset="-122"/>
                <a:ea typeface="微软雅黑" panose="020B0503020204020204" pitchFamily="34" charset="-122"/>
              </a:rPr>
              <a:t>团结一致向前看</a:t>
            </a:r>
            <a:endParaRPr lang="zh-CN" altLang="en-US" sz="1500"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732293" y="3737817"/>
            <a:ext cx="613495" cy="612622"/>
            <a:chOff x="10027920" y="1418508"/>
            <a:chExt cx="613495" cy="612622"/>
          </a:xfrm>
        </p:grpSpPr>
        <p:sp>
          <p:nvSpPr>
            <p:cNvPr id="23" name="椭圆 22"/>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îṥḻïḋè"/>
          <p:cNvSpPr/>
          <p:nvPr/>
        </p:nvSpPr>
        <p:spPr bwMode="auto">
          <a:xfrm>
            <a:off x="142498" y="5473392"/>
            <a:ext cx="8564785" cy="609685"/>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p>
        </p:txBody>
      </p:sp>
      <p:pic>
        <p:nvPicPr>
          <p:cNvPr id="4" name="6-2">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405658" y="1151804"/>
            <a:ext cx="8128000" cy="4572000"/>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36" name="矩形 35"/>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图文框 43"/>
          <p:cNvSpPr/>
          <p:nvPr/>
        </p:nvSpPr>
        <p:spPr>
          <a:xfrm>
            <a:off x="11951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4596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2176064" y="1999408"/>
            <a:ext cx="7839873" cy="2616101"/>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实践是检验真理的唯一标准。我读的书并不多，就是一条， 相信毛主席讲的实事求是。过去我们打仗靠这个，现在搞建设、搞改革也靠这个。</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12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邓小平：</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在武昌、深圳、珠海、上海等地的谈话要点</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12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1992</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18</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r>
              <a:rPr lang="en-US" altLang="zh-CN" b="1" dirty="0">
                <a:latin typeface="楷体" panose="02010609060101010101" pitchFamily="49" charset="-122"/>
                <a:ea typeface="楷体" panose="02010609060101010101" pitchFamily="49" charset="-122"/>
                <a:cs typeface="微软雅黑" panose="020B0503020204020204" pitchFamily="34" charset="-122"/>
              </a:rPr>
              <a:t>—2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21</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49" name="文本框 4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45719" y="184281"/>
            <a:ext cx="7156536" cy="295466"/>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二、邓小平理论的基本问题和主要内容是什么？</a:t>
            </a:r>
            <a:endParaRPr lang="zh-CN" altLang="en-US" dirty="0">
              <a:solidFill>
                <a:schemeClr val="bg1"/>
              </a:solidFill>
            </a:endParaRPr>
          </a:p>
        </p:txBody>
      </p:sp>
      <p:sp>
        <p:nvSpPr>
          <p:cNvPr id="52" name="矩形 5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933849" y="685840"/>
            <a:ext cx="9258151" cy="5486321"/>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9" name="矩形 8"/>
          <p:cNvSpPr/>
          <p:nvPr/>
        </p:nvSpPr>
        <p:spPr>
          <a:xfrm>
            <a:off x="5250833" y="922691"/>
            <a:ext cx="4891275" cy="515095"/>
          </a:xfrm>
          <a:prstGeom prst="rect">
            <a:avLst/>
          </a:prstGeom>
          <a:gradFill flip="none" rotWithShape="1">
            <a:gsLst>
              <a:gs pos="0">
                <a:srgbClr val="AF1E22"/>
              </a:gs>
              <a:gs pos="100000">
                <a:srgbClr val="9A1A1D">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386760" y="980848"/>
            <a:ext cx="1941195" cy="398780"/>
          </a:xfrm>
          <a:prstGeom prst="rect">
            <a:avLst/>
          </a:prstGeom>
        </p:spPr>
        <p:txBody>
          <a:bodyPr wrap="square">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全面改革需要</a:t>
            </a:r>
            <a:endParaRPr lang="zh-CN" altLang="en-US" sz="2000" b="1" dirty="0">
              <a:solidFill>
                <a:schemeClr val="bg1"/>
              </a:solidFill>
              <a:effectLst>
                <a:outerShdw blurRad="38100" dist="38100" dir="2700000" algn="tl">
                  <a:srgbClr val="000000">
                    <a:alpha val="43137"/>
                  </a:srgbClr>
                </a:outerShdw>
              </a:effectLst>
            </a:endParaRPr>
          </a:p>
        </p:txBody>
      </p:sp>
      <p:sp>
        <p:nvSpPr>
          <p:cNvPr id="97" name="文本框 96"/>
          <p:cNvSpPr txBox="1"/>
          <p:nvPr/>
        </p:nvSpPr>
        <p:spPr>
          <a:xfrm>
            <a:off x="5250833" y="2560841"/>
            <a:ext cx="6115167" cy="3323987"/>
          </a:xfrm>
          <a:prstGeom prst="rect">
            <a:avLst/>
          </a:prstGeom>
          <a:noFill/>
        </p:spPr>
        <p:txBody>
          <a:bodyPr wrap="square" rtlCol="0">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把人们的思想从那些被实践证明为不合乎中国实际、不合乎时代进步、不合乎经济和社会发展客观规律的条条框框中解放出来，使广大党员干部转变了观念，统一了认识。</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5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1992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年初邓小平</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在武昌、深圳、珠海、上海等地的谈话要点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，是全面推进改革进程中思想解放的科学总结。</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3" name="图片 102"/>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0"/>
                    </a14:imgEffect>
                  </a14:imgLayer>
                </a14:imgProps>
              </a:ext>
            </a:extLst>
          </a:blip>
          <a:srcRect l="2830" t="3629" r="2830" b="3629"/>
          <a:stretch>
            <a:fillRect/>
          </a:stretch>
        </p:blipFill>
        <p:spPr>
          <a:xfrm>
            <a:off x="0" y="-1425"/>
            <a:ext cx="4955138" cy="6860850"/>
          </a:xfrm>
          <a:prstGeom prst="rect">
            <a:avLst/>
          </a:prstGeom>
          <a:effectLst>
            <a:outerShdw blurRad="190500" dist="38100" algn="l" rotWithShape="0">
              <a:prstClr val="black">
                <a:alpha val="20000"/>
              </a:prstClr>
            </a:outerShdw>
          </a:effectLst>
        </p:spPr>
      </p:pic>
      <p:grpSp>
        <p:nvGrpSpPr>
          <p:cNvPr id="19" name="组合 18"/>
          <p:cNvGrpSpPr/>
          <p:nvPr/>
        </p:nvGrpSpPr>
        <p:grpSpPr>
          <a:xfrm>
            <a:off x="5250833" y="1633711"/>
            <a:ext cx="2913194" cy="707886"/>
            <a:chOff x="5411235" y="1349505"/>
            <a:chExt cx="2913194" cy="707886"/>
          </a:xfrm>
        </p:grpSpPr>
        <p:grpSp>
          <p:nvGrpSpPr>
            <p:cNvPr id="20" name="组合 19"/>
            <p:cNvGrpSpPr/>
            <p:nvPr/>
          </p:nvGrpSpPr>
          <p:grpSpPr>
            <a:xfrm>
              <a:off x="7692080" y="1398933"/>
              <a:ext cx="632349" cy="646331"/>
              <a:chOff x="3050798" y="1504951"/>
              <a:chExt cx="476940" cy="487486"/>
            </a:xfrm>
          </p:grpSpPr>
          <p:sp>
            <p:nvSpPr>
              <p:cNvPr id="33" name="矩形 32"/>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7" name="直接连接符 6"/>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5411235" y="1398933"/>
              <a:ext cx="632349" cy="646331"/>
              <a:chOff x="3050798" y="1504951"/>
              <a:chExt cx="476940" cy="487486"/>
            </a:xfrm>
          </p:grpSpPr>
          <p:sp>
            <p:nvSpPr>
              <p:cNvPr id="57" name="矩形 56"/>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58" name="直接连接符 57"/>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6931799" y="1398933"/>
              <a:ext cx="632349" cy="646331"/>
              <a:chOff x="3050798" y="1504951"/>
              <a:chExt cx="476940" cy="487486"/>
            </a:xfrm>
          </p:grpSpPr>
          <p:sp>
            <p:nvSpPr>
              <p:cNvPr id="63" name="矩形 62"/>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64" name="直接连接符 63"/>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6171517" y="1398933"/>
              <a:ext cx="632349" cy="646331"/>
              <a:chOff x="3050798" y="1504951"/>
              <a:chExt cx="476940" cy="487486"/>
            </a:xfrm>
          </p:grpSpPr>
          <p:sp>
            <p:nvSpPr>
              <p:cNvPr id="69" name="矩形 68"/>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70" name="直接连接符 69"/>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sp>
          <p:nvSpPr>
            <p:cNvPr id="35" name="矩形 34"/>
            <p:cNvSpPr/>
            <p:nvPr/>
          </p:nvSpPr>
          <p:spPr>
            <a:xfrm>
              <a:off x="5439409"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解</a:t>
              </a:r>
              <a:endParaRPr lang="zh-CN" altLang="en-US" sz="4000" spc="300" dirty="0">
                <a:solidFill>
                  <a:srgbClr val="AF1E22"/>
                </a:solidFill>
                <a:latin typeface="华文新魏" panose="02010800040101010101" pitchFamily="2" charset="-122"/>
                <a:ea typeface="华文新魏" panose="02010800040101010101" pitchFamily="2" charset="-122"/>
              </a:endParaRPr>
            </a:p>
          </p:txBody>
        </p:sp>
        <p:sp>
          <p:nvSpPr>
            <p:cNvPr id="22" name="矩形 21"/>
            <p:cNvSpPr/>
            <p:nvPr/>
          </p:nvSpPr>
          <p:spPr>
            <a:xfrm>
              <a:off x="7720254"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想</a:t>
              </a:r>
              <a:endParaRPr lang="zh-CN" altLang="en-US" sz="4000" spc="300" dirty="0">
                <a:solidFill>
                  <a:srgbClr val="AF1E22"/>
                </a:solidFill>
                <a:latin typeface="华文新魏" panose="02010800040101010101" pitchFamily="2" charset="-122"/>
                <a:ea typeface="华文新魏" panose="02010800040101010101" pitchFamily="2" charset="-122"/>
              </a:endParaRPr>
            </a:p>
          </p:txBody>
        </p:sp>
        <p:sp>
          <p:nvSpPr>
            <p:cNvPr id="98" name="矩形 97"/>
            <p:cNvSpPr/>
            <p:nvPr/>
          </p:nvSpPr>
          <p:spPr>
            <a:xfrm>
              <a:off x="6959973"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思</a:t>
              </a:r>
              <a:endParaRPr lang="zh-CN" altLang="en-US" sz="4000" spc="300" dirty="0">
                <a:solidFill>
                  <a:srgbClr val="AF1E22"/>
                </a:solidFill>
                <a:latin typeface="华文新魏" panose="02010800040101010101" pitchFamily="2" charset="-122"/>
                <a:ea typeface="华文新魏" panose="02010800040101010101" pitchFamily="2" charset="-122"/>
              </a:endParaRPr>
            </a:p>
          </p:txBody>
        </p:sp>
        <p:sp>
          <p:nvSpPr>
            <p:cNvPr id="99" name="矩形 98"/>
            <p:cNvSpPr/>
            <p:nvPr/>
          </p:nvSpPr>
          <p:spPr>
            <a:xfrm>
              <a:off x="6199691"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放</a:t>
              </a:r>
              <a:endParaRPr lang="zh-CN" altLang="en-US" sz="4000" spc="300" dirty="0">
                <a:solidFill>
                  <a:srgbClr val="AF1E22"/>
                </a:solidFill>
                <a:latin typeface="华文新魏" panose="02010800040101010101" pitchFamily="2" charset="-122"/>
                <a:ea typeface="华文新魏" panose="02010800040101010101" pitchFamily="2" charset="-122"/>
              </a:endParaRPr>
            </a:p>
          </p:txBody>
        </p:sp>
      </p:grpSp>
      <p:grpSp>
        <p:nvGrpSpPr>
          <p:cNvPr id="10" name="组合 9"/>
          <p:cNvGrpSpPr/>
          <p:nvPr/>
        </p:nvGrpSpPr>
        <p:grpSpPr>
          <a:xfrm>
            <a:off x="8480981" y="1633711"/>
            <a:ext cx="2913194" cy="707886"/>
            <a:chOff x="8709425" y="1349505"/>
            <a:chExt cx="2913194" cy="707886"/>
          </a:xfrm>
        </p:grpSpPr>
        <p:grpSp>
          <p:nvGrpSpPr>
            <p:cNvPr id="44" name="组合 43"/>
            <p:cNvGrpSpPr/>
            <p:nvPr/>
          </p:nvGrpSpPr>
          <p:grpSpPr>
            <a:xfrm>
              <a:off x="8709425" y="1398933"/>
              <a:ext cx="632349" cy="646331"/>
              <a:chOff x="3050798" y="1504951"/>
              <a:chExt cx="476940" cy="487486"/>
            </a:xfrm>
          </p:grpSpPr>
          <p:sp>
            <p:nvSpPr>
              <p:cNvPr id="45" name="矩形 44"/>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46" name="直接连接符 45"/>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9469707" y="1398933"/>
              <a:ext cx="632349" cy="646331"/>
              <a:chOff x="3050798" y="1504951"/>
              <a:chExt cx="476940" cy="487486"/>
            </a:xfrm>
          </p:grpSpPr>
          <p:sp>
            <p:nvSpPr>
              <p:cNvPr id="51" name="矩形 50"/>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52" name="直接连接符 51"/>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10990270" y="1398933"/>
              <a:ext cx="632349" cy="646331"/>
              <a:chOff x="3050798" y="1504951"/>
              <a:chExt cx="476940" cy="487486"/>
            </a:xfrm>
          </p:grpSpPr>
          <p:sp>
            <p:nvSpPr>
              <p:cNvPr id="87" name="矩形 86"/>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88" name="直接连接符 87"/>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10229989" y="1398933"/>
              <a:ext cx="632349" cy="646331"/>
              <a:chOff x="3050798" y="1504951"/>
              <a:chExt cx="476940" cy="487486"/>
            </a:xfrm>
          </p:grpSpPr>
          <p:sp>
            <p:nvSpPr>
              <p:cNvPr id="82" name="矩形 81"/>
              <p:cNvSpPr/>
              <p:nvPr/>
            </p:nvSpPr>
            <p:spPr>
              <a:xfrm>
                <a:off x="3050798" y="1504951"/>
                <a:ext cx="476940" cy="476940"/>
              </a:xfrm>
              <a:prstGeom prst="rect">
                <a:avLst/>
              </a:prstGeom>
              <a:noFill/>
              <a:ln w="12700">
                <a:solidFill>
                  <a:srgbClr val="E3A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83" name="直接连接符 82"/>
              <p:cNvCxnSpPr/>
              <p:nvPr/>
            </p:nvCxnSpPr>
            <p:spPr>
              <a:xfrm>
                <a:off x="3050798" y="1504951"/>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3050798" y="1515497"/>
                <a:ext cx="476940" cy="47694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050798" y="1748183"/>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16200000">
                <a:off x="3051560" y="1743421"/>
                <a:ext cx="476940" cy="0"/>
              </a:xfrm>
              <a:prstGeom prst="line">
                <a:avLst/>
              </a:prstGeom>
              <a:ln>
                <a:solidFill>
                  <a:srgbClr val="E3AC3C"/>
                </a:solidFill>
                <a:prstDash val="dash"/>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8737599"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实</a:t>
              </a:r>
              <a:endParaRPr lang="zh-CN" altLang="en-US" sz="4000" spc="300" dirty="0">
                <a:solidFill>
                  <a:srgbClr val="AF1E22"/>
                </a:solidFill>
                <a:latin typeface="华文新魏" panose="02010800040101010101" pitchFamily="2" charset="-122"/>
                <a:ea typeface="华文新魏" panose="02010800040101010101" pitchFamily="2" charset="-122"/>
              </a:endParaRPr>
            </a:p>
          </p:txBody>
        </p:sp>
        <p:sp>
          <p:nvSpPr>
            <p:cNvPr id="112" name="矩形 111"/>
            <p:cNvSpPr/>
            <p:nvPr/>
          </p:nvSpPr>
          <p:spPr>
            <a:xfrm>
              <a:off x="10258163"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求</a:t>
              </a:r>
              <a:endParaRPr lang="zh-CN" altLang="en-US" sz="4000" spc="300" dirty="0">
                <a:solidFill>
                  <a:srgbClr val="AF1E22"/>
                </a:solidFill>
                <a:latin typeface="华文新魏" panose="02010800040101010101" pitchFamily="2" charset="-122"/>
                <a:ea typeface="华文新魏" panose="02010800040101010101" pitchFamily="2" charset="-122"/>
              </a:endParaRPr>
            </a:p>
          </p:txBody>
        </p:sp>
        <p:sp>
          <p:nvSpPr>
            <p:cNvPr id="113" name="矩形 112"/>
            <p:cNvSpPr/>
            <p:nvPr/>
          </p:nvSpPr>
          <p:spPr>
            <a:xfrm>
              <a:off x="11018444"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是</a:t>
              </a:r>
              <a:endParaRPr lang="zh-CN" altLang="en-US" sz="4000" spc="300" dirty="0">
                <a:solidFill>
                  <a:srgbClr val="AF1E22"/>
                </a:solidFill>
                <a:latin typeface="华文新魏" panose="02010800040101010101" pitchFamily="2" charset="-122"/>
                <a:ea typeface="华文新魏" panose="02010800040101010101" pitchFamily="2" charset="-122"/>
              </a:endParaRPr>
            </a:p>
          </p:txBody>
        </p:sp>
        <p:sp>
          <p:nvSpPr>
            <p:cNvPr id="100" name="矩形 99"/>
            <p:cNvSpPr/>
            <p:nvPr/>
          </p:nvSpPr>
          <p:spPr>
            <a:xfrm>
              <a:off x="9497881" y="1349505"/>
              <a:ext cx="576000" cy="707886"/>
            </a:xfrm>
            <a:prstGeom prst="rect">
              <a:avLst/>
            </a:prstGeom>
            <a:noFill/>
          </p:spPr>
          <p:txBody>
            <a:bodyPr wrap="square" rtlCol="0">
              <a:spAutoFit/>
            </a:bodyPr>
            <a:lstStyle/>
            <a:p>
              <a:pPr algn="ctr"/>
              <a:r>
                <a:rPr lang="zh-CN" altLang="en-US" sz="4000" spc="300" dirty="0">
                  <a:solidFill>
                    <a:srgbClr val="AF1E22"/>
                  </a:solidFill>
                  <a:latin typeface="华文新魏" panose="02010800040101010101" pitchFamily="2" charset="-122"/>
                  <a:ea typeface="华文新魏" panose="02010800040101010101" pitchFamily="2" charset="-122"/>
                </a:rPr>
                <a:t>事</a:t>
              </a:r>
              <a:endParaRPr lang="zh-CN" altLang="en-US" sz="4000" spc="300" dirty="0">
                <a:solidFill>
                  <a:srgbClr val="AF1E22"/>
                </a:solidFill>
                <a:latin typeface="华文新魏" panose="02010800040101010101" pitchFamily="2" charset="-122"/>
                <a:ea typeface="华文新魏" panose="020108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对角圆角矩形 4"/>
          <p:cNvSpPr/>
          <p:nvPr/>
        </p:nvSpPr>
        <p:spPr bwMode="auto">
          <a:xfrm>
            <a:off x="0" y="4116099"/>
            <a:ext cx="12192000" cy="2197019"/>
          </a:xfrm>
          <a:prstGeom prst="round2DiagRect">
            <a:avLst>
              <a:gd name="adj1" fmla="val 0"/>
              <a:gd name="adj2" fmla="val 0"/>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lt1"/>
              </a:solidFill>
            </a:endParaRPr>
          </a:p>
        </p:txBody>
      </p:sp>
      <p:sp>
        <p:nvSpPr>
          <p:cNvPr id="82" name="Rectangle 2"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a:off x="1765136" y="2104384"/>
            <a:ext cx="8661729" cy="2343032"/>
          </a:xfrm>
          <a:prstGeom prst="round2DiagRect">
            <a:avLst/>
          </a:prstGeom>
          <a:solidFill>
            <a:schemeClr val="bg1"/>
          </a:solidFill>
          <a:ln w="6350">
            <a:noFill/>
          </a:ln>
          <a:effectLst>
            <a:outerShdw blurRad="8001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en-US" dirty="0"/>
          </a:p>
        </p:txBody>
      </p:sp>
      <p:sp>
        <p:nvSpPr>
          <p:cNvPr id="13" name="文本框 12"/>
          <p:cNvSpPr txBox="1"/>
          <p:nvPr/>
        </p:nvSpPr>
        <p:spPr>
          <a:xfrm>
            <a:off x="3027330" y="2269953"/>
            <a:ext cx="6487254" cy="1846146"/>
          </a:xfrm>
          <a:prstGeom prst="rect">
            <a:avLst/>
          </a:prstGeom>
          <a:noFill/>
        </p:spPr>
        <p:txBody>
          <a:bodyPr wrap="square" rtlCol="0">
            <a:spAutoFit/>
          </a:bodyPr>
          <a:lstStyle>
            <a:defPPr>
              <a:defRPr lang="zh-CN"/>
            </a:defPPr>
            <a:lvl1pPr marL="342900" indent="-342900" algn="just">
              <a:lnSpc>
                <a:spcPct val="120000"/>
              </a:lnSpc>
              <a:buClr>
                <a:srgbClr val="F1AC0A"/>
              </a:buClr>
              <a:buFont typeface="Wingdings" panose="05000000000000000000" pitchFamily="2" charset="2"/>
              <a:buChar char="u"/>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200000"/>
              </a:lnSpc>
              <a:buClr>
                <a:srgbClr val="C00000"/>
              </a:buClr>
              <a:buSzPct val="90000"/>
            </a:pPr>
            <a:r>
              <a:rPr lang="zh-CN" altLang="en-US" b="1" dirty="0">
                <a:solidFill>
                  <a:srgbClr val="C00000"/>
                </a:solidFill>
              </a:rPr>
              <a:t>推动</a:t>
            </a:r>
            <a:r>
              <a:rPr lang="zh-CN" altLang="en-US" b="1" dirty="0"/>
              <a:t>和</a:t>
            </a:r>
            <a:r>
              <a:rPr lang="zh-CN" altLang="en-US" b="1" dirty="0">
                <a:solidFill>
                  <a:srgbClr val="C00000"/>
                </a:solidFill>
              </a:rPr>
              <a:t>保证</a:t>
            </a:r>
            <a:r>
              <a:rPr lang="zh-CN" altLang="en-US" b="1" dirty="0"/>
              <a:t>了改革开放的进行</a:t>
            </a:r>
            <a:endParaRPr lang="en-US" altLang="zh-CN" b="1" dirty="0"/>
          </a:p>
          <a:p>
            <a:pPr>
              <a:lnSpc>
                <a:spcPct val="200000"/>
              </a:lnSpc>
              <a:buClr>
                <a:srgbClr val="C00000"/>
              </a:buClr>
              <a:buSzPct val="90000"/>
            </a:pPr>
            <a:r>
              <a:rPr lang="zh-CN" altLang="en-US" b="1" dirty="0">
                <a:solidFill>
                  <a:srgbClr val="C00000"/>
                </a:solidFill>
              </a:rPr>
              <a:t>体现</a:t>
            </a:r>
            <a:r>
              <a:rPr lang="zh-CN" altLang="en-US" b="1" dirty="0"/>
              <a:t>了辩证唯物主义和历史唯物主义的世界观方法论</a:t>
            </a:r>
            <a:endParaRPr lang="en-US" altLang="zh-CN" b="1" dirty="0"/>
          </a:p>
          <a:p>
            <a:pPr>
              <a:lnSpc>
                <a:spcPct val="200000"/>
              </a:lnSpc>
              <a:buClr>
                <a:srgbClr val="C00000"/>
              </a:buClr>
              <a:buSzPct val="90000"/>
            </a:pPr>
            <a:r>
              <a:rPr lang="zh-CN" altLang="en-US" b="1" dirty="0">
                <a:solidFill>
                  <a:srgbClr val="C00000"/>
                </a:solidFill>
              </a:rPr>
              <a:t>体现</a:t>
            </a:r>
            <a:r>
              <a:rPr lang="zh-CN" altLang="en-US" b="1" dirty="0"/>
              <a:t>了革命胆略和科学精神的统一</a:t>
            </a:r>
            <a:endParaRPr lang="en-US" altLang="zh-CN" b="1" dirty="0"/>
          </a:p>
        </p:txBody>
      </p:sp>
      <p:grpSp>
        <p:nvGrpSpPr>
          <p:cNvPr id="9" name="组合 8"/>
          <p:cNvGrpSpPr/>
          <p:nvPr/>
        </p:nvGrpSpPr>
        <p:grpSpPr>
          <a:xfrm>
            <a:off x="2450660" y="961297"/>
            <a:ext cx="7547161" cy="830997"/>
            <a:chOff x="2520936" y="1164539"/>
            <a:chExt cx="7547161" cy="830997"/>
          </a:xfrm>
        </p:grpSpPr>
        <p:sp>
          <p:nvSpPr>
            <p:cNvPr id="2" name="矩形 1"/>
            <p:cNvSpPr/>
            <p:nvPr/>
          </p:nvSpPr>
          <p:spPr>
            <a:xfrm>
              <a:off x="8344548" y="1379982"/>
              <a:ext cx="1723549" cy="461665"/>
            </a:xfrm>
            <a:prstGeom prst="rect">
              <a:avLst/>
            </a:prstGeom>
          </p:spPr>
          <p:txBody>
            <a:bodyPr wrap="none">
              <a:spAutoFit/>
            </a:bodyPr>
            <a:lstStyle/>
            <a:p>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的思想路线</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2520936" y="1164539"/>
              <a:ext cx="1437191" cy="830997"/>
            </a:xfrm>
            <a:prstGeom prst="rect">
              <a:avLst/>
            </a:prstGeom>
            <a:noFill/>
          </p:spPr>
          <p:txBody>
            <a:bodyPr wrap="square" rtlCol="0">
              <a:spAutoFit/>
            </a:bodyPr>
            <a:lstStyle/>
            <a:p>
              <a:pPr algn="ctr"/>
              <a:r>
                <a:rPr lang="zh-CN" altLang="en-US" sz="4600" b="1" spc="300" dirty="0">
                  <a:solidFill>
                    <a:srgbClr val="AF1E22"/>
                  </a:solidFill>
                  <a:latin typeface="华文新魏" panose="02010800040101010101" pitchFamily="2" charset="-122"/>
                  <a:ea typeface="华文新魏" panose="02010800040101010101" pitchFamily="2" charset="-122"/>
                </a:rPr>
                <a:t>解放</a:t>
              </a:r>
              <a:endParaRPr lang="zh-CN" altLang="en-US" sz="4600" b="1" spc="300" dirty="0">
                <a:solidFill>
                  <a:srgbClr val="AF1E22"/>
                </a:solidFill>
                <a:latin typeface="华文新魏" panose="02010800040101010101" pitchFamily="2" charset="-122"/>
                <a:ea typeface="华文新魏" panose="02010800040101010101" pitchFamily="2" charset="-122"/>
              </a:endParaRPr>
            </a:p>
          </p:txBody>
        </p:sp>
        <p:sp>
          <p:nvSpPr>
            <p:cNvPr id="26" name="矩形 25"/>
            <p:cNvSpPr/>
            <p:nvPr/>
          </p:nvSpPr>
          <p:spPr>
            <a:xfrm>
              <a:off x="3738702" y="1164539"/>
              <a:ext cx="1479392" cy="830997"/>
            </a:xfrm>
            <a:prstGeom prst="rect">
              <a:avLst/>
            </a:prstGeom>
            <a:noFill/>
          </p:spPr>
          <p:txBody>
            <a:bodyPr wrap="square" rtlCol="0">
              <a:spAutoFit/>
            </a:bodyPr>
            <a:lstStyle/>
            <a:p>
              <a:pPr algn="ctr"/>
              <a:r>
                <a:rPr lang="zh-CN" altLang="en-US" sz="4600" b="1" spc="300" dirty="0">
                  <a:solidFill>
                    <a:srgbClr val="AF1E22"/>
                  </a:solidFill>
                  <a:latin typeface="华文新魏" panose="02010800040101010101" pitchFamily="2" charset="-122"/>
                  <a:ea typeface="华文新魏" panose="02010800040101010101" pitchFamily="2" charset="-122"/>
                </a:rPr>
                <a:t>思想</a:t>
              </a:r>
              <a:endParaRPr lang="zh-CN" altLang="en-US" sz="4600" b="1" spc="300" dirty="0">
                <a:solidFill>
                  <a:srgbClr val="AF1E22"/>
                </a:solidFill>
                <a:latin typeface="华文新魏" panose="02010800040101010101" pitchFamily="2" charset="-122"/>
                <a:ea typeface="华文新魏" panose="02010800040101010101" pitchFamily="2" charset="-122"/>
              </a:endParaRPr>
            </a:p>
          </p:txBody>
        </p:sp>
        <p:sp>
          <p:nvSpPr>
            <p:cNvPr id="27" name="矩形 26"/>
            <p:cNvSpPr/>
            <p:nvPr/>
          </p:nvSpPr>
          <p:spPr>
            <a:xfrm>
              <a:off x="4998669" y="1164539"/>
              <a:ext cx="1441420" cy="830997"/>
            </a:xfrm>
            <a:prstGeom prst="rect">
              <a:avLst/>
            </a:prstGeom>
            <a:noFill/>
          </p:spPr>
          <p:txBody>
            <a:bodyPr wrap="square" rtlCol="0">
              <a:spAutoFit/>
            </a:bodyPr>
            <a:lstStyle/>
            <a:p>
              <a:pPr algn="ctr"/>
              <a:r>
                <a:rPr lang="zh-CN" altLang="en-US" sz="4600" b="1" spc="300" dirty="0">
                  <a:solidFill>
                    <a:srgbClr val="AF1E22"/>
                  </a:solidFill>
                  <a:latin typeface="华文新魏" panose="02010800040101010101" pitchFamily="2" charset="-122"/>
                  <a:ea typeface="华文新魏" panose="02010800040101010101" pitchFamily="2" charset="-122"/>
                </a:rPr>
                <a:t>、实</a:t>
              </a:r>
              <a:endParaRPr lang="zh-CN" altLang="en-US" sz="4600" b="1" spc="300" dirty="0">
                <a:solidFill>
                  <a:srgbClr val="AF1E22"/>
                </a:solidFill>
                <a:latin typeface="华文新魏" panose="02010800040101010101" pitchFamily="2" charset="-122"/>
                <a:ea typeface="华文新魏" panose="02010800040101010101" pitchFamily="2" charset="-122"/>
              </a:endParaRPr>
            </a:p>
          </p:txBody>
        </p:sp>
        <p:sp>
          <p:nvSpPr>
            <p:cNvPr id="23" name="矩形 22"/>
            <p:cNvSpPr/>
            <p:nvPr/>
          </p:nvSpPr>
          <p:spPr>
            <a:xfrm>
              <a:off x="6220664" y="1164539"/>
              <a:ext cx="1441420" cy="830997"/>
            </a:xfrm>
            <a:prstGeom prst="rect">
              <a:avLst/>
            </a:prstGeom>
            <a:noFill/>
          </p:spPr>
          <p:txBody>
            <a:bodyPr wrap="square" rtlCol="0">
              <a:spAutoFit/>
            </a:bodyPr>
            <a:lstStyle/>
            <a:p>
              <a:pPr algn="ctr"/>
              <a:r>
                <a:rPr lang="zh-CN" altLang="en-US" sz="4600" b="1" spc="300" dirty="0">
                  <a:solidFill>
                    <a:srgbClr val="AF1E22"/>
                  </a:solidFill>
                  <a:latin typeface="华文新魏" panose="02010800040101010101" pitchFamily="2" charset="-122"/>
                  <a:ea typeface="华文新魏" panose="02010800040101010101" pitchFamily="2" charset="-122"/>
                </a:rPr>
                <a:t>事求</a:t>
              </a:r>
              <a:endParaRPr lang="zh-CN" altLang="en-US" sz="4600" b="1" spc="300" dirty="0">
                <a:solidFill>
                  <a:srgbClr val="AF1E22"/>
                </a:solidFill>
                <a:latin typeface="华文新魏" panose="02010800040101010101" pitchFamily="2" charset="-122"/>
                <a:ea typeface="华文新魏" panose="02010800040101010101" pitchFamily="2" charset="-122"/>
              </a:endParaRPr>
            </a:p>
          </p:txBody>
        </p:sp>
        <p:sp>
          <p:nvSpPr>
            <p:cNvPr id="24" name="矩形 23"/>
            <p:cNvSpPr/>
            <p:nvPr/>
          </p:nvSpPr>
          <p:spPr>
            <a:xfrm>
              <a:off x="7442657" y="1164539"/>
              <a:ext cx="901891" cy="830997"/>
            </a:xfrm>
            <a:prstGeom prst="rect">
              <a:avLst/>
            </a:prstGeom>
            <a:noFill/>
          </p:spPr>
          <p:txBody>
            <a:bodyPr wrap="square" rtlCol="0">
              <a:spAutoFit/>
            </a:bodyPr>
            <a:lstStyle/>
            <a:p>
              <a:pPr algn="ctr"/>
              <a:r>
                <a:rPr lang="zh-CN" altLang="en-US" sz="4600" b="1" spc="300" dirty="0">
                  <a:solidFill>
                    <a:srgbClr val="AF1E22"/>
                  </a:solidFill>
                  <a:latin typeface="华文新魏" panose="02010800040101010101" pitchFamily="2" charset="-122"/>
                  <a:ea typeface="华文新魏" panose="02010800040101010101" pitchFamily="2" charset="-122"/>
                </a:rPr>
                <a:t>是</a:t>
              </a:r>
              <a:endParaRPr lang="zh-CN" altLang="en-US" sz="4600" b="1" spc="300" dirty="0">
                <a:solidFill>
                  <a:srgbClr val="AF1E22"/>
                </a:solidFill>
                <a:latin typeface="华文新魏" panose="02010800040101010101" pitchFamily="2" charset="-122"/>
                <a:ea typeface="华文新魏" panose="02010800040101010101" pitchFamily="2" charset="-122"/>
              </a:endParaRPr>
            </a:p>
          </p:txBody>
        </p:sp>
      </p:grpSp>
      <p:grpSp>
        <p:nvGrpSpPr>
          <p:cNvPr id="91" name="组合 90"/>
          <p:cNvGrpSpPr/>
          <p:nvPr/>
        </p:nvGrpSpPr>
        <p:grpSpPr>
          <a:xfrm>
            <a:off x="1817858" y="4819771"/>
            <a:ext cx="8556284" cy="1169170"/>
            <a:chOff x="1747400" y="4819771"/>
            <a:chExt cx="8556284" cy="1169170"/>
          </a:xfrm>
        </p:grpSpPr>
        <p:sp>
          <p:nvSpPr>
            <p:cNvPr id="3" name="矩形 2"/>
            <p:cNvSpPr/>
            <p:nvPr/>
          </p:nvSpPr>
          <p:spPr>
            <a:xfrm>
              <a:off x="4156102" y="4819771"/>
              <a:ext cx="3738880" cy="521970"/>
            </a:xfrm>
            <a:prstGeom prst="rect">
              <a:avLst/>
            </a:prstGeom>
            <a:noFill/>
          </p:spPr>
          <p:txBody>
            <a:bodyPr wrap="none">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YaSong-B-GBK" charset="-122"/>
                </a:rPr>
                <a:t>邓小平理论的活的灵魂</a:t>
              </a:r>
              <a:endPar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YaSong-B-GBK" charset="-122"/>
              </a:endParaRPr>
            </a:p>
          </p:txBody>
        </p:sp>
        <p:sp>
          <p:nvSpPr>
            <p:cNvPr id="4" name="矩形 3"/>
            <p:cNvSpPr/>
            <p:nvPr/>
          </p:nvSpPr>
          <p:spPr>
            <a:xfrm>
              <a:off x="4511702" y="5466971"/>
              <a:ext cx="3027680" cy="521970"/>
            </a:xfrm>
            <a:prstGeom prst="rect">
              <a:avLst/>
            </a:prstGeom>
          </p:spPr>
          <p:txBody>
            <a:bodyPr wrap="none">
              <a:spAutoFit/>
            </a:bodyPr>
            <a:lstStyle/>
            <a:p>
              <a:pPr algn="ct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YaSong-B-GBK" charset="-122"/>
                </a:rPr>
                <a:t>邓小平理论的精髓</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FZYaSong-B-GBK" charset="-122"/>
              </a:endParaRPr>
            </a:p>
          </p:txBody>
        </p:sp>
        <p:cxnSp>
          <p:nvCxnSpPr>
            <p:cNvPr id="89" name="直接连接符 88"/>
            <p:cNvCxnSpPr/>
            <p:nvPr/>
          </p:nvCxnSpPr>
          <p:spPr>
            <a:xfrm>
              <a:off x="1747400" y="5466971"/>
              <a:ext cx="2140451" cy="0"/>
            </a:xfrm>
            <a:prstGeom prst="line">
              <a:avLst/>
            </a:prstGeom>
            <a:ln w="15875">
              <a:solidFill>
                <a:schemeClr val="bg1">
                  <a:lumMod val="95000"/>
                </a:schemeClr>
              </a:solidFill>
              <a:headEnd type="diamon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163233" y="5466971"/>
              <a:ext cx="2140451" cy="0"/>
            </a:xfrm>
            <a:prstGeom prst="line">
              <a:avLst/>
            </a:prstGeom>
            <a:ln w="15875">
              <a:solidFill>
                <a:schemeClr val="bg1">
                  <a:lumMod val="95000"/>
                </a:schemeClr>
              </a:solidFill>
              <a:headEnd type="none"/>
              <a:tailEnd type="diamon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630109" y="-3"/>
            <a:ext cx="4569143" cy="6849685"/>
          </a:xfrm>
          <a:prstGeom prst="rect">
            <a:avLst/>
          </a:prstGeom>
        </p:spPr>
      </p:pic>
      <p:sp>
        <p:nvSpPr>
          <p:cNvPr id="14" name="矩形 13"/>
          <p:cNvSpPr/>
          <p:nvPr/>
        </p:nvSpPr>
        <p:spPr>
          <a:xfrm rot="16200000">
            <a:off x="4188503" y="1613583"/>
            <a:ext cx="6858000" cy="3630834"/>
          </a:xfrm>
          <a:prstGeom prst="rect">
            <a:avLst/>
          </a:prstGeom>
          <a:gradFill flip="none" rotWithShape="1">
            <a:gsLst>
              <a:gs pos="52000">
                <a:srgbClr val="FCFDFA"/>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对角圆角矩形 5"/>
          <p:cNvSpPr/>
          <p:nvPr/>
        </p:nvSpPr>
        <p:spPr>
          <a:xfrm>
            <a:off x="2190971" y="1024933"/>
            <a:ext cx="4217772"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社会主义初级阶段理论</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5" name="组合 50"/>
          <p:cNvGrpSpPr/>
          <p:nvPr/>
        </p:nvGrpSpPr>
        <p:grpSpPr>
          <a:xfrm flipH="1">
            <a:off x="669226" y="2427513"/>
            <a:ext cx="7261261" cy="2677887"/>
            <a:chOff x="4374815" y="2400337"/>
            <a:chExt cx="7013565" cy="2846653"/>
          </a:xfrm>
        </p:grpSpPr>
        <p:sp>
          <p:nvSpPr>
            <p:cNvPr id="16" name="矩形: 对角圆角 16"/>
            <p:cNvSpPr/>
            <p:nvPr/>
          </p:nvSpPr>
          <p:spPr>
            <a:xfrm rot="5400000">
              <a:off x="6458272" y="316881"/>
              <a:ext cx="2846651" cy="7013565"/>
            </a:xfrm>
            <a:prstGeom prst="round2SameRect">
              <a:avLst>
                <a:gd name="adj1" fmla="val 6104"/>
                <a:gd name="adj2" fmla="val 0"/>
              </a:avLst>
            </a:prstGeom>
            <a:solidFill>
              <a:schemeClr val="bg1"/>
            </a:solidFill>
            <a:ln>
              <a:solidFill>
                <a:schemeClr val="bg1">
                  <a:lumMod val="85000"/>
                </a:schemeClr>
              </a:solid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半闭框 16"/>
            <p:cNvSpPr/>
            <p:nvPr/>
          </p:nvSpPr>
          <p:spPr>
            <a:xfrm>
              <a:off x="4374815" y="2400337"/>
              <a:ext cx="452036" cy="357934"/>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 name="半闭框 17"/>
            <p:cNvSpPr/>
            <p:nvPr/>
          </p:nvSpPr>
          <p:spPr>
            <a:xfrm rot="16200000">
              <a:off x="4421866" y="4842005"/>
              <a:ext cx="357934" cy="452036"/>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3" name="文本框 2"/>
          <p:cNvSpPr txBox="1"/>
          <p:nvPr/>
        </p:nvSpPr>
        <p:spPr>
          <a:xfrm>
            <a:off x="1541521" y="3027793"/>
            <a:ext cx="5516669" cy="1477328"/>
          </a:xfrm>
          <a:prstGeom prst="rect">
            <a:avLst/>
          </a:prstGeom>
          <a:noFill/>
        </p:spPr>
        <p:txBody>
          <a:bodyPr wrap="square" rtlCol="0">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我国最大的国情、最大的实际就是还处在社会主义初级阶段，这是党和国家制定一切路线方针政策的依据。</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duotone>
              <a:schemeClr val="accent3">
                <a:shade val="45000"/>
                <a:satMod val="135000"/>
              </a:schemeClr>
              <a:prstClr val="white"/>
            </a:duotone>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l="1372" t="3880" r="1998" b="62039"/>
          <a:stretch>
            <a:fillRect/>
          </a:stretch>
        </p:blipFill>
        <p:spPr>
          <a:xfrm>
            <a:off x="3004072" y="1539009"/>
            <a:ext cx="9187928" cy="4599707"/>
          </a:xfrm>
          <a:prstGeom prst="rect">
            <a:avLst/>
          </a:prstGeom>
        </p:spPr>
      </p:pic>
      <p:sp>
        <p:nvSpPr>
          <p:cNvPr id="13" name="直角三角形 20"/>
          <p:cNvSpPr/>
          <p:nvPr/>
        </p:nvSpPr>
        <p:spPr>
          <a:xfrm rot="5400000" flipH="1" flipV="1">
            <a:off x="4073239" y="-1980049"/>
            <a:ext cx="4599708" cy="11637821"/>
          </a:xfrm>
          <a:prstGeom prst="rect">
            <a:avLst/>
          </a:prstGeom>
          <a:gradFill flip="none" rotWithShape="1">
            <a:gsLst>
              <a:gs pos="31000">
                <a:srgbClr val="EB6F00">
                  <a:alpha val="39000"/>
                </a:srgbClr>
              </a:gs>
              <a:gs pos="0">
                <a:srgbClr val="DA380C">
                  <a:alpha val="21000"/>
                </a:srgbClr>
              </a:gs>
              <a:gs pos="63000">
                <a:srgbClr val="BB2B13"/>
              </a:gs>
              <a:gs pos="86000">
                <a:srgbClr val="9A1A1D"/>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1446885" y="2810658"/>
            <a:ext cx="2189139" cy="1827423"/>
          </a:xfrm>
          <a:prstGeom prst="rect">
            <a:avLst/>
          </a:prstGeom>
          <a:noFill/>
        </p:spPr>
        <p:txBody>
          <a:bodyPr wrap="square" rtlCol="0">
            <a:spAutoFit/>
          </a:bodyPr>
          <a:lstStyle/>
          <a:p>
            <a:pPr>
              <a:lnSpc>
                <a:spcPct val="12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党的十三大</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nSpc>
                <a:spcPct val="12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系统地论述了</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nSpc>
                <a:spcPct val="12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社会主义初级阶段理论</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pic>
        <p:nvPicPr>
          <p:cNvPr id="16" name="图片 15"/>
          <p:cNvPicPr>
            <a:picLocks noChangeAspect="1"/>
          </p:cNvPicPr>
          <p:nvPr/>
        </p:nvPicPr>
        <p:blipFill rotWithShape="1">
          <a:blip r:embed="rId3"/>
          <a:srcRect l="1372" t="113" r="1998" b="67502"/>
          <a:stretch>
            <a:fillRect/>
          </a:stretch>
        </p:blipFill>
        <p:spPr>
          <a:xfrm>
            <a:off x="3832084" y="1982260"/>
            <a:ext cx="7805733" cy="3713204"/>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grpSp>
        <p:nvGrpSpPr>
          <p:cNvPr id="7" name="组合 6"/>
          <p:cNvGrpSpPr/>
          <p:nvPr/>
        </p:nvGrpSpPr>
        <p:grpSpPr>
          <a:xfrm>
            <a:off x="1759540" y="828000"/>
            <a:ext cx="8672920" cy="400110"/>
            <a:chOff x="1765942" y="859032"/>
            <a:chExt cx="8672920" cy="400110"/>
          </a:xfrm>
        </p:grpSpPr>
        <p:sp>
          <p:nvSpPr>
            <p:cNvPr id="8" name="矩形 7"/>
            <p:cNvSpPr/>
            <p:nvPr/>
          </p:nvSpPr>
          <p:spPr>
            <a:xfrm>
              <a:off x="4034596" y="859032"/>
              <a:ext cx="4135612"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社会主义初级阶段理论的提出</a:t>
              </a:r>
              <a:endParaRPr lang="zh-CN" altLang="en-US" sz="2000" b="1"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8170208"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765942"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108363" y="2134705"/>
            <a:ext cx="3449781" cy="3408313"/>
          </a:xfrm>
          <a:prstGeom prst="rect">
            <a:avLst/>
          </a:prstGeom>
          <a:noFill/>
          <a:ln>
            <a:gradFill>
              <a:gsLst>
                <a:gs pos="0">
                  <a:schemeClr val="accent4">
                    <a:lumMod val="20000"/>
                    <a:lumOff val="80000"/>
                  </a:schemeClr>
                </a:gs>
                <a:gs pos="58000">
                  <a:schemeClr val="bg1">
                    <a:alpha val="0"/>
                  </a:schemeClr>
                </a:gs>
              </a:gsLst>
              <a:lin ang="0" scaled="0"/>
            </a:gradFill>
          </a:ln>
          <a:effectLst>
            <a:outerShdw blurRad="1270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5480" y="0"/>
            <a:ext cx="10776520" cy="2873196"/>
            <a:chOff x="1415480" y="0"/>
            <a:chExt cx="10776520" cy="2873196"/>
          </a:xfrm>
        </p:grpSpPr>
        <p:pic>
          <p:nvPicPr>
            <p:cNvPr id="25" name="图片 24"/>
            <p:cNvPicPr>
              <a:picLocks noChangeAspect="1"/>
            </p:cNvPicPr>
            <p:nvPr/>
          </p:nvPicPr>
          <p:blipFill rotWithShape="1">
            <a:blip r:embed="rId1"/>
            <a:srcRect/>
            <a:stretch>
              <a:fillRect/>
            </a:stretch>
          </p:blipFill>
          <p:spPr>
            <a:xfrm>
              <a:off x="1415480" y="0"/>
              <a:ext cx="10776520" cy="2873196"/>
            </a:xfrm>
            <a:prstGeom prst="rect">
              <a:avLst/>
            </a:prstGeom>
          </p:spPr>
        </p:pic>
        <p:pic>
          <p:nvPicPr>
            <p:cNvPr id="31" name="图片 32" descr="图片包含 轮廓&#10;&#10;已生成高可信度的说明"/>
            <p:cNvPicPr>
              <a:picLocks noChangeAspect="1" noChangeArrowheads="1"/>
            </p:cNvPicPr>
            <p:nvPr/>
          </p:nvPicPr>
          <p:blipFill>
            <a:blip r:embed="rId2"/>
            <a:srcRect/>
            <a:stretch>
              <a:fillRect/>
            </a:stretch>
          </p:blipFill>
          <p:spPr bwMode="auto">
            <a:xfrm flipH="1">
              <a:off x="8904287" y="0"/>
              <a:ext cx="3287713" cy="1441450"/>
            </a:xfrm>
            <a:prstGeom prst="rect">
              <a:avLst/>
            </a:prstGeom>
            <a:noFill/>
            <a:ln>
              <a:noFill/>
            </a:ln>
          </p:spPr>
        </p:pic>
      </p:grpSp>
      <p:sp>
        <p:nvSpPr>
          <p:cNvPr id="8" name="矩形 7"/>
          <p:cNvSpPr/>
          <p:nvPr/>
        </p:nvSpPr>
        <p:spPr>
          <a:xfrm>
            <a:off x="1827340" y="1410300"/>
            <a:ext cx="1107996" cy="369332"/>
          </a:xfrm>
          <a:prstGeom prst="rect">
            <a:avLst/>
          </a:prstGeom>
        </p:spPr>
        <p:txBody>
          <a:bodyPr wrap="none">
            <a:spAutoFit/>
          </a:bodyPr>
          <a:lstStyle/>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宋体" panose="02010600030101010101" pitchFamily="2" charset="-122"/>
              </a:rPr>
              <a:t>一方面</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矩形: 对角圆角 9"/>
          <p:cNvSpPr/>
          <p:nvPr/>
        </p:nvSpPr>
        <p:spPr>
          <a:xfrm>
            <a:off x="1620803" y="1497838"/>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827339" y="1863494"/>
            <a:ext cx="8771388" cy="777457"/>
          </a:xfrm>
          <a:prstGeom prst="rect">
            <a:avLst/>
          </a:prstGeom>
          <a:noFill/>
        </p:spPr>
        <p:txBody>
          <a:bodyPr wrap="square" rtlCol="0">
            <a:spAutoFit/>
          </a:bodyPr>
          <a:lstStyle/>
          <a:p>
            <a:pPr marL="285750" indent="-285750">
              <a:lnSpc>
                <a:spcPct val="130000"/>
              </a:lnSpc>
              <a:buClr>
                <a:srgbClr val="C00000"/>
              </a:buClr>
              <a:buFont typeface="Wingdings" panose="05000000000000000000" pitchFamily="2" charset="2"/>
              <a:buChar char="Ø"/>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以生产资料公有制为基础的社会主义经济制度、人民民主专政的社会主义政治制度和马克思主义在意识形态领域中的指导地位已经确立</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1827339" y="2645912"/>
            <a:ext cx="8949181" cy="401841"/>
          </a:xfrm>
          <a:prstGeom prst="rect">
            <a:avLst/>
          </a:prstGeom>
          <a:noFill/>
        </p:spPr>
        <p:txBody>
          <a:bodyPr wrap="square" rtlCol="0">
            <a:spAutoFit/>
          </a:bodyPr>
          <a:lstStyle/>
          <a:p>
            <a:pPr marL="285750" indent="-285750">
              <a:lnSpc>
                <a:spcPct val="120000"/>
              </a:lnSpc>
              <a:buClr>
                <a:srgbClr val="C00000"/>
              </a:buClr>
              <a:buFont typeface="Wingdings" panose="05000000000000000000" pitchFamily="2" charset="2"/>
              <a:buChar char="Ø"/>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剥削制度和剥削阶级已经消灭</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827339" y="3056585"/>
            <a:ext cx="8949181" cy="401841"/>
          </a:xfrm>
          <a:prstGeom prst="rect">
            <a:avLst/>
          </a:prstGeom>
          <a:noFill/>
        </p:spPr>
        <p:txBody>
          <a:bodyPr wrap="square" rtlCol="0">
            <a:spAutoFit/>
          </a:bodyPr>
          <a:lstStyle/>
          <a:p>
            <a:pPr marL="285750" indent="-285750">
              <a:lnSpc>
                <a:spcPct val="120000"/>
              </a:lnSpc>
              <a:buClr>
                <a:srgbClr val="C00000"/>
              </a:buClr>
              <a:buFont typeface="Wingdings" panose="05000000000000000000" pitchFamily="2" charset="2"/>
              <a:buChar char="Ø"/>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国家经济实力有了巨大增长</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教育科学文化事业有了相当发展</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827340" y="3654838"/>
            <a:ext cx="1338828" cy="369332"/>
          </a:xfrm>
          <a:prstGeom prst="rect">
            <a:avLst/>
          </a:prstGeom>
        </p:spPr>
        <p:txBody>
          <a:bodyPr wrap="none">
            <a:spAutoFit/>
          </a:bodyPr>
          <a:lstStyle/>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另一方面</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矩形: 对角圆角 19"/>
          <p:cNvSpPr/>
          <p:nvPr/>
        </p:nvSpPr>
        <p:spPr>
          <a:xfrm>
            <a:off x="1620803" y="3742376"/>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827339" y="4114088"/>
            <a:ext cx="8949181" cy="401841"/>
          </a:xfrm>
          <a:prstGeom prst="rect">
            <a:avLst/>
          </a:prstGeom>
          <a:noFill/>
        </p:spPr>
        <p:txBody>
          <a:bodyPr wrap="square" rtlCol="0">
            <a:spAutoFit/>
          </a:bodyPr>
          <a:lstStyle/>
          <a:p>
            <a:pPr marL="285750" indent="-285750">
              <a:lnSpc>
                <a:spcPct val="120000"/>
              </a:lnSpc>
              <a:buClr>
                <a:srgbClr val="C00000"/>
              </a:buClr>
              <a:buFont typeface="Wingdings" panose="05000000000000000000" pitchFamily="2" charset="2"/>
              <a:buChar char="Ø"/>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人口多</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底子薄</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人均国民生产总值仍居于世界后列</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1827340" y="4701653"/>
            <a:ext cx="1800493" cy="369332"/>
          </a:xfrm>
          <a:prstGeom prst="rect">
            <a:avLst/>
          </a:prstGeom>
        </p:spPr>
        <p:txBody>
          <a:bodyPr wrap="none">
            <a:spAutoFit/>
          </a:bodyPr>
          <a:lstStyle/>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突出的景象是</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矩形: 对角圆角 25"/>
          <p:cNvSpPr/>
          <p:nvPr/>
        </p:nvSpPr>
        <p:spPr>
          <a:xfrm>
            <a:off x="1620803" y="4789191"/>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827339" y="5155113"/>
            <a:ext cx="8949181" cy="401841"/>
          </a:xfrm>
          <a:prstGeom prst="rect">
            <a:avLst/>
          </a:prstGeom>
          <a:noFill/>
        </p:spPr>
        <p:txBody>
          <a:bodyPr wrap="square" rtlCol="0">
            <a:spAutoFit/>
          </a:bodyPr>
          <a:lstStyle/>
          <a:p>
            <a:pPr marL="285750" indent="-285750">
              <a:lnSpc>
                <a:spcPct val="120000"/>
              </a:lnSpc>
              <a:buClr>
                <a:srgbClr val="C00000"/>
              </a:buClr>
              <a:buFont typeface="Wingdings" panose="05000000000000000000" pitchFamily="2" charset="2"/>
              <a:buChar char="Ø"/>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十亿多人口</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八亿在农村</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基本上还是用手工工具搞饭吃</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1827339" y="5562743"/>
            <a:ext cx="8949181" cy="403316"/>
          </a:xfrm>
          <a:prstGeom prst="rect">
            <a:avLst/>
          </a:prstGeom>
          <a:noFill/>
        </p:spPr>
        <p:txBody>
          <a:bodyPr wrap="square" rtlCol="0">
            <a:spAutoFit/>
          </a:bodyPr>
          <a:lstStyle/>
          <a:p>
            <a:pPr marL="285750" indent="-285750">
              <a:lnSpc>
                <a:spcPct val="120000"/>
              </a:lnSpc>
              <a:buClr>
                <a:srgbClr val="C00000"/>
              </a:buClr>
              <a:buFont typeface="Wingdings" panose="05000000000000000000" pitchFamily="2" charset="2"/>
              <a:buChar char="Ø"/>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一部分现代化工业</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同大量落后于现代水平几十年甚至上百年的工业</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同时存在</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125710" y="828000"/>
            <a:ext cx="9940580" cy="400110"/>
            <a:chOff x="1132112" y="859032"/>
            <a:chExt cx="9940580" cy="400110"/>
          </a:xfrm>
        </p:grpSpPr>
        <p:sp>
          <p:nvSpPr>
            <p:cNvPr id="34" name="矩形 33"/>
            <p:cNvSpPr/>
            <p:nvPr/>
          </p:nvSpPr>
          <p:spPr>
            <a:xfrm>
              <a:off x="3400766" y="859032"/>
              <a:ext cx="5403272"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党的十三大对社会主义初级阶段特征的论述</a:t>
              </a:r>
              <a:endParaRPr lang="zh-CN" altLang="en-US" sz="2000" b="1"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8804038"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132112"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grpSp>
      <p:pic>
        <p:nvPicPr>
          <p:cNvPr id="30" name="图片 32" descr="图片包含 轮廓&#10;&#10;已生成高可信度的说明"/>
          <p:cNvPicPr>
            <a:picLocks noChangeAspect="1" noChangeArrowheads="1"/>
          </p:cNvPicPr>
          <p:nvPr/>
        </p:nvPicPr>
        <p:blipFill>
          <a:blip r:embed="rId2"/>
          <a:srcRect/>
          <a:stretch>
            <a:fillRect/>
          </a:stretch>
        </p:blipFill>
        <p:spPr bwMode="auto">
          <a:xfrm flipV="1">
            <a:off x="0" y="5416550"/>
            <a:ext cx="3287713" cy="1441450"/>
          </a:xfrm>
          <a:prstGeom prst="rect">
            <a:avLst/>
          </a:prstGeom>
          <a:noFill/>
          <a:ln>
            <a:noFill/>
          </a:ln>
        </p:spPr>
      </p:pic>
      <p:sp>
        <p:nvSpPr>
          <p:cNvPr id="32" name="矩形 3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15480" y="0"/>
            <a:ext cx="10776520" cy="2873196"/>
            <a:chOff x="1415480" y="0"/>
            <a:chExt cx="10776520" cy="2873196"/>
          </a:xfrm>
        </p:grpSpPr>
        <p:pic>
          <p:nvPicPr>
            <p:cNvPr id="3" name="图片 2"/>
            <p:cNvPicPr>
              <a:picLocks noChangeAspect="1"/>
            </p:cNvPicPr>
            <p:nvPr/>
          </p:nvPicPr>
          <p:blipFill rotWithShape="1">
            <a:blip r:embed="rId1"/>
            <a:srcRect/>
            <a:stretch>
              <a:fillRect/>
            </a:stretch>
          </p:blipFill>
          <p:spPr>
            <a:xfrm>
              <a:off x="1415480" y="0"/>
              <a:ext cx="10776520" cy="2873196"/>
            </a:xfrm>
            <a:prstGeom prst="rect">
              <a:avLst/>
            </a:prstGeom>
          </p:spPr>
        </p:pic>
        <p:pic>
          <p:nvPicPr>
            <p:cNvPr id="5" name="图片 32" descr="图片包含 轮廓&#10;&#10;已生成高可信度的说明"/>
            <p:cNvPicPr>
              <a:picLocks noChangeAspect="1" noChangeArrowheads="1"/>
            </p:cNvPicPr>
            <p:nvPr/>
          </p:nvPicPr>
          <p:blipFill>
            <a:blip r:embed="rId2"/>
            <a:srcRect/>
            <a:stretch>
              <a:fillRect/>
            </a:stretch>
          </p:blipFill>
          <p:spPr bwMode="auto">
            <a:xfrm flipH="1">
              <a:off x="8904287" y="0"/>
              <a:ext cx="3287713" cy="1441450"/>
            </a:xfrm>
            <a:prstGeom prst="rect">
              <a:avLst/>
            </a:prstGeom>
            <a:noFill/>
            <a:ln>
              <a:noFill/>
            </a:ln>
          </p:spPr>
        </p:pic>
      </p:grpSp>
      <p:sp>
        <p:nvSpPr>
          <p:cNvPr id="8" name="矩形: 对角圆角 7"/>
          <p:cNvSpPr/>
          <p:nvPr/>
        </p:nvSpPr>
        <p:spPr>
          <a:xfrm>
            <a:off x="1695335" y="2756295"/>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18500" y="2619462"/>
            <a:ext cx="8411272" cy="1137556"/>
          </a:xfrm>
          <a:prstGeom prst="rect">
            <a:avLst/>
          </a:prstGeom>
          <a:noFill/>
        </p:spPr>
        <p:txBody>
          <a:bodyPr wrap="square" rtlCol="0">
            <a:spAutoFit/>
          </a:bodyPr>
          <a:lstStyle/>
          <a:p>
            <a:pPr algn="just">
              <a:lnSpc>
                <a:spcPct val="130000"/>
              </a:lnSpc>
              <a:buClr>
                <a:srgbClr val="C00000"/>
              </a:buClr>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生产力的落后</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决定了在生产关系方面</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发展社会主义公有制所必需的生产社会化程度还很低</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商品经济和国内市场很不发达</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自然经济和半自然经济占相当比重</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社会主义经济制度还不成熟不完善</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矩形: 对角圆角 15"/>
          <p:cNvSpPr/>
          <p:nvPr/>
        </p:nvSpPr>
        <p:spPr>
          <a:xfrm>
            <a:off x="1695335" y="4118718"/>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918500" y="3978826"/>
            <a:ext cx="8411272" cy="1137556"/>
          </a:xfrm>
          <a:prstGeom prst="rect">
            <a:avLst/>
          </a:prstGeom>
          <a:noFill/>
        </p:spPr>
        <p:txBody>
          <a:bodyPr wrap="square" rtlCol="0">
            <a:spAutoFit/>
          </a:bodyPr>
          <a:lstStyle/>
          <a:p>
            <a:pPr algn="just">
              <a:lnSpc>
                <a:spcPct val="130000"/>
              </a:lnSpc>
              <a:buClr>
                <a:srgbClr val="C00000"/>
              </a:buClr>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在上层建筑方面</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建设高度社会主义民主政治所必需的一系列经济文化条件很不充分</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封建主义</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资本主义腐朽思想和小生产习惯势力在社会上还有广泛影响</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并且经常侵袭党的干部和国家公务员队伍</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3107896" y="5627287"/>
            <a:ext cx="5976208" cy="396583"/>
          </a:xfrm>
          <a:prstGeom prst="rect">
            <a:avLst/>
          </a:prstGeom>
          <a:solidFill>
            <a:srgbClr val="FCFDFA"/>
          </a:solidFill>
        </p:spPr>
        <p:txBody>
          <a:bodyPr wrap="square" rtlCol="0">
            <a:spAutoFit/>
          </a:bodyPr>
          <a:lstStyle/>
          <a:p>
            <a:pPr algn="just">
              <a:lnSpc>
                <a:spcPct val="120000"/>
              </a:lnSpc>
              <a:buClr>
                <a:srgbClr val="C00000"/>
              </a:buClr>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zh-CN" b="1" dirty="0">
                <a:solidFill>
                  <a:schemeClr val="tx1">
                    <a:lumMod val="85000"/>
                    <a:lumOff val="15000"/>
                  </a:schemeClr>
                </a:solidFill>
                <a:latin typeface="微软雅黑" panose="020B0503020204020204" pitchFamily="34" charset="-122"/>
                <a:ea typeface="微软雅黑" panose="020B0503020204020204" pitchFamily="34" charset="-122"/>
              </a:rPr>
              <a:t>这种状况说明</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b="1" dirty="0">
                <a:solidFill>
                  <a:schemeClr val="tx1">
                    <a:lumMod val="85000"/>
                    <a:lumOff val="15000"/>
                  </a:schemeClr>
                </a:solidFill>
                <a:latin typeface="微软雅黑" panose="020B0503020204020204" pitchFamily="34" charset="-122"/>
                <a:ea typeface="微软雅黑" panose="020B0503020204020204" pitchFamily="34" charset="-122"/>
              </a:rPr>
              <a:t>我们今天仍然没有超出社会主义初级阶段</a:t>
            </a:r>
            <a:endParaRPr lang="zh-CN"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1890365" y="1227829"/>
            <a:ext cx="8439407" cy="401841"/>
          </a:xfrm>
          <a:prstGeom prst="rect">
            <a:avLst/>
          </a:prstGeom>
          <a:noFill/>
        </p:spPr>
        <p:txBody>
          <a:bodyPr wrap="square" rtlCol="0">
            <a:spAutoFit/>
          </a:bodyPr>
          <a:lstStyle/>
          <a:p>
            <a:pPr marL="285750" indent="-285750">
              <a:lnSpc>
                <a:spcPct val="120000"/>
              </a:lnSpc>
              <a:buClr>
                <a:srgbClr val="C00000"/>
              </a:buClr>
              <a:buFont typeface="Wingdings" panose="05000000000000000000" pitchFamily="2" charset="2"/>
              <a:buChar char="Ø"/>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一部分经济比较发达的地区</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同广大不发达地区和贫困地区</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同时存在</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1890365" y="1620197"/>
            <a:ext cx="8439407" cy="812530"/>
          </a:xfrm>
          <a:prstGeom prst="rect">
            <a:avLst/>
          </a:prstGeom>
          <a:noFill/>
        </p:spPr>
        <p:txBody>
          <a:bodyPr wrap="square" rtlCol="0">
            <a:spAutoFit/>
          </a:bodyPr>
          <a:lstStyle/>
          <a:p>
            <a:pPr marL="285750" indent="-285750" algn="just">
              <a:lnSpc>
                <a:spcPct val="130000"/>
              </a:lnSpc>
              <a:buClr>
                <a:srgbClr val="C00000"/>
              </a:buClr>
              <a:buFont typeface="Wingdings" panose="05000000000000000000" pitchFamily="2" charset="2"/>
              <a:buChar char="Ø"/>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少量具有世界先进水平的科学技术</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同普遍的科技水平不</a:t>
            </a:r>
            <a:r>
              <a:rPr lang="zh-CN" altLang="zh-CN" dirty="0" smtClean="0">
                <a:solidFill>
                  <a:schemeClr val="tx1">
                    <a:lumMod val="85000"/>
                    <a:lumOff val="15000"/>
                  </a:schemeClr>
                </a:solidFill>
                <a:latin typeface="微软雅黑" panose="020B0503020204020204" pitchFamily="34" charset="-122"/>
                <a:ea typeface="微软雅黑" panose="020B0503020204020204" pitchFamily="34" charset="-122"/>
              </a:rPr>
              <a:t>高</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smtClean="0">
                <a:solidFill>
                  <a:schemeClr val="tx1">
                    <a:lumMod val="85000"/>
                    <a:lumOff val="15000"/>
                  </a:schemeClr>
                </a:solidFill>
                <a:latin typeface="微软雅黑" panose="020B0503020204020204" pitchFamily="34" charset="-122"/>
                <a:ea typeface="微软雅黑" panose="020B0503020204020204" pitchFamily="34" charset="-122"/>
              </a:rPr>
              <a:t>文盲</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半文盲还占人口近四分之一的状况</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同时存在</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 name="图片 32" descr="图片包含 轮廓&#10;&#10;已生成高可信度的说明"/>
          <p:cNvPicPr>
            <a:picLocks noChangeAspect="1" noChangeArrowheads="1"/>
          </p:cNvPicPr>
          <p:nvPr/>
        </p:nvPicPr>
        <p:blipFill>
          <a:blip r:embed="rId2"/>
          <a:srcRect/>
          <a:stretch>
            <a:fillRect/>
          </a:stretch>
        </p:blipFill>
        <p:spPr bwMode="auto">
          <a:xfrm flipV="1">
            <a:off x="0" y="5416550"/>
            <a:ext cx="3287713" cy="1441450"/>
          </a:xfrm>
          <a:prstGeom prst="rect">
            <a:avLst/>
          </a:prstGeom>
          <a:noFill/>
          <a:ln>
            <a:noFill/>
          </a:ln>
        </p:spPr>
      </p:pic>
      <p:sp>
        <p:nvSpPr>
          <p:cNvPr id="17" name="矩形 16"/>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669223" y="1322203"/>
            <a:ext cx="6799294" cy="523220"/>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一、邓小平理论是如何创立的？</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805217" y="2937366"/>
            <a:ext cx="4581566" cy="1446550"/>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 （一）邓小平理论的形成条件</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 （二）邓小平理论的形成过程</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649"/>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1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33815"/>
          <a:stretch>
            <a:fillRect/>
          </a:stretch>
        </p:blipFill>
        <p:spPr>
          <a:xfrm>
            <a:off x="0" y="1592421"/>
            <a:ext cx="12192000" cy="5372584"/>
          </a:xfrm>
          <a:prstGeom prst="rect">
            <a:avLst/>
          </a:prstGeom>
        </p:spPr>
      </p:pic>
      <p:sp>
        <p:nvSpPr>
          <p:cNvPr id="12" name="矩形 11"/>
          <p:cNvSpPr/>
          <p:nvPr/>
        </p:nvSpPr>
        <p:spPr>
          <a:xfrm>
            <a:off x="0" y="711200"/>
            <a:ext cx="12192000" cy="5829300"/>
          </a:xfrm>
          <a:prstGeom prst="rect">
            <a:avLst/>
          </a:prstGeom>
          <a:gradFill flip="none" rotWithShape="1">
            <a:gsLst>
              <a:gs pos="29000">
                <a:srgbClr val="FCFDFA"/>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503246" y="828000"/>
            <a:ext cx="9185508" cy="400110"/>
            <a:chOff x="1509648" y="859032"/>
            <a:chExt cx="9185508" cy="400110"/>
          </a:xfrm>
        </p:grpSpPr>
        <p:sp>
          <p:nvSpPr>
            <p:cNvPr id="15" name="矩形 14"/>
            <p:cNvSpPr/>
            <p:nvPr/>
          </p:nvSpPr>
          <p:spPr>
            <a:xfrm>
              <a:off x="3778302" y="859032"/>
              <a:ext cx="4648200"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社会主义初级阶段的论断包括两层含义</a:t>
              </a:r>
              <a:endParaRPr lang="zh-CN" altLang="en-US" sz="2000" b="1" dirty="0">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426502"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509648"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555751" y="1570644"/>
            <a:ext cx="9080499" cy="2475488"/>
            <a:chOff x="5838823" y="2785712"/>
            <a:chExt cx="6120000" cy="936000"/>
          </a:xfrm>
        </p:grpSpPr>
        <p:sp>
          <p:nvSpPr>
            <p:cNvPr id="21" name="流程图: 手动操作 20"/>
            <p:cNvSpPr/>
            <p:nvPr/>
          </p:nvSpPr>
          <p:spPr>
            <a:xfrm>
              <a:off x="5838823" y="3505712"/>
              <a:ext cx="6120000" cy="216000"/>
            </a:xfrm>
            <a:prstGeom prst="flowChartManualOperation">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2" name="işlídê"/>
            <p:cNvSpPr/>
            <p:nvPr/>
          </p:nvSpPr>
          <p:spPr>
            <a:xfrm>
              <a:off x="5838824" y="2785712"/>
              <a:ext cx="6119999" cy="720000"/>
            </a:xfrm>
            <a:prstGeom prst="rect">
              <a:avLst/>
            </a:prstGeom>
            <a:solidFill>
              <a:schemeClr val="bg1"/>
            </a:solidFill>
            <a:ln>
              <a:gradFill>
                <a:gsLst>
                  <a:gs pos="0">
                    <a:schemeClr val="accent2"/>
                  </a:gs>
                  <a:gs pos="50000">
                    <a:schemeClr val="accent2">
                      <a:alpha val="0"/>
                    </a:schemeClr>
                  </a:gs>
                  <a:gs pos="100000">
                    <a:schemeClr val="accent2"/>
                  </a:gs>
                </a:gsLst>
                <a:lin ang="3000000" scaled="0"/>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3" name="矩形 22"/>
            <p:cNvSpPr/>
            <p:nvPr/>
          </p:nvSpPr>
          <p:spPr>
            <a:xfrm>
              <a:off x="6236975" y="2914880"/>
              <a:ext cx="4877338" cy="461665"/>
            </a:xfrm>
            <a:prstGeom prst="rect">
              <a:avLst/>
            </a:prstGeom>
          </p:spPr>
          <p:txBody>
            <a:bodyPr wrap="square">
              <a:spAutoFit/>
            </a:bodyPr>
            <a:lstStyle/>
            <a:p>
              <a:pPr algn="ctr"/>
              <a:endParaRPr lang="zh-CN" altLang="en-US" sz="2400" dirty="0">
                <a:latin typeface="微软雅黑" panose="020B0503020204020204" pitchFamily="34" charset="-122"/>
                <a:ea typeface="微软雅黑" panose="020B0503020204020204" pitchFamily="34" charset="-122"/>
              </a:endParaRPr>
            </a:p>
          </p:txBody>
        </p:sp>
      </p:grpSp>
      <p:sp>
        <p:nvSpPr>
          <p:cNvPr id="4" name="矩形 3"/>
          <p:cNvSpPr/>
          <p:nvPr/>
        </p:nvSpPr>
        <p:spPr>
          <a:xfrm>
            <a:off x="2520192" y="1736197"/>
            <a:ext cx="7728897" cy="553998"/>
          </a:xfrm>
          <a:prstGeom prst="rect">
            <a:avLst/>
          </a:prstGeom>
          <a:noFill/>
        </p:spPr>
        <p:txBody>
          <a:bodyPr wrap="square" rtlCol="0" anchor="ctr">
            <a:spAutoFit/>
          </a:bodyPr>
          <a:lstStyle/>
          <a:p>
            <a:pPr>
              <a:lnSpc>
                <a:spcPct val="150000"/>
              </a:lnSpc>
              <a:buClr>
                <a:srgbClr val="C00000"/>
              </a:buCl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我国社会已经是社会主义社会。我们必须坚持而不能离开</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社会主义</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2520191" y="2267097"/>
            <a:ext cx="7653720" cy="1015663"/>
          </a:xfrm>
          <a:prstGeom prst="rect">
            <a:avLst/>
          </a:prstGeom>
          <a:noFill/>
        </p:spPr>
        <p:txBody>
          <a:bodyPr wrap="square" rtlCol="0" anchor="ctr">
            <a:spAutoFit/>
          </a:bodyPr>
          <a:lstStyle/>
          <a:p>
            <a:pPr>
              <a:lnSpc>
                <a:spcPct val="150000"/>
              </a:lnSpc>
              <a:buClr>
                <a:srgbClr val="C00000"/>
              </a:buCl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我国的社会主义社会还处在初级阶段。我们必须从这个实际出发，而不能超越这个</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阶段</a:t>
            </a:r>
            <a:endParaRPr lang="zh-CN" altLang="en-US" sz="200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endParaRPr>
          </a:p>
        </p:txBody>
      </p:sp>
      <p:sp>
        <p:nvSpPr>
          <p:cNvPr id="11" name="矩形: 对角圆角 17"/>
          <p:cNvSpPr/>
          <p:nvPr/>
        </p:nvSpPr>
        <p:spPr>
          <a:xfrm>
            <a:off x="2146506" y="1926237"/>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7"/>
          <p:cNvSpPr/>
          <p:nvPr/>
        </p:nvSpPr>
        <p:spPr>
          <a:xfrm>
            <a:off x="2155033" y="2473352"/>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duotone>
              <a:schemeClr val="accent2">
                <a:shade val="45000"/>
                <a:satMod val="135000"/>
              </a:schemeClr>
              <a:prstClr val="white"/>
            </a:duotone>
          </a:blip>
          <a:srcRect t="1837" b="58414"/>
          <a:stretch>
            <a:fillRect/>
          </a:stretch>
        </p:blipFill>
        <p:spPr>
          <a:xfrm>
            <a:off x="0" y="3611590"/>
            <a:ext cx="12192000" cy="3246410"/>
          </a:xfrm>
          <a:prstGeom prst="rect">
            <a:avLst/>
          </a:prstGeom>
        </p:spPr>
      </p:pic>
      <p:pic>
        <p:nvPicPr>
          <p:cNvPr id="14" name="图片 13"/>
          <p:cNvPicPr>
            <a:picLocks noChangeAspect="1"/>
          </p:cNvPicPr>
          <p:nvPr/>
        </p:nvPicPr>
        <p:blipFill rotWithShape="1">
          <a:blip r:embed="rId2"/>
          <a:srcRect/>
          <a:stretch>
            <a:fillRect/>
          </a:stretch>
        </p:blipFill>
        <p:spPr>
          <a:xfrm>
            <a:off x="-5751" y="5552548"/>
            <a:ext cx="12192000" cy="1305452"/>
          </a:xfrm>
          <a:prstGeom prst="rect">
            <a:avLst/>
          </a:prstGeom>
        </p:spPr>
      </p:pic>
      <p:grpSp>
        <p:nvGrpSpPr>
          <p:cNvPr id="6" name="组合 5"/>
          <p:cNvGrpSpPr/>
          <p:nvPr/>
        </p:nvGrpSpPr>
        <p:grpSpPr>
          <a:xfrm>
            <a:off x="1759540" y="828000"/>
            <a:ext cx="8672920" cy="400110"/>
            <a:chOff x="1765942" y="859032"/>
            <a:chExt cx="8672920" cy="400110"/>
          </a:xfrm>
        </p:grpSpPr>
        <p:sp>
          <p:nvSpPr>
            <p:cNvPr id="7" name="矩形 6"/>
            <p:cNvSpPr/>
            <p:nvPr/>
          </p:nvSpPr>
          <p:spPr>
            <a:xfrm>
              <a:off x="4034596" y="859032"/>
              <a:ext cx="4135612"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我国社会主义初级阶段的内涵</a:t>
              </a:r>
              <a:endParaRPr lang="zh-CN" altLang="en-US" sz="2000" b="1"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8170208"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1765942"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4028194" y="1766896"/>
            <a:ext cx="7575130" cy="3785652"/>
          </a:xfrm>
          <a:prstGeom prst="rect">
            <a:avLst/>
          </a:prstGeom>
        </p:spPr>
        <p:txBody>
          <a:bodyPr wrap="square">
            <a:spAutoFit/>
          </a:bodyPr>
          <a:lstStyle/>
          <a:p>
            <a:pPr marL="285750" lvl="0" indent="-285750" eaLnBrk="0" fontAlgn="base" hangingPunct="0">
              <a:lnSpc>
                <a:spcPct val="150000"/>
              </a:lnSpc>
              <a:spcAft>
                <a:spcPct val="0"/>
              </a:spcAft>
              <a:buClr>
                <a:srgbClr val="C00000"/>
              </a:buClr>
              <a:buSzPct val="80000"/>
              <a:buFont typeface="Wingdings" panose="05000000000000000000" pitchFamily="2" charset="2"/>
              <a:buChar char="u"/>
              <a:defRP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sym typeface="+mn-ea"/>
              </a:rPr>
              <a:t>是逐步摆脱贫穷、摆脱落后的</a:t>
            </a:r>
            <a:r>
              <a:rPr lang="zh-CN" altLang="en-US" sz="2000" b="1" dirty="0" smtClean="0">
                <a:solidFill>
                  <a:schemeClr val="tx1">
                    <a:lumMod val="85000"/>
                    <a:lumOff val="15000"/>
                  </a:schemeClr>
                </a:solidFill>
                <a:latin typeface="华文中宋" panose="02010600040101010101" pitchFamily="2" charset="-122"/>
                <a:ea typeface="华文中宋" panose="02010600040101010101" pitchFamily="2" charset="-122"/>
                <a:sym typeface="+mn-ea"/>
              </a:rPr>
              <a:t>阶段</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sym typeface="+mn-ea"/>
            </a:endParaRPr>
          </a:p>
          <a:p>
            <a:pPr marL="285750" lvl="0" indent="-285750" eaLnBrk="0" fontAlgn="base" hangingPunct="0">
              <a:lnSpc>
                <a:spcPct val="150000"/>
              </a:lnSpc>
              <a:spcAft>
                <a:spcPct val="0"/>
              </a:spcAft>
              <a:buClr>
                <a:srgbClr val="C00000"/>
              </a:buClr>
              <a:buSzPct val="80000"/>
              <a:buFont typeface="Wingdings" panose="05000000000000000000" pitchFamily="2" charset="2"/>
              <a:buChar char="u"/>
              <a:defRP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sym typeface="Helvetica" panose="020B0604020202020204" pitchFamily="34" charset="0"/>
              </a:rPr>
              <a:t>是由农业人口占多数的手工劳动为基础的农业国，逐步变为非农产业人口占多数的现代化的工业国的</a:t>
            </a:r>
            <a:r>
              <a:rPr lang="zh-CN" altLang="en-US" sz="2000" b="1" dirty="0" smtClean="0">
                <a:solidFill>
                  <a:schemeClr val="tx1">
                    <a:lumMod val="85000"/>
                    <a:lumOff val="15000"/>
                  </a:schemeClr>
                </a:solidFill>
                <a:latin typeface="华文中宋" panose="02010600040101010101" pitchFamily="2" charset="-122"/>
                <a:ea typeface="华文中宋" panose="02010600040101010101" pitchFamily="2" charset="-122"/>
                <a:sym typeface="Helvetica" panose="020B0604020202020204" pitchFamily="34" charset="0"/>
              </a:rPr>
              <a:t>阶段</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sym typeface="Helvetica" panose="020B0604020202020204" pitchFamily="34" charset="0"/>
            </a:endParaRPr>
          </a:p>
          <a:p>
            <a:pPr marL="285750" lvl="0" indent="-285750" eaLnBrk="0" fontAlgn="base" hangingPunct="0">
              <a:lnSpc>
                <a:spcPct val="150000"/>
              </a:lnSpc>
              <a:spcAft>
                <a:spcPct val="0"/>
              </a:spcAft>
              <a:buClr>
                <a:srgbClr val="C00000"/>
              </a:buClr>
              <a:buSzPct val="80000"/>
              <a:buFont typeface="Wingdings" panose="05000000000000000000" pitchFamily="2" charset="2"/>
              <a:buChar char="u"/>
              <a:defRP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sym typeface="Helvetica" panose="020B0604020202020204" pitchFamily="34" charset="0"/>
              </a:rPr>
              <a:t>是由自然经济半自然经济占很大比重，变为商品经济高度发达的</a:t>
            </a:r>
            <a:r>
              <a:rPr lang="zh-CN" altLang="en-US" sz="2000" b="1" dirty="0" smtClean="0">
                <a:solidFill>
                  <a:schemeClr val="tx1">
                    <a:lumMod val="85000"/>
                    <a:lumOff val="15000"/>
                  </a:schemeClr>
                </a:solidFill>
                <a:latin typeface="华文中宋" panose="02010600040101010101" pitchFamily="2" charset="-122"/>
                <a:ea typeface="华文中宋" panose="02010600040101010101" pitchFamily="2" charset="-122"/>
                <a:sym typeface="Helvetica" panose="020B0604020202020204" pitchFamily="34" charset="0"/>
              </a:rPr>
              <a:t>阶段</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sym typeface="Helvetica" panose="020B0604020202020204" pitchFamily="34" charset="0"/>
            </a:endParaRPr>
          </a:p>
          <a:p>
            <a:pPr marL="285750" lvl="0" indent="-285750" eaLnBrk="0" fontAlgn="base" hangingPunct="0">
              <a:lnSpc>
                <a:spcPct val="150000"/>
              </a:lnSpc>
              <a:spcAft>
                <a:spcPct val="0"/>
              </a:spcAft>
              <a:buClr>
                <a:srgbClr val="C00000"/>
              </a:buClr>
              <a:buSzPct val="80000"/>
              <a:buFont typeface="Wingdings" panose="05000000000000000000" pitchFamily="2" charset="2"/>
              <a:buChar char="u"/>
              <a:defRP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sym typeface="Helvetica" panose="020B0604020202020204" pitchFamily="34" charset="0"/>
              </a:rPr>
              <a:t>是通过改革和探索，建立和发展充满活力的社会主义经济、政治、文化体制的阶段；是全民奋起，艰苦创业，实现中华民族伟大复兴的</a:t>
            </a:r>
            <a:r>
              <a:rPr lang="zh-CN" altLang="en-US" sz="2000" b="1" dirty="0" smtClean="0">
                <a:solidFill>
                  <a:schemeClr val="tx1">
                    <a:lumMod val="85000"/>
                    <a:lumOff val="15000"/>
                  </a:schemeClr>
                </a:solidFill>
                <a:latin typeface="华文中宋" panose="02010600040101010101" pitchFamily="2" charset="-122"/>
                <a:ea typeface="华文中宋" panose="02010600040101010101" pitchFamily="2" charset="-122"/>
                <a:sym typeface="Helvetica" panose="020B0604020202020204" pitchFamily="34" charset="0"/>
              </a:rPr>
              <a:t>阶段</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sym typeface="Helvetica" panose="020B0604020202020204" pitchFamily="34" charset="0"/>
            </a:endParaRPr>
          </a:p>
        </p:txBody>
      </p:sp>
      <p:sp>
        <p:nvSpPr>
          <p:cNvPr id="11" name="矩形 10"/>
          <p:cNvSpPr/>
          <p:nvPr/>
        </p:nvSpPr>
        <p:spPr>
          <a:xfrm>
            <a:off x="493900" y="3325714"/>
            <a:ext cx="3262433" cy="580928"/>
          </a:xfrm>
          <a:prstGeom prst="rect">
            <a:avLst/>
          </a:prstGeom>
        </p:spPr>
        <p:txBody>
          <a:bodyPr wrap="none">
            <a:spAutoFit/>
          </a:bodyPr>
          <a:lstStyle/>
          <a:p>
            <a:pPr lvl="0" algn="ctr" eaLnBrk="0" fontAlgn="base" hangingPunct="0">
              <a:lnSpc>
                <a:spcPct val="150000"/>
              </a:lnSpc>
              <a:spcAft>
                <a:spcPct val="0"/>
              </a:spcAft>
              <a:defRPr/>
            </a:pPr>
            <a:r>
              <a:rPr lang="zh-CN" altLang="en-US" sz="2400" b="1" dirty="0">
                <a:solidFill>
                  <a:srgbClr val="C00000"/>
                </a:solidFill>
                <a:latin typeface="华文中宋" panose="02010600040101010101" pitchFamily="2" charset="-122"/>
                <a:ea typeface="华文中宋" panose="02010600040101010101" pitchFamily="2" charset="-122"/>
                <a:sym typeface="Helvetica" panose="020B0604020202020204" pitchFamily="34" charset="0"/>
              </a:rPr>
              <a:t>我国社会主义初级阶段</a:t>
            </a:r>
            <a:endParaRPr lang="en-US" altLang="zh-CN" sz="2400" dirty="0">
              <a:solidFill>
                <a:srgbClr val="C00000"/>
              </a:solidFill>
              <a:latin typeface="华文中宋" panose="02010600040101010101" pitchFamily="2" charset="-122"/>
              <a:ea typeface="华文中宋" panose="02010600040101010101" pitchFamily="2" charset="-122"/>
              <a:sym typeface="Helvetica" panose="020B0604020202020204" pitchFamily="34" charset="0"/>
            </a:endParaRPr>
          </a:p>
        </p:txBody>
      </p:sp>
      <p:sp>
        <p:nvSpPr>
          <p:cNvPr id="15" name="文本框 1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PA-矩形 3" descr="e7d195523061f1c0d318120d6aeaf1b6ccceb6ba3da59c0775C5DE19DDDEBC09ED96DBD9900D9848D623ECAD1D4904B78047D0015C22C8BE97228BE8B5BFF08FE7A3AE04126DA07312A96C0F69F9BAB7329684D800239CDECC3FCAAD8565488727B1A78DD0C67EE1660373E2FDB4A190423DE788CAF541E49B4EC9AD8298EC3D228E31F52D5F2F38"/>
          <p:cNvSpPr/>
          <p:nvPr>
            <p:custDataLst>
              <p:tags r:id="rId1"/>
            </p:custDataLst>
          </p:nvPr>
        </p:nvSpPr>
        <p:spPr>
          <a:xfrm>
            <a:off x="0" y="0"/>
            <a:ext cx="12192000" cy="1887117"/>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otham Rounded Book"/>
              <a:ea typeface="思源黑体 CN Regular"/>
            </a:endParaRPr>
          </a:p>
        </p:txBody>
      </p:sp>
      <p:sp>
        <p:nvSpPr>
          <p:cNvPr id="63" name="任意多边形 9"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a:off x="0" y="4931158"/>
            <a:ext cx="12192000" cy="1926842"/>
          </a:xfrm>
          <a:custGeom>
            <a:avLst/>
            <a:gdLst>
              <a:gd name="connsiteX0" fmla="*/ 0 w 12192000"/>
              <a:gd name="connsiteY0" fmla="*/ 0 h 4430016"/>
              <a:gd name="connsiteX1" fmla="*/ 279737 w 12192000"/>
              <a:gd name="connsiteY1" fmla="*/ 103371 h 4430016"/>
              <a:gd name="connsiteX2" fmla="*/ 6096000 w 12192000"/>
              <a:gd name="connsiteY2" fmla="*/ 861316 h 4430016"/>
              <a:gd name="connsiteX3" fmla="*/ 11912263 w 12192000"/>
              <a:gd name="connsiteY3" fmla="*/ 103371 h 4430016"/>
              <a:gd name="connsiteX4" fmla="*/ 12192000 w 12192000"/>
              <a:gd name="connsiteY4" fmla="*/ 0 h 4430016"/>
              <a:gd name="connsiteX5" fmla="*/ 12192000 w 12192000"/>
              <a:gd name="connsiteY5" fmla="*/ 4430016 h 4430016"/>
              <a:gd name="connsiteX6" fmla="*/ 0 w 12192000"/>
              <a:gd name="connsiteY6" fmla="*/ 4430016 h 44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430016">
                <a:moveTo>
                  <a:pt x="0" y="0"/>
                </a:moveTo>
                <a:lnTo>
                  <a:pt x="279737" y="103371"/>
                </a:lnTo>
                <a:cubicBezTo>
                  <a:pt x="1662217" y="566267"/>
                  <a:pt x="3754415" y="861316"/>
                  <a:pt x="6096000" y="861316"/>
                </a:cubicBezTo>
                <a:cubicBezTo>
                  <a:pt x="8437586" y="861316"/>
                  <a:pt x="10529784" y="566267"/>
                  <a:pt x="11912263" y="103371"/>
                </a:cubicBezTo>
                <a:lnTo>
                  <a:pt x="12192000" y="0"/>
                </a:lnTo>
                <a:lnTo>
                  <a:pt x="12192000" y="4430016"/>
                </a:lnTo>
                <a:lnTo>
                  <a:pt x="0" y="4430016"/>
                </a:lnTo>
                <a:close/>
              </a:path>
            </a:pathLst>
          </a:cu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4" name="矩形: 对角圆角 63"/>
          <p:cNvSpPr/>
          <p:nvPr/>
        </p:nvSpPr>
        <p:spPr>
          <a:xfrm>
            <a:off x="1052195" y="1481455"/>
            <a:ext cx="10087610" cy="4632472"/>
          </a:xfrm>
          <a:prstGeom prst="round2DiagRect">
            <a:avLst>
              <a:gd name="adj1" fmla="val 0"/>
              <a:gd name="adj2" fmla="val 0"/>
            </a:avLst>
          </a:prstGeom>
          <a:solidFill>
            <a:schemeClr val="bg1"/>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5" name="PA-任意多边形 6" descr="e7d195523061f1c0d318120d6aeaf1b6ccceb6ba3da59c0775C5DE19DDDEBC09ED96DBD9900D9848D623ECAD1D4904B78047D0015C22C8BE97228BE8B5BFF08FE7A3AE04126DA07312A96C0F69F9BAB7329684D800239CDECC3FCAAD8565488727B1A78DD0C67EE1660373E2FDB4A190423DE788CAF541E49B4EC9AD8298EC3D228E31F52D5F2F38"/>
          <p:cNvSpPr/>
          <p:nvPr>
            <p:custDataLst>
              <p:tags r:id="rId2"/>
            </p:custDataLst>
          </p:nvPr>
        </p:nvSpPr>
        <p:spPr bwMode="auto">
          <a:xfrm>
            <a:off x="3572" y="5224188"/>
            <a:ext cx="12188427" cy="1641828"/>
          </a:xfrm>
          <a:custGeom>
            <a:avLst/>
            <a:gdLst>
              <a:gd name="T0" fmla="*/ 4438 w 5088"/>
              <a:gd name="T1" fmla="*/ 120 h 733"/>
              <a:gd name="T2" fmla="*/ 844 w 5088"/>
              <a:gd name="T3" fmla="*/ 97 h 733"/>
              <a:gd name="T4" fmla="*/ 0 w 5088"/>
              <a:gd name="T5" fmla="*/ 147 h 733"/>
              <a:gd name="T6" fmla="*/ 0 w 5088"/>
              <a:gd name="T7" fmla="*/ 733 h 733"/>
              <a:gd name="T8" fmla="*/ 5088 w 5088"/>
              <a:gd name="T9" fmla="*/ 733 h 733"/>
              <a:gd name="T10" fmla="*/ 5088 w 5088"/>
              <a:gd name="T11" fmla="*/ 45 h 733"/>
              <a:gd name="T12" fmla="*/ 4438 w 5088"/>
              <a:gd name="T13" fmla="*/ 120 h 733"/>
            </a:gdLst>
            <a:ahLst/>
            <a:cxnLst>
              <a:cxn ang="0">
                <a:pos x="T0" y="T1"/>
              </a:cxn>
              <a:cxn ang="0">
                <a:pos x="T2" y="T3"/>
              </a:cxn>
              <a:cxn ang="0">
                <a:pos x="T4" y="T5"/>
              </a:cxn>
              <a:cxn ang="0">
                <a:pos x="T6" y="T7"/>
              </a:cxn>
              <a:cxn ang="0">
                <a:pos x="T8" y="T9"/>
              </a:cxn>
              <a:cxn ang="0">
                <a:pos x="T10" y="T11"/>
              </a:cxn>
              <a:cxn ang="0">
                <a:pos x="T12" y="T13"/>
              </a:cxn>
            </a:cxnLst>
            <a:rect l="0" t="0" r="r" b="b"/>
            <a:pathLst>
              <a:path w="5088" h="733">
                <a:moveTo>
                  <a:pt x="4438" y="120"/>
                </a:moveTo>
                <a:cubicBezTo>
                  <a:pt x="3359" y="593"/>
                  <a:pt x="1767" y="190"/>
                  <a:pt x="844" y="97"/>
                </a:cubicBezTo>
                <a:cubicBezTo>
                  <a:pt x="527" y="65"/>
                  <a:pt x="240" y="95"/>
                  <a:pt x="0" y="147"/>
                </a:cubicBezTo>
                <a:cubicBezTo>
                  <a:pt x="0" y="733"/>
                  <a:pt x="0" y="733"/>
                  <a:pt x="0" y="733"/>
                </a:cubicBezTo>
                <a:cubicBezTo>
                  <a:pt x="5088" y="733"/>
                  <a:pt x="5088" y="733"/>
                  <a:pt x="5088" y="733"/>
                </a:cubicBezTo>
                <a:cubicBezTo>
                  <a:pt x="5088" y="45"/>
                  <a:pt x="5088" y="45"/>
                  <a:pt x="5088" y="45"/>
                </a:cubicBezTo>
                <a:cubicBezTo>
                  <a:pt x="4896" y="0"/>
                  <a:pt x="4684" y="11"/>
                  <a:pt x="4438" y="120"/>
                </a:cubicBezTo>
                <a:close/>
              </a:path>
            </a:pathLst>
          </a:custGeom>
          <a:solidFill>
            <a:srgbClr val="C00000">
              <a:alpha val="70000"/>
            </a:srgbClr>
          </a:solidFill>
          <a:ln>
            <a:noFill/>
          </a:ln>
        </p:spPr>
        <p:txBody>
          <a:bodyPr vert="horz" wrap="square" lIns="68580" tIns="34290" rIns="68580" bIns="34290" numCol="1" anchor="t" anchorCtr="0" compatLnSpc="1"/>
          <a:lstStyle/>
          <a:p>
            <a:endParaRPr lang="en-US" sz="1350"/>
          </a:p>
        </p:txBody>
      </p:sp>
      <p:sp>
        <p:nvSpPr>
          <p:cNvPr id="3" name="文本框 2"/>
          <p:cNvSpPr txBox="1"/>
          <p:nvPr/>
        </p:nvSpPr>
        <p:spPr>
          <a:xfrm>
            <a:off x="1066800" y="756773"/>
            <a:ext cx="10058400" cy="499624"/>
          </a:xfrm>
          <a:prstGeom prst="rect">
            <a:avLst/>
          </a:prstGeom>
          <a:noFill/>
        </p:spPr>
        <p:txBody>
          <a:bodyPr wrap="square" rtlCol="0">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对于社会主义初级阶段理论的认识，在改革开放的实践进程中不断发展和深化</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637766" y="1995094"/>
            <a:ext cx="8916468" cy="958557"/>
            <a:chOff x="1637766" y="2141680"/>
            <a:chExt cx="8916468" cy="958557"/>
          </a:xfrm>
        </p:grpSpPr>
        <p:sp>
          <p:nvSpPr>
            <p:cNvPr id="62" name="矩形: 圆角 61"/>
            <p:cNvSpPr/>
            <p:nvPr/>
          </p:nvSpPr>
          <p:spPr>
            <a:xfrm>
              <a:off x="1637766" y="2141680"/>
              <a:ext cx="8916468" cy="958557"/>
            </a:xfrm>
            <a:prstGeom prst="roundRect">
              <a:avLst>
                <a:gd name="adj" fmla="val 0"/>
              </a:avLst>
            </a:prstGeom>
            <a:solidFill>
              <a:schemeClr val="bg1"/>
            </a:solidFill>
            <a:ln w="12700">
              <a:gradFill>
                <a:gsLst>
                  <a:gs pos="0">
                    <a:srgbClr val="BB2B13"/>
                  </a:gs>
                  <a:gs pos="55000">
                    <a:srgbClr val="E5772F"/>
                  </a:gs>
                  <a:gs pos="100000">
                    <a:srgbClr val="BB2B13"/>
                  </a:gs>
                </a:gsLst>
                <a:lin ang="5400000" scaled="1"/>
              </a:grad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dirty="0"/>
            </a:p>
          </p:txBody>
        </p:sp>
        <p:sp>
          <p:nvSpPr>
            <p:cNvPr id="10" name="文本框 9"/>
            <p:cNvSpPr txBox="1"/>
            <p:nvPr/>
          </p:nvSpPr>
          <p:spPr>
            <a:xfrm>
              <a:off x="2202299" y="2463343"/>
              <a:ext cx="7787402" cy="416831"/>
            </a:xfrm>
            <a:prstGeom prst="rect">
              <a:avLst/>
            </a:prstGeom>
            <a:noFill/>
          </p:spPr>
          <p:txBody>
            <a:bodyPr wrap="square" lIns="180000" tIns="0" rIns="180000" bIns="108000" rtlCol="0" anchor="ctr">
              <a:spAutoFit/>
            </a:bodyPr>
            <a:lstStyle/>
            <a:p>
              <a:pPr algn="ct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党的十五大从九个方面对社会主义初级阶段的特征作出了新的概括</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4" name="组 13"/>
          <p:cNvGrpSpPr/>
          <p:nvPr/>
        </p:nvGrpSpPr>
        <p:grpSpPr>
          <a:xfrm>
            <a:off x="2029149" y="3230417"/>
            <a:ext cx="8653365" cy="512448"/>
            <a:chOff x="2029149" y="3433617"/>
            <a:chExt cx="8653365" cy="512448"/>
          </a:xfrm>
        </p:grpSpPr>
        <p:sp>
          <p:nvSpPr>
            <p:cNvPr id="11" name="文本框 10"/>
            <p:cNvSpPr txBox="1"/>
            <p:nvPr/>
          </p:nvSpPr>
          <p:spPr>
            <a:xfrm>
              <a:off x="2246175" y="3433617"/>
              <a:ext cx="2896704" cy="512448"/>
            </a:xfrm>
            <a:prstGeom prst="rect">
              <a:avLst/>
            </a:prstGeom>
            <a:noFill/>
          </p:spPr>
          <p:txBody>
            <a:bodyPr wrap="square" rtlCol="0">
              <a:spAutoFit/>
            </a:bodyPr>
            <a:lstStyle/>
            <a:p>
              <a:pPr algn="just">
                <a:lnSpc>
                  <a:spcPct val="150000"/>
                </a:lnSpc>
                <a:buClr>
                  <a:srgbClr val="D03D15"/>
                </a:buCl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现代化发展的水平</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7" name="矩形 6"/>
            <p:cNvSpPr/>
            <p:nvPr/>
          </p:nvSpPr>
          <p:spPr>
            <a:xfrm>
              <a:off x="8653473" y="3433617"/>
              <a:ext cx="2029041" cy="512448"/>
            </a:xfrm>
            <a:prstGeom prst="rect">
              <a:avLst/>
            </a:prstGeom>
            <a:noFill/>
          </p:spPr>
          <p:txBody>
            <a:bodyPr wrap="square" rtlCol="0">
              <a:spAutoFit/>
            </a:bodyPr>
            <a:lstStyle/>
            <a:p>
              <a:pPr algn="just">
                <a:lnSpc>
                  <a:spcPct val="150000"/>
                </a:lnSpc>
                <a:buClr>
                  <a:srgbClr val="D03D15"/>
                </a:buCl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经济运行方式</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8" name="矩形 7"/>
            <p:cNvSpPr/>
            <p:nvPr/>
          </p:nvSpPr>
          <p:spPr>
            <a:xfrm>
              <a:off x="5380812" y="3433617"/>
              <a:ext cx="1787125" cy="512448"/>
            </a:xfrm>
            <a:prstGeom prst="rect">
              <a:avLst/>
            </a:prstGeom>
            <a:noFill/>
          </p:spPr>
          <p:txBody>
            <a:bodyPr wrap="square" rtlCol="0">
              <a:spAutoFit/>
            </a:bodyPr>
            <a:lstStyle/>
            <a:p>
              <a:pPr algn="just">
                <a:lnSpc>
                  <a:spcPct val="150000"/>
                </a:lnSpc>
                <a:buClr>
                  <a:srgbClr val="D03D15"/>
                </a:buCl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产业结构状况</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22" name="矩形: 对角圆角 17"/>
            <p:cNvSpPr/>
            <p:nvPr/>
          </p:nvSpPr>
          <p:spPr>
            <a:xfrm>
              <a:off x="2029149" y="3637470"/>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对角圆角 17"/>
            <p:cNvSpPr/>
            <p:nvPr/>
          </p:nvSpPr>
          <p:spPr>
            <a:xfrm>
              <a:off x="5186653" y="3639170"/>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对角圆角 17"/>
            <p:cNvSpPr/>
            <p:nvPr/>
          </p:nvSpPr>
          <p:spPr>
            <a:xfrm>
              <a:off x="8455925" y="3631421"/>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 14"/>
          <p:cNvGrpSpPr/>
          <p:nvPr/>
        </p:nvGrpSpPr>
        <p:grpSpPr>
          <a:xfrm>
            <a:off x="2029149" y="3927184"/>
            <a:ext cx="8653365" cy="512448"/>
            <a:chOff x="2029149" y="4151866"/>
            <a:chExt cx="8653365" cy="512448"/>
          </a:xfrm>
        </p:grpSpPr>
        <p:sp>
          <p:nvSpPr>
            <p:cNvPr id="2" name="矩形 1"/>
            <p:cNvSpPr/>
            <p:nvPr/>
          </p:nvSpPr>
          <p:spPr>
            <a:xfrm>
              <a:off x="5380812" y="4151866"/>
              <a:ext cx="2699895" cy="512448"/>
            </a:xfrm>
            <a:prstGeom prst="rect">
              <a:avLst/>
            </a:prstGeom>
            <a:noFill/>
          </p:spPr>
          <p:txBody>
            <a:bodyPr wrap="square" rtlCol="0">
              <a:spAutoFit/>
            </a:bodyPr>
            <a:lstStyle/>
            <a:p>
              <a:pPr algn="just">
                <a:lnSpc>
                  <a:spcPct val="150000"/>
                </a:lnSpc>
                <a:buClr>
                  <a:srgbClr val="D03D15"/>
                </a:buCl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人民富裕程度</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4" name="矩形 3"/>
            <p:cNvSpPr/>
            <p:nvPr/>
          </p:nvSpPr>
          <p:spPr>
            <a:xfrm>
              <a:off x="2246175" y="4151866"/>
              <a:ext cx="2256624" cy="512448"/>
            </a:xfrm>
            <a:prstGeom prst="rect">
              <a:avLst/>
            </a:prstGeom>
            <a:noFill/>
          </p:spPr>
          <p:txBody>
            <a:bodyPr wrap="square" rtlCol="0">
              <a:spAutoFit/>
            </a:bodyPr>
            <a:lstStyle/>
            <a:p>
              <a:pPr algn="just">
                <a:lnSpc>
                  <a:spcPct val="150000"/>
                </a:lnSpc>
                <a:buClr>
                  <a:srgbClr val="D03D15"/>
                </a:buCl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文化教育发展水平</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9" name="矩形 8"/>
            <p:cNvSpPr/>
            <p:nvPr/>
          </p:nvSpPr>
          <p:spPr>
            <a:xfrm>
              <a:off x="8653473" y="4151866"/>
              <a:ext cx="2029041" cy="512448"/>
            </a:xfrm>
            <a:prstGeom prst="rect">
              <a:avLst/>
            </a:prstGeom>
            <a:noFill/>
          </p:spPr>
          <p:txBody>
            <a:bodyPr wrap="square" rtlCol="0">
              <a:spAutoFit/>
            </a:bodyPr>
            <a:lstStyle/>
            <a:p>
              <a:pPr algn="just">
                <a:lnSpc>
                  <a:spcPct val="150000"/>
                </a:lnSpc>
                <a:buClr>
                  <a:srgbClr val="D03D15"/>
                </a:buCl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地区发展状况</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25" name="矩形: 对角圆角 17"/>
            <p:cNvSpPr/>
            <p:nvPr/>
          </p:nvSpPr>
          <p:spPr>
            <a:xfrm>
              <a:off x="2029149" y="4363728"/>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对角圆角 17"/>
            <p:cNvSpPr/>
            <p:nvPr/>
          </p:nvSpPr>
          <p:spPr>
            <a:xfrm>
              <a:off x="5186653" y="4365428"/>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对角圆角 17"/>
            <p:cNvSpPr/>
            <p:nvPr/>
          </p:nvSpPr>
          <p:spPr>
            <a:xfrm>
              <a:off x="8455925" y="4357679"/>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 15"/>
          <p:cNvGrpSpPr/>
          <p:nvPr/>
        </p:nvGrpSpPr>
        <p:grpSpPr>
          <a:xfrm>
            <a:off x="2029149" y="4623952"/>
            <a:ext cx="8714964" cy="512448"/>
            <a:chOff x="2029149" y="4827152"/>
            <a:chExt cx="8714964" cy="512448"/>
          </a:xfrm>
        </p:grpSpPr>
        <p:sp>
          <p:nvSpPr>
            <p:cNvPr id="5" name="矩形 4"/>
            <p:cNvSpPr/>
            <p:nvPr/>
          </p:nvSpPr>
          <p:spPr>
            <a:xfrm>
              <a:off x="5358814" y="4827152"/>
              <a:ext cx="3352706" cy="512448"/>
            </a:xfrm>
            <a:prstGeom prst="rect">
              <a:avLst/>
            </a:prstGeom>
            <a:noFill/>
          </p:spPr>
          <p:txBody>
            <a:bodyPr wrap="square" rtlCol="0">
              <a:spAutoFit/>
            </a:bodyPr>
            <a:lstStyle/>
            <a:p>
              <a:pPr algn="just">
                <a:lnSpc>
                  <a:spcPct val="150000"/>
                </a:lnSpc>
                <a:buClr>
                  <a:srgbClr val="D03D15"/>
                </a:buCl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精神文明建设</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6" name="矩形 5"/>
            <p:cNvSpPr/>
            <p:nvPr/>
          </p:nvSpPr>
          <p:spPr>
            <a:xfrm>
              <a:off x="2247039" y="4827152"/>
              <a:ext cx="2158363" cy="512448"/>
            </a:xfrm>
            <a:prstGeom prst="rect">
              <a:avLst/>
            </a:prstGeom>
            <a:noFill/>
          </p:spPr>
          <p:txBody>
            <a:bodyPr wrap="square" rtlCol="0">
              <a:spAutoFit/>
            </a:bodyPr>
            <a:lstStyle/>
            <a:p>
              <a:pPr algn="just">
                <a:lnSpc>
                  <a:spcPct val="150000"/>
                </a:lnSpc>
                <a:buClr>
                  <a:srgbClr val="D03D15"/>
                </a:buCl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体制改革</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12" name="矩形 11"/>
            <p:cNvSpPr/>
            <p:nvPr/>
          </p:nvSpPr>
          <p:spPr>
            <a:xfrm>
              <a:off x="8631475" y="4827152"/>
              <a:ext cx="2112638" cy="512448"/>
            </a:xfrm>
            <a:prstGeom prst="rect">
              <a:avLst/>
            </a:prstGeom>
            <a:noFill/>
          </p:spPr>
          <p:txBody>
            <a:bodyPr wrap="square" rtlCol="0">
              <a:spAutoFit/>
            </a:bodyPr>
            <a:lstStyle/>
            <a:p>
              <a:pPr algn="just">
                <a:lnSpc>
                  <a:spcPct val="150000"/>
                </a:lnSpc>
                <a:buClr>
                  <a:srgbClr val="D03D15"/>
                </a:buClr>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国际比较</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28" name="矩形: 对角圆角 17"/>
            <p:cNvSpPr/>
            <p:nvPr/>
          </p:nvSpPr>
          <p:spPr>
            <a:xfrm>
              <a:off x="2029149" y="5042174"/>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对角圆角 17"/>
            <p:cNvSpPr/>
            <p:nvPr/>
          </p:nvSpPr>
          <p:spPr>
            <a:xfrm>
              <a:off x="5186653" y="5043874"/>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对角圆角 17"/>
            <p:cNvSpPr/>
            <p:nvPr/>
          </p:nvSpPr>
          <p:spPr>
            <a:xfrm>
              <a:off x="8455925" y="5036125"/>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二、邓小平理论的基本问题和主要内容是什么？</a:t>
            </a:r>
            <a:endParaRPr lang="zh-CN" altLang="en-US" dirty="0">
              <a:solidFill>
                <a:schemeClr val="bg1"/>
              </a:solidFill>
            </a:endParaRPr>
          </a:p>
        </p:txBody>
      </p:sp>
      <p:sp>
        <p:nvSpPr>
          <p:cNvPr id="33" name="文本框 32"/>
          <p:cNvSpPr txBox="1"/>
          <p:nvPr/>
        </p:nvSpPr>
        <p:spPr>
          <a:xfrm>
            <a:off x="8382738" y="6440536"/>
            <a:ext cx="3743923" cy="295978"/>
          </a:xfrm>
          <a:prstGeom prst="rect">
            <a:avLst/>
          </a:prstGeom>
          <a:noFill/>
        </p:spPr>
        <p:txBody>
          <a:bodyPr wrap="square" rtlCol="0">
            <a:spAutoFit/>
          </a:bodyPr>
          <a:lstStyle>
            <a:defPPr>
              <a:defRPr lang="zh-CN"/>
            </a:defPPr>
            <a:lvl1pPr algn="r">
              <a:lnSpc>
                <a:spcPct val="150000"/>
              </a:lnSpc>
              <a:defRPr sz="1000" b="1" spc="12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毛泽东思想和中国特色社会主义理论体系概论</a:t>
            </a:r>
            <a:endParaRPr lang="en-US" altLang="zh-CN" dirty="0">
              <a:solidFill>
                <a:schemeClr val="bg1"/>
              </a:solidFill>
            </a:endParaRPr>
          </a:p>
        </p:txBody>
      </p:sp>
      <p:sp>
        <p:nvSpPr>
          <p:cNvPr id="34" name="矩形 33"/>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415480" y="0"/>
            <a:ext cx="10776520" cy="2873196"/>
            <a:chOff x="1415480" y="0"/>
            <a:chExt cx="10776520" cy="2873196"/>
          </a:xfrm>
        </p:grpSpPr>
        <p:pic>
          <p:nvPicPr>
            <p:cNvPr id="3" name="图片 2"/>
            <p:cNvPicPr>
              <a:picLocks noChangeAspect="1"/>
            </p:cNvPicPr>
            <p:nvPr/>
          </p:nvPicPr>
          <p:blipFill rotWithShape="1">
            <a:blip r:embed="rId1"/>
            <a:srcRect/>
            <a:stretch>
              <a:fillRect/>
            </a:stretch>
          </p:blipFill>
          <p:spPr>
            <a:xfrm>
              <a:off x="1415480" y="0"/>
              <a:ext cx="10776520" cy="2873196"/>
            </a:xfrm>
            <a:prstGeom prst="rect">
              <a:avLst/>
            </a:prstGeom>
          </p:spPr>
        </p:pic>
        <p:pic>
          <p:nvPicPr>
            <p:cNvPr id="5" name="图片 32" descr="图片包含 轮廓&#10;&#10;已生成高可信度的说明"/>
            <p:cNvPicPr>
              <a:picLocks noChangeAspect="1" noChangeArrowheads="1"/>
            </p:cNvPicPr>
            <p:nvPr/>
          </p:nvPicPr>
          <p:blipFill>
            <a:blip r:embed="rId2"/>
            <a:srcRect/>
            <a:stretch>
              <a:fillRect/>
            </a:stretch>
          </p:blipFill>
          <p:spPr bwMode="auto">
            <a:xfrm flipH="1">
              <a:off x="8904287" y="0"/>
              <a:ext cx="3287713" cy="1441450"/>
            </a:xfrm>
            <a:prstGeom prst="rect">
              <a:avLst/>
            </a:prstGeom>
            <a:noFill/>
            <a:ln>
              <a:noFill/>
            </a:ln>
          </p:spPr>
        </p:pic>
      </p:grpSp>
      <p:sp>
        <p:nvSpPr>
          <p:cNvPr id="10" name="矩形: 对角圆角 9"/>
          <p:cNvSpPr/>
          <p:nvPr/>
        </p:nvSpPr>
        <p:spPr>
          <a:xfrm>
            <a:off x="4373795" y="1792455"/>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04358" y="1698365"/>
            <a:ext cx="6382123" cy="396583"/>
          </a:xfrm>
          <a:prstGeom prst="rect">
            <a:avLst/>
          </a:prstGeom>
          <a:noFill/>
        </p:spPr>
        <p:txBody>
          <a:bodyPr wrap="square" rtlCol="0">
            <a:spAutoFit/>
          </a:bodyPr>
          <a:lstStyle/>
          <a:p>
            <a:pPr algn="just">
              <a:lnSpc>
                <a:spcPct val="120000"/>
              </a:lnSpc>
              <a:buClr>
                <a:srgbClr val="C00000"/>
              </a:buClr>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是逐步摆脱不发达状态</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基本实现社会主义现代化的历史阶段</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矩形: 对角圆角 13"/>
          <p:cNvSpPr/>
          <p:nvPr/>
        </p:nvSpPr>
        <p:spPr>
          <a:xfrm>
            <a:off x="4373795" y="2513977"/>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604358" y="2379069"/>
            <a:ext cx="6382124" cy="1137556"/>
          </a:xfrm>
          <a:prstGeom prst="rect">
            <a:avLst/>
          </a:prstGeom>
          <a:noFill/>
        </p:spPr>
        <p:txBody>
          <a:bodyPr wrap="square" rtlCol="0">
            <a:spAutoFit/>
          </a:bodyPr>
          <a:lstStyle/>
          <a:p>
            <a:pPr algn="just">
              <a:lnSpc>
                <a:spcPct val="130000"/>
              </a:lnSpc>
              <a:buClr>
                <a:srgbClr val="C00000"/>
              </a:buClr>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是由农业人口占很大比重、主要依靠手工劳动的农业国</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逐步转变为非农业人口占多数、包含现代农业和现代服务业的工业化国家的历史阶段</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矩形: 对角圆角 17"/>
          <p:cNvSpPr/>
          <p:nvPr/>
        </p:nvSpPr>
        <p:spPr>
          <a:xfrm>
            <a:off x="4373795" y="3721568"/>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604358" y="3607414"/>
            <a:ext cx="6382124" cy="728982"/>
          </a:xfrm>
          <a:prstGeom prst="rect">
            <a:avLst/>
          </a:prstGeom>
          <a:noFill/>
        </p:spPr>
        <p:txBody>
          <a:bodyPr wrap="square" rtlCol="0">
            <a:spAutoFit/>
          </a:bodyPr>
          <a:lstStyle/>
          <a:p>
            <a:pPr algn="just">
              <a:lnSpc>
                <a:spcPct val="120000"/>
              </a:lnSpc>
              <a:buClr>
                <a:srgbClr val="C00000"/>
              </a:buClr>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是由自然经济半自然经济占很大比重</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逐步转变为经济市场化程度较高的历史阶段</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矩形: 对角圆角 21"/>
          <p:cNvSpPr/>
          <p:nvPr/>
        </p:nvSpPr>
        <p:spPr>
          <a:xfrm>
            <a:off x="1308477" y="4653798"/>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539042" y="4518890"/>
            <a:ext cx="9447440" cy="777457"/>
          </a:xfrm>
          <a:prstGeom prst="rect">
            <a:avLst/>
          </a:prstGeom>
          <a:noFill/>
        </p:spPr>
        <p:txBody>
          <a:bodyPr wrap="square" rtlCol="0">
            <a:spAutoFit/>
          </a:bodyPr>
          <a:lstStyle/>
          <a:p>
            <a:pPr algn="just">
              <a:lnSpc>
                <a:spcPct val="130000"/>
              </a:lnSpc>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是由文盲半文盲人口占很大比重、科技教育文化落后</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逐步转变为科技教育文化比较发达的历史阶段</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矩形: 对角圆角 25"/>
          <p:cNvSpPr/>
          <p:nvPr/>
        </p:nvSpPr>
        <p:spPr>
          <a:xfrm>
            <a:off x="1308477" y="5681745"/>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539042" y="5601280"/>
            <a:ext cx="9447440" cy="369332"/>
          </a:xfrm>
          <a:prstGeom prst="rect">
            <a:avLst/>
          </a:prstGeom>
          <a:noFill/>
        </p:spPr>
        <p:txBody>
          <a:bodyPr wrap="square" rtlCol="0">
            <a:spAutoFit/>
          </a:bodyPr>
          <a:lstStyle/>
          <a:p>
            <a:pPr algn="just"/>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是由贫</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困</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人口占很大比重、人民生活水平比较低</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逐步转变为全体人民比较富裕的历史阶段</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146000" y="828000"/>
            <a:ext cx="9900000" cy="400110"/>
            <a:chOff x="1152402" y="859032"/>
            <a:chExt cx="9900000" cy="400110"/>
          </a:xfrm>
        </p:grpSpPr>
        <p:sp>
          <p:nvSpPr>
            <p:cNvPr id="25" name="矩形 24"/>
            <p:cNvSpPr/>
            <p:nvPr/>
          </p:nvSpPr>
          <p:spPr>
            <a:xfrm>
              <a:off x="3500451" y="859032"/>
              <a:ext cx="5203902"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党的十五大对社会主义初级阶段特征的描述</a:t>
              </a:r>
              <a:endParaRPr lang="zh-CN" altLang="en-US" sz="2000" b="1" dirty="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8783748"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152402"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grpSp>
      <p:pic>
        <p:nvPicPr>
          <p:cNvPr id="4" name="图片 32" descr="图片包含 轮廓&#10;&#10;已生成高可信度的说明"/>
          <p:cNvPicPr>
            <a:picLocks noChangeAspect="1" noChangeArrowheads="1"/>
          </p:cNvPicPr>
          <p:nvPr/>
        </p:nvPicPr>
        <p:blipFill>
          <a:blip r:embed="rId2"/>
          <a:srcRect/>
          <a:stretch>
            <a:fillRect/>
          </a:stretch>
        </p:blipFill>
        <p:spPr bwMode="auto">
          <a:xfrm flipV="1">
            <a:off x="0" y="5416550"/>
            <a:ext cx="3287713" cy="1441450"/>
          </a:xfrm>
          <a:prstGeom prst="rect">
            <a:avLst/>
          </a:prstGeom>
          <a:noFill/>
          <a:ln>
            <a:noFill/>
          </a:ln>
        </p:spPr>
      </p:pic>
      <p:sp>
        <p:nvSpPr>
          <p:cNvPr id="30" name="矩形 29"/>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a:srcRect l="22295" r="17777" b="23055"/>
          <a:stretch>
            <a:fillRect/>
          </a:stretch>
        </p:blipFill>
        <p:spPr>
          <a:xfrm>
            <a:off x="999931" y="1727268"/>
            <a:ext cx="3105225" cy="2643111"/>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415480" y="0"/>
            <a:ext cx="10776520" cy="2873196"/>
            <a:chOff x="1415480" y="0"/>
            <a:chExt cx="10776520" cy="2873196"/>
          </a:xfrm>
        </p:grpSpPr>
        <p:pic>
          <p:nvPicPr>
            <p:cNvPr id="21" name="图片 20"/>
            <p:cNvPicPr>
              <a:picLocks noChangeAspect="1"/>
            </p:cNvPicPr>
            <p:nvPr/>
          </p:nvPicPr>
          <p:blipFill rotWithShape="1">
            <a:blip r:embed="rId1"/>
            <a:srcRect/>
            <a:stretch>
              <a:fillRect/>
            </a:stretch>
          </p:blipFill>
          <p:spPr>
            <a:xfrm>
              <a:off x="1415480" y="0"/>
              <a:ext cx="10776520" cy="2873196"/>
            </a:xfrm>
            <a:prstGeom prst="rect">
              <a:avLst/>
            </a:prstGeom>
          </p:spPr>
        </p:pic>
        <p:pic>
          <p:nvPicPr>
            <p:cNvPr id="28" name="图片 32" descr="图片包含 轮廓&#10;&#10;已生成高可信度的说明"/>
            <p:cNvPicPr>
              <a:picLocks noChangeAspect="1" noChangeArrowheads="1"/>
            </p:cNvPicPr>
            <p:nvPr/>
          </p:nvPicPr>
          <p:blipFill>
            <a:blip r:embed="rId2"/>
            <a:srcRect/>
            <a:stretch>
              <a:fillRect/>
            </a:stretch>
          </p:blipFill>
          <p:spPr bwMode="auto">
            <a:xfrm flipH="1">
              <a:off x="8904287" y="0"/>
              <a:ext cx="3287713" cy="1441450"/>
            </a:xfrm>
            <a:prstGeom prst="rect">
              <a:avLst/>
            </a:prstGeom>
            <a:noFill/>
            <a:ln>
              <a:noFill/>
            </a:ln>
          </p:spPr>
        </p:pic>
      </p:grpSp>
      <p:sp>
        <p:nvSpPr>
          <p:cNvPr id="7" name="矩形: 对角圆角 6"/>
          <p:cNvSpPr/>
          <p:nvPr/>
        </p:nvSpPr>
        <p:spPr>
          <a:xfrm>
            <a:off x="1308477" y="1654591"/>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39042" y="1574126"/>
            <a:ext cx="9288000" cy="369332"/>
          </a:xfrm>
          <a:prstGeom prst="rect">
            <a:avLst/>
          </a:prstGeom>
          <a:noFill/>
        </p:spPr>
        <p:txBody>
          <a:bodyPr wrap="square" rtlCol="0">
            <a:spAutoFit/>
          </a:bodyPr>
          <a:lstStyle/>
          <a:p>
            <a:pPr algn="just"/>
            <a:r>
              <a:rPr lang="zh-CN" altLang="zh-CN" dirty="0">
                <a:latin typeface="微软雅黑" panose="020B0503020204020204" pitchFamily="34" charset="-122"/>
                <a:ea typeface="微软雅黑" panose="020B0503020204020204" pitchFamily="34" charset="-122"/>
              </a:rPr>
              <a:t>是由地区经济文化很不平衡</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通过有先有后的发展</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逐步缩小差距的历史阶段</a:t>
            </a:r>
            <a:endParaRPr lang="zh-CN" altLang="zh-CN" dirty="0">
              <a:latin typeface="微软雅黑" panose="020B0503020204020204" pitchFamily="34" charset="-122"/>
              <a:ea typeface="微软雅黑" panose="020B0503020204020204" pitchFamily="34" charset="-122"/>
            </a:endParaRPr>
          </a:p>
        </p:txBody>
      </p:sp>
      <p:sp>
        <p:nvSpPr>
          <p:cNvPr id="12" name="矩形: 对角圆角 11"/>
          <p:cNvSpPr/>
          <p:nvPr/>
        </p:nvSpPr>
        <p:spPr>
          <a:xfrm>
            <a:off x="1308477" y="2362262"/>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39042" y="2260807"/>
            <a:ext cx="9288000" cy="728982"/>
          </a:xfrm>
          <a:prstGeom prst="rect">
            <a:avLst/>
          </a:prstGeom>
          <a:noFill/>
        </p:spPr>
        <p:txBody>
          <a:bodyPr wrap="square" rtlCol="0">
            <a:spAutoFit/>
          </a:bodyPr>
          <a:lstStyle/>
          <a:p>
            <a:pPr algn="just">
              <a:lnSpc>
                <a:spcPct val="120000"/>
              </a:lnSpc>
            </a:pPr>
            <a:r>
              <a:rPr lang="zh-CN" altLang="zh-CN" dirty="0">
                <a:latin typeface="微软雅黑" panose="020B0503020204020204" pitchFamily="34" charset="-122"/>
                <a:ea typeface="微软雅黑" panose="020B0503020204020204" pitchFamily="34" charset="-122"/>
              </a:rPr>
              <a:t>是通过改革和探索</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建立和完善比较成熟的充满活力的社会主义市场经济体制</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社会主义民主政治体制和其他方面体制的历史阶段</a:t>
            </a:r>
            <a:endParaRPr lang="zh-CN" altLang="zh-CN" dirty="0">
              <a:latin typeface="微软雅黑" panose="020B0503020204020204" pitchFamily="34" charset="-122"/>
              <a:ea typeface="微软雅黑" panose="020B0503020204020204" pitchFamily="34" charset="-122"/>
            </a:endParaRPr>
          </a:p>
        </p:txBody>
      </p:sp>
      <p:sp>
        <p:nvSpPr>
          <p:cNvPr id="14" name="矩形: 对角圆角 13"/>
          <p:cNvSpPr/>
          <p:nvPr/>
        </p:nvSpPr>
        <p:spPr>
          <a:xfrm>
            <a:off x="1308477" y="3408593"/>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539042" y="3307138"/>
            <a:ext cx="9288000" cy="735714"/>
          </a:xfrm>
          <a:prstGeom prst="rect">
            <a:avLst/>
          </a:prstGeom>
          <a:noFill/>
        </p:spPr>
        <p:txBody>
          <a:bodyPr wrap="square" rtlCol="0">
            <a:spAutoFit/>
          </a:bodyPr>
          <a:lstStyle/>
          <a:p>
            <a:pPr algn="just">
              <a:lnSpc>
                <a:spcPct val="120000"/>
              </a:lnSpc>
            </a:pPr>
            <a:r>
              <a:rPr lang="zh-CN" altLang="zh-CN" dirty="0">
                <a:latin typeface="微软雅黑" panose="020B0503020204020204" pitchFamily="34" charset="-122"/>
                <a:ea typeface="微软雅黑" panose="020B0503020204020204" pitchFamily="34" charset="-122"/>
              </a:rPr>
              <a:t>是广大人民牢固树立建设有中国特色社会主义共同理想</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自强不息</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锐意进取</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艰苦奋斗</a:t>
            </a:r>
            <a:r>
              <a:rPr lang="zh-CN" altLang="en-US" dirty="0">
                <a:latin typeface="微软雅黑" panose="020B0503020204020204" pitchFamily="34" charset="-122"/>
                <a:ea typeface="微软雅黑" panose="020B0503020204020204" pitchFamily="34" charset="-122"/>
              </a:rPr>
              <a:t>，勤俭</a:t>
            </a:r>
            <a:r>
              <a:rPr lang="zh-CN" altLang="zh-CN" dirty="0">
                <a:latin typeface="微软雅黑" panose="020B0503020204020204" pitchFamily="34" charset="-122"/>
                <a:ea typeface="微软雅黑" panose="020B0503020204020204" pitchFamily="34" charset="-122"/>
              </a:rPr>
              <a:t>建国</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在建设物质文明的</a:t>
            </a:r>
            <a:r>
              <a:rPr lang="zh-CN" altLang="en-US" dirty="0">
                <a:latin typeface="微软雅黑" panose="020B0503020204020204" pitchFamily="34" charset="-122"/>
                <a:ea typeface="微软雅黑" panose="020B0503020204020204" pitchFamily="34" charset="-122"/>
              </a:rPr>
              <a:t>同</a:t>
            </a:r>
            <a:r>
              <a:rPr lang="zh-CN" altLang="zh-CN" dirty="0">
                <a:latin typeface="微软雅黑" panose="020B0503020204020204" pitchFamily="34" charset="-122"/>
                <a:ea typeface="微软雅黑" panose="020B0503020204020204" pitchFamily="34" charset="-122"/>
              </a:rPr>
              <a:t>时努力建设精神文明的历史阶段</a:t>
            </a:r>
            <a:endParaRPr lang="zh-CN" altLang="zh-CN" dirty="0">
              <a:latin typeface="微软雅黑" panose="020B0503020204020204" pitchFamily="34" charset="-122"/>
              <a:ea typeface="微软雅黑" panose="020B0503020204020204" pitchFamily="34" charset="-122"/>
            </a:endParaRPr>
          </a:p>
        </p:txBody>
      </p:sp>
      <p:sp>
        <p:nvSpPr>
          <p:cNvPr id="16" name="矩形: 对角圆角 15"/>
          <p:cNvSpPr/>
          <p:nvPr/>
        </p:nvSpPr>
        <p:spPr>
          <a:xfrm>
            <a:off x="1308477" y="4485672"/>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9042" y="4405207"/>
            <a:ext cx="9288000" cy="369332"/>
          </a:xfrm>
          <a:prstGeom prst="rect">
            <a:avLst/>
          </a:prstGeom>
          <a:noFill/>
        </p:spPr>
        <p:txBody>
          <a:bodyPr wrap="square" rtlCol="0">
            <a:spAutoFit/>
          </a:bodyPr>
          <a:lstStyle/>
          <a:p>
            <a:pPr algn="just"/>
            <a:r>
              <a:rPr lang="zh-CN" altLang="zh-CN" dirty="0">
                <a:latin typeface="微软雅黑" panose="020B0503020204020204" pitchFamily="34" charset="-122"/>
                <a:ea typeface="微软雅黑" panose="020B0503020204020204" pitchFamily="34" charset="-122"/>
              </a:rPr>
              <a:t>是逐步缩小同世界先进水平的差距</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在社会主义基础上实现中华民族伟大复兴的历史阶段</a:t>
            </a:r>
            <a:endParaRPr lang="zh-CN" altLang="zh-CN" dirty="0">
              <a:latin typeface="微软雅黑" panose="020B0503020204020204" pitchFamily="34" charset="-122"/>
              <a:ea typeface="微软雅黑" panose="020B0503020204020204" pitchFamily="34" charset="-122"/>
            </a:endParaRPr>
          </a:p>
        </p:txBody>
      </p:sp>
      <p:pic>
        <p:nvPicPr>
          <p:cNvPr id="29" name="图片 32" descr="图片包含 轮廓&#10;&#10;已生成高可信度的说明"/>
          <p:cNvPicPr>
            <a:picLocks noChangeAspect="1" noChangeArrowheads="1"/>
          </p:cNvPicPr>
          <p:nvPr/>
        </p:nvPicPr>
        <p:blipFill>
          <a:blip r:embed="rId2"/>
          <a:srcRect/>
          <a:stretch>
            <a:fillRect/>
          </a:stretch>
        </p:blipFill>
        <p:spPr bwMode="auto">
          <a:xfrm flipV="1">
            <a:off x="0" y="5416550"/>
            <a:ext cx="3287713" cy="1441450"/>
          </a:xfrm>
          <a:prstGeom prst="rect">
            <a:avLst/>
          </a:prstGeom>
          <a:noFill/>
          <a:ln>
            <a:noFill/>
          </a:ln>
        </p:spPr>
      </p:pic>
      <p:sp>
        <p:nvSpPr>
          <p:cNvPr id="30" name="矩形 29"/>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5718629" cy="6858000"/>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合 8"/>
          <p:cNvGrpSpPr/>
          <p:nvPr/>
        </p:nvGrpSpPr>
        <p:grpSpPr>
          <a:xfrm>
            <a:off x="887824" y="2394174"/>
            <a:ext cx="3942980" cy="483719"/>
            <a:chOff x="660400" y="1787692"/>
            <a:chExt cx="5762961" cy="1644135"/>
          </a:xfrm>
        </p:grpSpPr>
        <p:sp>
          <p:nvSpPr>
            <p:cNvPr id="17" name="ïṧľídé"/>
            <p:cNvSpPr/>
            <p:nvPr/>
          </p:nvSpPr>
          <p:spPr>
            <a:xfrm>
              <a:off x="660400" y="1866880"/>
              <a:ext cx="5762961" cy="1564947"/>
            </a:xfrm>
            <a:prstGeom prst="parallelogram">
              <a:avLst/>
            </a:prstGeom>
            <a:solidFill>
              <a:schemeClr val="bg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5" name="îśľïḋè"/>
            <p:cNvSpPr/>
            <p:nvPr/>
          </p:nvSpPr>
          <p:spPr>
            <a:xfrm>
              <a:off x="1724872" y="1787692"/>
              <a:ext cx="4698489" cy="155396"/>
            </a:xfrm>
            <a:prstGeom prst="rect">
              <a:avLst/>
            </a:prstGeom>
            <a:solidFill>
              <a:srgbClr val="E3AC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p>
          </p:txBody>
        </p:sp>
      </p:grpSp>
      <p:grpSp>
        <p:nvGrpSpPr>
          <p:cNvPr id="26" name="组合 25"/>
          <p:cNvGrpSpPr/>
          <p:nvPr/>
        </p:nvGrpSpPr>
        <p:grpSpPr>
          <a:xfrm>
            <a:off x="887824" y="3097465"/>
            <a:ext cx="3942980" cy="483719"/>
            <a:chOff x="660400" y="1787692"/>
            <a:chExt cx="5762961" cy="1644135"/>
          </a:xfrm>
        </p:grpSpPr>
        <p:sp>
          <p:nvSpPr>
            <p:cNvPr id="27" name="ïṧľídé"/>
            <p:cNvSpPr/>
            <p:nvPr/>
          </p:nvSpPr>
          <p:spPr>
            <a:xfrm>
              <a:off x="660400" y="1866880"/>
              <a:ext cx="5762961" cy="1564947"/>
            </a:xfrm>
            <a:prstGeom prst="parallelogram">
              <a:avLst/>
            </a:prstGeom>
            <a:solidFill>
              <a:schemeClr val="bg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8" name="îśľïḋè"/>
            <p:cNvSpPr/>
            <p:nvPr/>
          </p:nvSpPr>
          <p:spPr>
            <a:xfrm>
              <a:off x="1724872" y="1787692"/>
              <a:ext cx="4698489" cy="155396"/>
            </a:xfrm>
            <a:prstGeom prst="rect">
              <a:avLst/>
            </a:prstGeom>
            <a:solidFill>
              <a:srgbClr val="E3AC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p>
          </p:txBody>
        </p:sp>
      </p:grpSp>
      <p:grpSp>
        <p:nvGrpSpPr>
          <p:cNvPr id="29" name="组合 28"/>
          <p:cNvGrpSpPr/>
          <p:nvPr/>
        </p:nvGrpSpPr>
        <p:grpSpPr>
          <a:xfrm>
            <a:off x="887824" y="3800756"/>
            <a:ext cx="3942980" cy="483719"/>
            <a:chOff x="660400" y="1787692"/>
            <a:chExt cx="5762961" cy="1644135"/>
          </a:xfrm>
        </p:grpSpPr>
        <p:sp>
          <p:nvSpPr>
            <p:cNvPr id="30" name="ïṧľídé"/>
            <p:cNvSpPr/>
            <p:nvPr/>
          </p:nvSpPr>
          <p:spPr>
            <a:xfrm>
              <a:off x="660400" y="1866880"/>
              <a:ext cx="5762961" cy="1564947"/>
            </a:xfrm>
            <a:prstGeom prst="parallelogram">
              <a:avLst/>
            </a:prstGeom>
            <a:solidFill>
              <a:schemeClr val="bg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31" name="îśľïḋè"/>
            <p:cNvSpPr/>
            <p:nvPr/>
          </p:nvSpPr>
          <p:spPr>
            <a:xfrm>
              <a:off x="1724872" y="1787692"/>
              <a:ext cx="4698489" cy="155396"/>
            </a:xfrm>
            <a:prstGeom prst="rect">
              <a:avLst/>
            </a:prstGeom>
            <a:solidFill>
              <a:srgbClr val="E3AC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p>
          </p:txBody>
        </p:sp>
      </p:grpSp>
      <p:grpSp>
        <p:nvGrpSpPr>
          <p:cNvPr id="32" name="组合 31"/>
          <p:cNvGrpSpPr/>
          <p:nvPr/>
        </p:nvGrpSpPr>
        <p:grpSpPr>
          <a:xfrm>
            <a:off x="887824" y="4504048"/>
            <a:ext cx="3942980" cy="483719"/>
            <a:chOff x="660400" y="1787692"/>
            <a:chExt cx="5762961" cy="1644135"/>
          </a:xfrm>
        </p:grpSpPr>
        <p:sp>
          <p:nvSpPr>
            <p:cNvPr id="33" name="ïṧľídé"/>
            <p:cNvSpPr/>
            <p:nvPr/>
          </p:nvSpPr>
          <p:spPr>
            <a:xfrm>
              <a:off x="660400" y="1866880"/>
              <a:ext cx="5762961" cy="1564947"/>
            </a:xfrm>
            <a:prstGeom prst="parallelogram">
              <a:avLst/>
            </a:prstGeom>
            <a:solidFill>
              <a:schemeClr val="bg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34" name="îśľïḋè"/>
            <p:cNvSpPr/>
            <p:nvPr/>
          </p:nvSpPr>
          <p:spPr>
            <a:xfrm>
              <a:off x="1724872" y="1787692"/>
              <a:ext cx="4698489" cy="155396"/>
            </a:xfrm>
            <a:prstGeom prst="rect">
              <a:avLst/>
            </a:prstGeom>
            <a:solidFill>
              <a:srgbClr val="E3AC3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p>
          </p:txBody>
        </p:sp>
      </p:grpSp>
      <p:sp>
        <p:nvSpPr>
          <p:cNvPr id="3" name="文本框 2"/>
          <p:cNvSpPr txBox="1"/>
          <p:nvPr/>
        </p:nvSpPr>
        <p:spPr>
          <a:xfrm>
            <a:off x="701255" y="629354"/>
            <a:ext cx="4316118" cy="1502847"/>
          </a:xfrm>
          <a:prstGeom prst="rect">
            <a:avLst/>
          </a:prstGeom>
          <a:noFill/>
        </p:spPr>
        <p:txBody>
          <a:bodyPr wrap="square" rtlCol="0">
            <a:spAutoFit/>
          </a:bodyPr>
          <a:lstStyle/>
          <a:p>
            <a:pPr>
              <a:lnSpc>
                <a:spcPct val="13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FZYaSong-B-GBK" charset="-122"/>
              </a:rPr>
              <a:t>    邓小平关于社会主义初级阶段的论断，表现出对社会主义建设的</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FZYaSong-B-GBK" charset="-122"/>
            </a:endParaRPr>
          </a:p>
        </p:txBody>
      </p:sp>
      <p:sp>
        <p:nvSpPr>
          <p:cNvPr id="2" name="矩形 1"/>
          <p:cNvSpPr/>
          <p:nvPr/>
        </p:nvSpPr>
        <p:spPr>
          <a:xfrm>
            <a:off x="2382261" y="2472408"/>
            <a:ext cx="95410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长期性</a:t>
            </a:r>
            <a:endParaRPr lang="zh-CN" altLang="en-US" sz="2000" b="1" dirty="0"/>
          </a:p>
        </p:txBody>
      </p:sp>
      <p:sp>
        <p:nvSpPr>
          <p:cNvPr id="5" name="矩形 4"/>
          <p:cNvSpPr/>
          <p:nvPr/>
        </p:nvSpPr>
        <p:spPr>
          <a:xfrm>
            <a:off x="2382261" y="3177285"/>
            <a:ext cx="95410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紧迫性</a:t>
            </a:r>
            <a:endParaRPr lang="zh-CN" altLang="en-US" sz="2000" b="1" dirty="0">
              <a:latin typeface="微软雅黑" panose="020B0503020204020204" pitchFamily="34" charset="-122"/>
              <a:ea typeface="微软雅黑" panose="020B0503020204020204" pitchFamily="34" charset="-122"/>
            </a:endParaRPr>
          </a:p>
        </p:txBody>
      </p:sp>
      <p:sp>
        <p:nvSpPr>
          <p:cNvPr id="6" name="矩形 5"/>
          <p:cNvSpPr/>
          <p:nvPr/>
        </p:nvSpPr>
        <p:spPr>
          <a:xfrm>
            <a:off x="2382261" y="3882162"/>
            <a:ext cx="95410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复杂性</a:t>
            </a:r>
            <a:endParaRPr lang="zh-CN" altLang="en-US" sz="2000" b="1" dirty="0">
              <a:latin typeface="微软雅黑" panose="020B0503020204020204" pitchFamily="34" charset="-122"/>
              <a:ea typeface="微软雅黑" panose="020B0503020204020204" pitchFamily="34" charset="-122"/>
            </a:endParaRPr>
          </a:p>
        </p:txBody>
      </p:sp>
      <p:sp>
        <p:nvSpPr>
          <p:cNvPr id="7" name="矩形 6"/>
          <p:cNvSpPr/>
          <p:nvPr/>
        </p:nvSpPr>
        <p:spPr>
          <a:xfrm>
            <a:off x="2382261" y="4587039"/>
            <a:ext cx="954107"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艰巨性</a:t>
            </a:r>
            <a:endParaRPr lang="zh-CN" altLang="en-US" sz="2000" b="1" dirty="0">
              <a:latin typeface="微软雅黑" panose="020B0503020204020204" pitchFamily="34" charset="-122"/>
              <a:ea typeface="微软雅黑" panose="020B0503020204020204" pitchFamily="34" charset="-122"/>
            </a:endParaRPr>
          </a:p>
        </p:txBody>
      </p:sp>
      <p:sp>
        <p:nvSpPr>
          <p:cNvPr id="8" name="矩形 7"/>
          <p:cNvSpPr/>
          <p:nvPr/>
        </p:nvSpPr>
        <p:spPr>
          <a:xfrm>
            <a:off x="701255" y="5348542"/>
            <a:ext cx="4316118" cy="597984"/>
          </a:xfrm>
          <a:prstGeom prst="rect">
            <a:avLst/>
          </a:prstGeom>
          <a:noFill/>
        </p:spPr>
        <p:txBody>
          <a:bodyPr wrap="square" rtlCol="0">
            <a:sp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FZYaSong-B-GBK" charset="-122"/>
              </a:rPr>
              <a:t>有清醒的思想准备</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FZYaSong-B-GBK" charset="-122"/>
            </a:endParaRPr>
          </a:p>
        </p:txBody>
      </p:sp>
      <p:sp>
        <p:nvSpPr>
          <p:cNvPr id="35" name="矩形: 对角圆角 13"/>
          <p:cNvSpPr/>
          <p:nvPr/>
        </p:nvSpPr>
        <p:spPr>
          <a:xfrm>
            <a:off x="5288691" y="1092708"/>
            <a:ext cx="6618507" cy="4672584"/>
          </a:xfrm>
          <a:prstGeom prst="round2DiagRect">
            <a:avLst>
              <a:gd name="adj1" fmla="val 6438"/>
              <a:gd name="adj2" fmla="val 0"/>
            </a:avLst>
          </a:prstGeom>
          <a:solidFill>
            <a:schemeClr val="bg1"/>
          </a:solidFill>
          <a:ln>
            <a:noFill/>
          </a:ln>
          <a:effectLst>
            <a:outerShdw blurRad="254000" sx="102000" sy="102000" algn="ctr" rotWithShape="0">
              <a:schemeClr val="tx1">
                <a:lumMod val="95000"/>
                <a:lumOff val="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1869016" y="2231791"/>
            <a:ext cx="75600" cy="2394418"/>
          </a:xfrm>
          <a:prstGeom prst="rect">
            <a:avLst/>
          </a:prstGeom>
          <a:solidFill>
            <a:srgbClr val="AF1E22"/>
          </a:solidFill>
          <a:ln>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文本框 10"/>
          <p:cNvSpPr txBox="1"/>
          <p:nvPr/>
        </p:nvSpPr>
        <p:spPr>
          <a:xfrm>
            <a:off x="5939178" y="2025026"/>
            <a:ext cx="5279221" cy="2862322"/>
          </a:xfrm>
          <a:prstGeom prst="rect">
            <a:avLst/>
          </a:prstGeom>
          <a:noFill/>
        </p:spPr>
        <p:txBody>
          <a:bodyPr wrap="square" rtlCol="0">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在南方谈话中，他又进一步强调了</a:t>
            </a:r>
            <a:r>
              <a:rPr lang="zh-CN" altLang="en-US" sz="2000" b="1" dirty="0">
                <a:solidFill>
                  <a:srgbClr val="C00000"/>
                </a:solidFill>
                <a:latin typeface="微软雅黑" panose="020B0503020204020204" pitchFamily="34" charset="-122"/>
                <a:ea typeface="微软雅黑" panose="020B0503020204020204" pitchFamily="34" charset="-122"/>
              </a:rPr>
              <a:t>初级阶段的长期性</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，指出：</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我们搞社会主义才几十年，还处在初级阶段。巩固和发展社会主义制度，还需要一个很长的历史阶段，需要我们几代人、十几代人，甚至几十代人坚持不懈地努力奋斗，决不能掉以轻心。</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endParaRPr lang="zh-CN" altLang="en-US" sz="2000" dirty="0">
              <a:solidFill>
                <a:schemeClr val="tx1">
                  <a:lumMod val="85000"/>
                  <a:lumOff val="15000"/>
                </a:schemeClr>
              </a:solidFill>
              <a:latin typeface="楷体" panose="02010609060101010101" pitchFamily="49" charset="-122"/>
              <a:ea typeface="楷体" panose="02010609060101010101" pitchFamily="49" charset="-122"/>
            </a:endParaRPr>
          </a:p>
        </p:txBody>
      </p:sp>
      <p:sp>
        <p:nvSpPr>
          <p:cNvPr id="24" name="文本框 23"/>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t>二、邓小平理论的基本问题和主要内容是什么？</a:t>
            </a:r>
            <a:endParaRPr lang="zh-CN" altLang="en-US" dirty="0"/>
          </a:p>
        </p:txBody>
      </p:sp>
      <p:sp>
        <p:nvSpPr>
          <p:cNvPr id="37" name="矩形 36"/>
          <p:cNvSpPr/>
          <p:nvPr/>
        </p:nvSpPr>
        <p:spPr>
          <a:xfrm>
            <a:off x="0" y="184281"/>
            <a:ext cx="45719" cy="298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33516"/>
            <a:ext cx="12192000" cy="6891516"/>
            <a:chOff x="0" y="-33516"/>
            <a:chExt cx="12192000" cy="6891516"/>
          </a:xfrm>
        </p:grpSpPr>
        <p:pic>
          <p:nvPicPr>
            <p:cNvPr id="21" name="图片 20" descr="背景图案&#10;&#10;描述已自动生成"/>
            <p:cNvPicPr>
              <a:picLocks noChangeAspect="1"/>
            </p:cNvPicPr>
            <p:nvPr/>
          </p:nvPicPr>
          <p:blipFill rotWithShape="1">
            <a:blip r:embed="rId1"/>
            <a:srcRect t="14820" r="15873" b="10224"/>
            <a:stretch>
              <a:fillRect/>
            </a:stretch>
          </p:blipFill>
          <p:spPr>
            <a:xfrm>
              <a:off x="0" y="0"/>
              <a:ext cx="12191999" cy="6858000"/>
            </a:xfrm>
            <a:prstGeom prst="rect">
              <a:avLst/>
            </a:prstGeom>
          </p:spPr>
        </p:pic>
        <p:sp>
          <p:nvSpPr>
            <p:cNvPr id="22" name="矩形 21"/>
            <p:cNvSpPr/>
            <p:nvPr/>
          </p:nvSpPr>
          <p:spPr>
            <a:xfrm>
              <a:off x="0" y="-5340"/>
              <a:ext cx="12191999" cy="6863340"/>
            </a:xfrm>
            <a:prstGeom prst="rect">
              <a:avLst/>
            </a:prstGeom>
            <a:gradFill flip="none" rotWithShape="1">
              <a:gsLst>
                <a:gs pos="100000">
                  <a:schemeClr val="bg1"/>
                </a:gs>
                <a:gs pos="0">
                  <a:schemeClr val="bg1">
                    <a:alpha val="68000"/>
                  </a:schemeClr>
                </a:gs>
                <a:gs pos="44000">
                  <a:schemeClr val="bg1">
                    <a:alpha val="5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23" name="穹顶02"/>
            <p:cNvPicPr>
              <a:picLocks noChangeAspect="1"/>
            </p:cNvPicPr>
            <p:nvPr/>
          </p:nvPicPr>
          <p:blipFill rotWithShape="1">
            <a:blip r:embed="rId2"/>
            <a:srcRect/>
            <a:stretch>
              <a:fillRect/>
            </a:stretch>
          </p:blipFill>
          <p:spPr>
            <a:xfrm>
              <a:off x="3624943" y="-33516"/>
              <a:ext cx="8567057" cy="2284117"/>
            </a:xfrm>
            <a:prstGeom prst="rect">
              <a:avLst/>
            </a:prstGeom>
          </p:spPr>
        </p:pic>
      </p:grpSp>
      <p:sp>
        <p:nvSpPr>
          <p:cNvPr id="10" name="矩形 9"/>
          <p:cNvSpPr/>
          <p:nvPr/>
        </p:nvSpPr>
        <p:spPr>
          <a:xfrm flipH="1">
            <a:off x="772965" y="2035628"/>
            <a:ext cx="10646057" cy="3309259"/>
          </a:xfrm>
          <a:prstGeom prst="rect">
            <a:avLst/>
          </a:prstGeom>
          <a:gradFill>
            <a:gsLst>
              <a:gs pos="60000">
                <a:schemeClr val="bg1">
                  <a:alpha val="0"/>
                </a:schemeClr>
              </a:gs>
              <a:gs pos="100000">
                <a:schemeClr val="bg1"/>
              </a:gs>
            </a:gsLst>
            <a:lin ang="1800000" scaled="0"/>
          </a:gradFill>
          <a:ln w="19050">
            <a:gradFill>
              <a:gsLst>
                <a:gs pos="0">
                  <a:srgbClr val="E55003"/>
                </a:gs>
                <a:gs pos="32743">
                  <a:srgbClr val="E55003">
                    <a:alpha val="0"/>
                    <a:lumMod val="0"/>
                    <a:lumOff val="100000"/>
                  </a:srgbClr>
                </a:gs>
                <a:gs pos="70000">
                  <a:srgbClr val="E55003">
                    <a:alpha val="0"/>
                    <a:lumMod val="0"/>
                    <a:lumOff val="100000"/>
                  </a:srgbClr>
                </a:gs>
                <a:gs pos="100000">
                  <a:srgbClr val="E55003"/>
                </a:gs>
              </a:gsLst>
              <a:lin ang="3000000" scaled="0"/>
            </a:gradFill>
          </a:ln>
          <a:effectLst>
            <a:outerShdw blurRad="63500" dist="139700" dir="2700000" algn="tl"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 y="2340266"/>
            <a:ext cx="12192003" cy="2765133"/>
            <a:chOff x="-6" y="1839521"/>
            <a:chExt cx="12192003" cy="3995244"/>
          </a:xfrm>
        </p:grpSpPr>
        <p:sp>
          <p:nvSpPr>
            <p:cNvPr id="13" name="矩形 12"/>
            <p:cNvSpPr/>
            <p:nvPr/>
          </p:nvSpPr>
          <p:spPr>
            <a:xfrm rot="16200000" flipV="1">
              <a:off x="4227928" y="-2129304"/>
              <a:ext cx="3736135" cy="12192003"/>
            </a:xfrm>
            <a:prstGeom prst="rect">
              <a:avLst/>
            </a:prstGeom>
            <a:gradFill>
              <a:gsLst>
                <a:gs pos="0">
                  <a:srgbClr val="AF0000"/>
                </a:gs>
                <a:gs pos="100000">
                  <a:srgbClr val="DD1807"/>
                </a:gs>
              </a:gsLst>
              <a:lin ang="5400000" scaled="0"/>
            </a:gradFill>
            <a:ln>
              <a:noFill/>
            </a:ln>
            <a:effectLst>
              <a:innerShdw blurRad="177800" dist="152400" dir="108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8" name="矩形 17"/>
            <p:cNvSpPr/>
            <p:nvPr/>
          </p:nvSpPr>
          <p:spPr>
            <a:xfrm>
              <a:off x="974007" y="1839521"/>
              <a:ext cx="10243986" cy="3995244"/>
            </a:xfrm>
            <a:prstGeom prst="rect">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493485" y="2409752"/>
              <a:ext cx="11205030" cy="3113889"/>
              <a:chOff x="1442479" y="1845733"/>
              <a:chExt cx="9346723" cy="2880000"/>
            </a:xfrm>
          </p:grpSpPr>
          <p:sp>
            <p:nvSpPr>
              <p:cNvPr id="16" name="矩形 15"/>
              <p:cNvSpPr/>
              <p:nvPr/>
            </p:nvSpPr>
            <p:spPr>
              <a:xfrm rot="5400000">
                <a:off x="18640" y="3269572"/>
                <a:ext cx="2880000" cy="32322"/>
              </a:xfrm>
              <a:prstGeom prst="rect">
                <a:avLst/>
              </a:prstGeom>
              <a:gradFill>
                <a:gsLst>
                  <a:gs pos="100000">
                    <a:schemeClr val="bg1">
                      <a:alpha val="0"/>
                    </a:schemeClr>
                  </a:gs>
                  <a:gs pos="52000">
                    <a:schemeClr val="bg1"/>
                  </a:gs>
                  <a:gs pos="0">
                    <a:schemeClr val="bg1">
                      <a:alpha val="0"/>
                    </a:schemeClr>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5400000">
                <a:off x="9333041" y="3269572"/>
                <a:ext cx="2880000" cy="32322"/>
              </a:xfrm>
              <a:prstGeom prst="rect">
                <a:avLst/>
              </a:prstGeom>
              <a:gradFill>
                <a:gsLst>
                  <a:gs pos="100000">
                    <a:schemeClr val="bg1">
                      <a:alpha val="0"/>
                    </a:schemeClr>
                  </a:gs>
                  <a:gs pos="52000">
                    <a:schemeClr val="bg1"/>
                  </a:gs>
                  <a:gs pos="0">
                    <a:schemeClr val="bg1">
                      <a:alpha val="0"/>
                    </a:schemeClr>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 name="组合 3"/>
          <p:cNvGrpSpPr/>
          <p:nvPr/>
        </p:nvGrpSpPr>
        <p:grpSpPr>
          <a:xfrm>
            <a:off x="1503246" y="828000"/>
            <a:ext cx="9185508" cy="400110"/>
            <a:chOff x="1509648" y="859032"/>
            <a:chExt cx="9185508" cy="400110"/>
          </a:xfrm>
        </p:grpSpPr>
        <p:sp>
          <p:nvSpPr>
            <p:cNvPr id="5" name="矩形 4"/>
            <p:cNvSpPr/>
            <p:nvPr/>
          </p:nvSpPr>
          <p:spPr>
            <a:xfrm>
              <a:off x="3778302" y="859032"/>
              <a:ext cx="4648200"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社会主义初级阶段理论的意义</a:t>
              </a:r>
              <a:endParaRPr lang="zh-CN" altLang="en-US" sz="20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426502"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509648"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922211" y="2971051"/>
            <a:ext cx="8347572" cy="1477328"/>
          </a:xfrm>
          <a:prstGeom prst="rect">
            <a:avLst/>
          </a:prstGeom>
          <a:noFill/>
        </p:spPr>
        <p:txBody>
          <a:bodyPr wrap="square" rtlCol="0" anchor="ctr">
            <a:spAutoFit/>
          </a:bodyPr>
          <a:lstStyle/>
          <a:p>
            <a:pPr>
              <a:lnSpc>
                <a:spcPct val="150000"/>
              </a:lnSpc>
              <a:buClr>
                <a:srgbClr val="C00000"/>
              </a:buCl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社会主义初级阶段理论基于对中国国情的准确把握，是建设中国特色社会主义的总依据，是对马克思主义关于社会主义发展阶段理论的重大发展和重大突破。</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21572"/>
          <a:stretch>
            <a:fillRect/>
          </a:stretch>
        </p:blipFill>
        <p:spPr>
          <a:xfrm>
            <a:off x="-27800" y="0"/>
            <a:ext cx="8098804" cy="6858000"/>
          </a:xfrm>
          <a:prstGeom prst="rect">
            <a:avLst/>
          </a:prstGeom>
        </p:spPr>
      </p:pic>
      <p:sp>
        <p:nvSpPr>
          <p:cNvPr id="17" name="矩形 16"/>
          <p:cNvSpPr/>
          <p:nvPr/>
        </p:nvSpPr>
        <p:spPr>
          <a:xfrm>
            <a:off x="2436087" y="0"/>
            <a:ext cx="5735278" cy="6858000"/>
          </a:xfrm>
          <a:prstGeom prst="rect">
            <a:avLst/>
          </a:prstGeom>
          <a:gradFill flip="none" rotWithShape="1">
            <a:gsLst>
              <a:gs pos="17000">
                <a:srgbClr val="FCFDFA"/>
              </a:gs>
              <a:gs pos="100000">
                <a:schemeClr val="bg1">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50"/>
          <p:cNvGrpSpPr/>
          <p:nvPr/>
        </p:nvGrpSpPr>
        <p:grpSpPr>
          <a:xfrm flipH="1">
            <a:off x="4270917" y="1987417"/>
            <a:ext cx="7261261" cy="3722008"/>
            <a:chOff x="4374815" y="2400337"/>
            <a:chExt cx="7013565" cy="2846653"/>
          </a:xfrm>
        </p:grpSpPr>
        <p:sp>
          <p:nvSpPr>
            <p:cNvPr id="14" name="矩形: 对角圆角 16"/>
            <p:cNvSpPr/>
            <p:nvPr/>
          </p:nvSpPr>
          <p:spPr>
            <a:xfrm rot="5400000">
              <a:off x="6458272" y="316881"/>
              <a:ext cx="2846651" cy="7013565"/>
            </a:xfrm>
            <a:prstGeom prst="round2SameRect">
              <a:avLst>
                <a:gd name="adj1" fmla="val 6104"/>
                <a:gd name="adj2" fmla="val 0"/>
              </a:avLst>
            </a:prstGeom>
            <a:solidFill>
              <a:schemeClr val="bg1"/>
            </a:solidFill>
            <a:ln>
              <a:solidFill>
                <a:schemeClr val="bg1">
                  <a:lumMod val="85000"/>
                </a:schemeClr>
              </a:solidFill>
            </a:ln>
            <a:effectLst>
              <a:outerShdw blurRad="190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半闭框 17"/>
            <p:cNvSpPr/>
            <p:nvPr/>
          </p:nvSpPr>
          <p:spPr>
            <a:xfrm>
              <a:off x="4374815" y="2400337"/>
              <a:ext cx="452036" cy="357934"/>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9" name="半闭框 18"/>
            <p:cNvSpPr/>
            <p:nvPr/>
          </p:nvSpPr>
          <p:spPr>
            <a:xfrm rot="16200000">
              <a:off x="4421866" y="4842005"/>
              <a:ext cx="357934" cy="452036"/>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4" name="矩形 3"/>
          <p:cNvSpPr/>
          <p:nvPr/>
        </p:nvSpPr>
        <p:spPr>
          <a:xfrm>
            <a:off x="4896423" y="3204842"/>
            <a:ext cx="6010249" cy="1884618"/>
          </a:xfrm>
          <a:prstGeom prst="rect">
            <a:avLst/>
          </a:prstGeom>
        </p:spPr>
        <p:txBody>
          <a:bodyPr wrap="square">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领导和团结全国各族人民，以经济建设为中心，坚持四项基本原则，坚持改革开放，自力更生，艰苦创业，为把我国建设成为富强、民主、文明的社会主义现代化国家而奋斗。 </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对角圆角矩形 5"/>
          <p:cNvSpPr/>
          <p:nvPr/>
        </p:nvSpPr>
        <p:spPr>
          <a:xfrm>
            <a:off x="6308275" y="883755"/>
            <a:ext cx="3186544"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党的基本路线</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矩形 4"/>
          <p:cNvSpPr/>
          <p:nvPr/>
        </p:nvSpPr>
        <p:spPr>
          <a:xfrm>
            <a:off x="4270917" y="2387532"/>
            <a:ext cx="6692900" cy="657459"/>
          </a:xfrm>
          <a:prstGeom prst="rect">
            <a:avLst/>
          </a:prstGeom>
          <a:gradFill>
            <a:gsLst>
              <a:gs pos="100000">
                <a:srgbClr val="CF5154">
                  <a:alpha val="16000"/>
                </a:srgbClr>
              </a:gs>
              <a:gs pos="0">
                <a:srgbClr val="E97C30">
                  <a:alpha val="0"/>
                </a:srgbClr>
              </a:gs>
            </a:gsLst>
            <a:lin ang="108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4549522" y="2517042"/>
            <a:ext cx="6855078" cy="400110"/>
          </a:xfrm>
          <a:prstGeom prst="rect">
            <a:avLst/>
          </a:prstGeom>
          <a:noFill/>
        </p:spPr>
        <p:txBody>
          <a:bodyPr wrap="square" rtlCol="0" anchor="ctr">
            <a:spAutoFit/>
          </a:bodyPr>
          <a:lstStyle/>
          <a:p>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党的十三大报告提出了党在社会主义初级阶段的</a:t>
            </a: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基本路线</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t>二、邓小平理论的基本问题和主要内容是什么？</a:t>
            </a:r>
            <a:endParaRPr lang="zh-CN" altLang="en-US" dirty="0"/>
          </a:p>
        </p:txBody>
      </p:sp>
      <p:sp>
        <p:nvSpPr>
          <p:cNvPr id="21" name="矩形 20"/>
          <p:cNvSpPr/>
          <p:nvPr/>
        </p:nvSpPr>
        <p:spPr>
          <a:xfrm>
            <a:off x="0" y="184281"/>
            <a:ext cx="45719" cy="298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flipH="1">
            <a:off x="-6" y="949947"/>
            <a:ext cx="12191999" cy="2715110"/>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65" name="组合 1"/>
          <p:cNvGrpSpPr/>
          <p:nvPr/>
        </p:nvGrpSpPr>
        <p:grpSpPr>
          <a:xfrm>
            <a:off x="665717" y="2557188"/>
            <a:ext cx="2518906" cy="3135444"/>
            <a:chOff x="764598" y="2327947"/>
            <a:chExt cx="3282070" cy="3261293"/>
          </a:xfrm>
        </p:grpSpPr>
        <p:sp>
          <p:nvSpPr>
            <p:cNvPr id="66" name="矩形: 对角圆角 32"/>
            <p:cNvSpPr/>
            <p:nvPr/>
          </p:nvSpPr>
          <p:spPr>
            <a:xfrm>
              <a:off x="775707" y="2755802"/>
              <a:ext cx="3270961" cy="2833438"/>
            </a:xfrm>
            <a:prstGeom prst="round2DiagRect">
              <a:avLst>
                <a:gd name="adj1" fmla="val 5757"/>
                <a:gd name="adj2" fmla="val 0"/>
              </a:avLst>
            </a:prstGeom>
            <a:gradFill flip="none" rotWithShape="1">
              <a:gsLst>
                <a:gs pos="0">
                  <a:srgbClr val="FFFF00">
                    <a:lumMod val="100000"/>
                  </a:srgbClr>
                </a:gs>
                <a:gs pos="100000">
                  <a:srgbClr val="C00000">
                    <a:lumMod val="100000"/>
                  </a:srgbClr>
                </a:gs>
              </a:gsLst>
              <a:lin ang="8100000" scaled="1"/>
              <a:tileRect/>
            </a:gradFill>
            <a:ln w="38100">
              <a:noFill/>
            </a:ln>
            <a:effectLst>
              <a:innerShdw blurRad="215900" dist="25400">
                <a:srgbClr val="C00000">
                  <a:alpha val="62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对角圆角 32"/>
            <p:cNvSpPr/>
            <p:nvPr/>
          </p:nvSpPr>
          <p:spPr>
            <a:xfrm>
              <a:off x="764598" y="2327947"/>
              <a:ext cx="3270961" cy="3045269"/>
            </a:xfrm>
            <a:prstGeom prst="round2DiagRect">
              <a:avLst>
                <a:gd name="adj1" fmla="val 8242"/>
                <a:gd name="adj2" fmla="val 0"/>
              </a:avLst>
            </a:prstGeom>
            <a:gradFill flip="none" rotWithShape="1">
              <a:gsLst>
                <a:gs pos="0">
                  <a:srgbClr val="FFFF00">
                    <a:lumMod val="0"/>
                    <a:lumOff val="100000"/>
                  </a:srgbClr>
                </a:gs>
                <a:gs pos="100000">
                  <a:srgbClr val="C00000">
                    <a:lumMod val="10000"/>
                    <a:lumOff val="90000"/>
                  </a:srgbClr>
                </a:gs>
              </a:gsLst>
              <a:lin ang="8100000" scaled="1"/>
              <a:tileRect/>
            </a:gradFill>
            <a:ln w="38100">
              <a:solidFill>
                <a:srgbClr val="FFFDFA"/>
              </a:solidFill>
            </a:ln>
            <a:effectLst>
              <a:outerShdw blurRad="101600" dist="114300" dir="3120000" sx="98000" sy="98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9" name="组合 1"/>
          <p:cNvGrpSpPr/>
          <p:nvPr/>
        </p:nvGrpSpPr>
        <p:grpSpPr>
          <a:xfrm>
            <a:off x="3469308" y="2557188"/>
            <a:ext cx="2518906" cy="3135444"/>
            <a:chOff x="764598" y="2327947"/>
            <a:chExt cx="3282070" cy="3261293"/>
          </a:xfrm>
        </p:grpSpPr>
        <p:sp>
          <p:nvSpPr>
            <p:cNvPr id="70" name="矩形: 对角圆角 32"/>
            <p:cNvSpPr/>
            <p:nvPr/>
          </p:nvSpPr>
          <p:spPr>
            <a:xfrm>
              <a:off x="775707" y="2755802"/>
              <a:ext cx="3270961" cy="2833438"/>
            </a:xfrm>
            <a:prstGeom prst="round2DiagRect">
              <a:avLst>
                <a:gd name="adj1" fmla="val 5757"/>
                <a:gd name="adj2" fmla="val 0"/>
              </a:avLst>
            </a:prstGeom>
            <a:gradFill flip="none" rotWithShape="1">
              <a:gsLst>
                <a:gs pos="0">
                  <a:srgbClr val="FFFF00">
                    <a:lumMod val="100000"/>
                  </a:srgbClr>
                </a:gs>
                <a:gs pos="100000">
                  <a:srgbClr val="C00000">
                    <a:lumMod val="100000"/>
                  </a:srgbClr>
                </a:gs>
              </a:gsLst>
              <a:lin ang="8100000" scaled="1"/>
              <a:tileRect/>
            </a:gradFill>
            <a:ln w="38100">
              <a:noFill/>
            </a:ln>
            <a:effectLst>
              <a:innerShdw blurRad="215900" dist="25400">
                <a:srgbClr val="C00000">
                  <a:alpha val="62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对角圆角 32"/>
            <p:cNvSpPr/>
            <p:nvPr/>
          </p:nvSpPr>
          <p:spPr>
            <a:xfrm>
              <a:off x="764598" y="2327947"/>
              <a:ext cx="3270961" cy="3045269"/>
            </a:xfrm>
            <a:prstGeom prst="round2DiagRect">
              <a:avLst>
                <a:gd name="adj1" fmla="val 8242"/>
                <a:gd name="adj2" fmla="val 0"/>
              </a:avLst>
            </a:prstGeom>
            <a:gradFill flip="none" rotWithShape="1">
              <a:gsLst>
                <a:gs pos="0">
                  <a:srgbClr val="FFFF00">
                    <a:lumMod val="0"/>
                    <a:lumOff val="100000"/>
                  </a:srgbClr>
                </a:gs>
                <a:gs pos="100000">
                  <a:srgbClr val="C00000">
                    <a:lumMod val="10000"/>
                    <a:lumOff val="90000"/>
                  </a:srgbClr>
                </a:gs>
              </a:gsLst>
              <a:lin ang="8100000" scaled="1"/>
              <a:tileRect/>
            </a:gradFill>
            <a:ln w="38100">
              <a:solidFill>
                <a:srgbClr val="FFFDFA"/>
              </a:solidFill>
            </a:ln>
            <a:effectLst>
              <a:outerShdw blurRad="101600" dist="114300" dir="3120000" sx="98000" sy="98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2" name="组合 1"/>
          <p:cNvGrpSpPr/>
          <p:nvPr/>
        </p:nvGrpSpPr>
        <p:grpSpPr>
          <a:xfrm>
            <a:off x="6272899" y="2557188"/>
            <a:ext cx="2518906" cy="3135444"/>
            <a:chOff x="764598" y="1990846"/>
            <a:chExt cx="3282070" cy="3598394"/>
          </a:xfrm>
        </p:grpSpPr>
        <p:sp>
          <p:nvSpPr>
            <p:cNvPr id="73" name="矩形: 对角圆角 32"/>
            <p:cNvSpPr/>
            <p:nvPr/>
          </p:nvSpPr>
          <p:spPr>
            <a:xfrm>
              <a:off x="775707" y="2755802"/>
              <a:ext cx="3270961" cy="2833438"/>
            </a:xfrm>
            <a:prstGeom prst="round2DiagRect">
              <a:avLst>
                <a:gd name="adj1" fmla="val 5757"/>
                <a:gd name="adj2" fmla="val 0"/>
              </a:avLst>
            </a:prstGeom>
            <a:gradFill flip="none" rotWithShape="1">
              <a:gsLst>
                <a:gs pos="0">
                  <a:srgbClr val="FFFF00">
                    <a:lumMod val="100000"/>
                  </a:srgbClr>
                </a:gs>
                <a:gs pos="100000">
                  <a:srgbClr val="C00000">
                    <a:lumMod val="100000"/>
                  </a:srgbClr>
                </a:gs>
              </a:gsLst>
              <a:lin ang="8100000" scaled="1"/>
              <a:tileRect/>
            </a:gradFill>
            <a:ln w="38100">
              <a:noFill/>
            </a:ln>
            <a:effectLst>
              <a:innerShdw blurRad="215900" dist="25400">
                <a:srgbClr val="C00000">
                  <a:alpha val="62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对角圆角 32"/>
            <p:cNvSpPr/>
            <p:nvPr/>
          </p:nvSpPr>
          <p:spPr>
            <a:xfrm>
              <a:off x="764598" y="1990846"/>
              <a:ext cx="3270961" cy="3382370"/>
            </a:xfrm>
            <a:prstGeom prst="round2DiagRect">
              <a:avLst>
                <a:gd name="adj1" fmla="val 8242"/>
                <a:gd name="adj2" fmla="val 0"/>
              </a:avLst>
            </a:prstGeom>
            <a:gradFill flip="none" rotWithShape="1">
              <a:gsLst>
                <a:gs pos="0">
                  <a:srgbClr val="FFFF00">
                    <a:lumMod val="0"/>
                    <a:lumOff val="100000"/>
                  </a:srgbClr>
                </a:gs>
                <a:gs pos="100000">
                  <a:srgbClr val="C00000">
                    <a:lumMod val="10000"/>
                    <a:lumOff val="90000"/>
                  </a:srgbClr>
                </a:gs>
              </a:gsLst>
              <a:lin ang="8100000" scaled="1"/>
              <a:tileRect/>
            </a:gradFill>
            <a:ln w="38100">
              <a:solidFill>
                <a:srgbClr val="FFFDFA"/>
              </a:solidFill>
            </a:ln>
            <a:effectLst>
              <a:outerShdw blurRad="101600" dist="114300" dir="3120000" sx="98000" sy="98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5" name="组合 1"/>
          <p:cNvGrpSpPr/>
          <p:nvPr/>
        </p:nvGrpSpPr>
        <p:grpSpPr>
          <a:xfrm>
            <a:off x="9076489" y="2557188"/>
            <a:ext cx="2518906" cy="3135444"/>
            <a:chOff x="764598" y="2327947"/>
            <a:chExt cx="3282070" cy="3261293"/>
          </a:xfrm>
        </p:grpSpPr>
        <p:sp>
          <p:nvSpPr>
            <p:cNvPr id="76" name="矩形: 对角圆角 32"/>
            <p:cNvSpPr/>
            <p:nvPr/>
          </p:nvSpPr>
          <p:spPr>
            <a:xfrm>
              <a:off x="775707" y="2755802"/>
              <a:ext cx="3270961" cy="2833438"/>
            </a:xfrm>
            <a:prstGeom prst="round2DiagRect">
              <a:avLst>
                <a:gd name="adj1" fmla="val 5757"/>
                <a:gd name="adj2" fmla="val 0"/>
              </a:avLst>
            </a:prstGeom>
            <a:gradFill flip="none" rotWithShape="1">
              <a:gsLst>
                <a:gs pos="0">
                  <a:srgbClr val="FFFF00">
                    <a:lumMod val="100000"/>
                  </a:srgbClr>
                </a:gs>
                <a:gs pos="100000">
                  <a:srgbClr val="C00000">
                    <a:lumMod val="100000"/>
                  </a:srgbClr>
                </a:gs>
              </a:gsLst>
              <a:lin ang="8100000" scaled="1"/>
              <a:tileRect/>
            </a:gradFill>
            <a:ln w="38100">
              <a:noFill/>
            </a:ln>
            <a:effectLst>
              <a:innerShdw blurRad="215900" dist="25400">
                <a:srgbClr val="C00000">
                  <a:alpha val="62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对角圆角 32"/>
            <p:cNvSpPr/>
            <p:nvPr/>
          </p:nvSpPr>
          <p:spPr>
            <a:xfrm>
              <a:off x="764598" y="2327947"/>
              <a:ext cx="3270961" cy="3045269"/>
            </a:xfrm>
            <a:prstGeom prst="round2DiagRect">
              <a:avLst>
                <a:gd name="adj1" fmla="val 8242"/>
                <a:gd name="adj2" fmla="val 0"/>
              </a:avLst>
            </a:prstGeom>
            <a:gradFill flip="none" rotWithShape="1">
              <a:gsLst>
                <a:gs pos="0">
                  <a:srgbClr val="FFFF00">
                    <a:lumMod val="0"/>
                    <a:lumOff val="100000"/>
                  </a:srgbClr>
                </a:gs>
                <a:gs pos="100000">
                  <a:srgbClr val="C00000">
                    <a:lumMod val="10000"/>
                    <a:lumOff val="90000"/>
                  </a:srgbClr>
                </a:gs>
              </a:gsLst>
              <a:lin ang="8100000" scaled="1"/>
              <a:tileRect/>
            </a:gradFill>
            <a:ln w="38100">
              <a:solidFill>
                <a:srgbClr val="FFFDFA"/>
              </a:solidFill>
            </a:ln>
            <a:effectLst>
              <a:outerShdw blurRad="101600" dist="114300" dir="3120000" sx="98000" sy="98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矩形 1"/>
          <p:cNvSpPr/>
          <p:nvPr/>
        </p:nvSpPr>
        <p:spPr>
          <a:xfrm>
            <a:off x="2715397" y="1450678"/>
            <a:ext cx="6761207" cy="523220"/>
          </a:xfrm>
          <a:prstGeom prst="rect">
            <a:avLst/>
          </a:prstGeom>
        </p:spPr>
        <p:txBody>
          <a:bodyPr wrap="square">
            <a:spAutoFit/>
          </a:bodyPr>
          <a:lstStyle/>
          <a:p>
            <a:pPr algn="ctr"/>
            <a:r>
              <a:rPr lang="zh-CN" altLang="en-US" sz="2800" b="1" dirty="0">
                <a:solidFill>
                  <a:schemeClr val="bg1"/>
                </a:solidFill>
                <a:effectLst>
                  <a:outerShdw blurRad="50800" dist="76200" dir="2700000" algn="tl" rotWithShape="0">
                    <a:prstClr val="black">
                      <a:alpha val="40000"/>
                    </a:prstClr>
                  </a:outerShdw>
                </a:effectLst>
                <a:latin typeface="华文中宋" panose="02010600040101010101" pitchFamily="2" charset="-122"/>
                <a:ea typeface="华文中宋" panose="02010600040101010101" pitchFamily="2" charset="-122"/>
                <a:cs typeface="FZYaSong-B-GBK" charset="-122"/>
              </a:rPr>
              <a:t>党的基本路线是一个统一的整体</a:t>
            </a:r>
            <a:endParaRPr lang="zh-CN" altLang="en-US" sz="2800" b="1" dirty="0">
              <a:solidFill>
                <a:schemeClr val="bg1"/>
              </a:solidFill>
              <a:effectLst>
                <a:outerShdw blurRad="50800" dist="76200" dir="2700000" algn="tl" rotWithShape="0">
                  <a:prstClr val="black">
                    <a:alpha val="40000"/>
                  </a:prstClr>
                </a:outerShdw>
              </a:effectLst>
              <a:latin typeface="华文中宋" panose="02010600040101010101" pitchFamily="2" charset="-122"/>
              <a:ea typeface="华文中宋" panose="02010600040101010101" pitchFamily="2" charset="-122"/>
              <a:cs typeface="FZYaSong-B-GBK" charset="-122"/>
            </a:endParaRPr>
          </a:p>
        </p:txBody>
      </p:sp>
      <p:sp>
        <p:nvSpPr>
          <p:cNvPr id="7" name="矩形 6"/>
          <p:cNvSpPr/>
          <p:nvPr/>
        </p:nvSpPr>
        <p:spPr>
          <a:xfrm>
            <a:off x="9339152" y="2859611"/>
            <a:ext cx="1993580" cy="2400657"/>
          </a:xfrm>
          <a:prstGeom prst="rect">
            <a:avLst/>
          </a:prstGeom>
        </p:spPr>
        <p:txBody>
          <a:bodyPr wrap="square">
            <a:spAutoFit/>
          </a:bodyPr>
          <a:lstStyle/>
          <a:p>
            <a:pPr algn="just">
              <a:lnSpc>
                <a:spcPct val="150000"/>
              </a:lnSpc>
            </a:pP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自力更生，艰苦创业</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，这是实现社会主义初级阶段奋斗目标的根本立足点</a:t>
            </a:r>
            <a:endParaRPr lang="zh-CN" altLang="en-US" sz="2000" dirty="0">
              <a:solidFill>
                <a:schemeClr val="tx1">
                  <a:lumMod val="85000"/>
                  <a:lumOff val="15000"/>
                </a:schemeClr>
              </a:solidFill>
            </a:endParaRPr>
          </a:p>
        </p:txBody>
      </p:sp>
      <p:sp>
        <p:nvSpPr>
          <p:cNvPr id="78" name="矩形 77"/>
          <p:cNvSpPr/>
          <p:nvPr/>
        </p:nvSpPr>
        <p:spPr>
          <a:xfrm>
            <a:off x="6406362" y="2859611"/>
            <a:ext cx="2251980" cy="2400657"/>
          </a:xfrm>
          <a:prstGeom prst="rect">
            <a:avLst/>
          </a:prstGeom>
        </p:spPr>
        <p:txBody>
          <a:bodyPr wrap="square">
            <a:spAutoFit/>
          </a:bodyPr>
          <a:lstStyle/>
          <a:p>
            <a:pPr algn="just">
              <a:lnSpc>
                <a:spcPct val="150000"/>
              </a:lnSpc>
            </a:pP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领导和团结全国各族人民</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，这是实现社会主义现代化奋斗目标的领导力量和依靠力量</a:t>
            </a:r>
            <a:endParaRPr lang="zh-CN" altLang="en-US" sz="2000" dirty="0">
              <a:solidFill>
                <a:schemeClr val="tx1">
                  <a:lumMod val="85000"/>
                  <a:lumOff val="15000"/>
                </a:schemeClr>
              </a:solidFill>
            </a:endParaRPr>
          </a:p>
        </p:txBody>
      </p:sp>
      <p:sp>
        <p:nvSpPr>
          <p:cNvPr id="79" name="矩形 78"/>
          <p:cNvSpPr/>
          <p:nvPr/>
        </p:nvSpPr>
        <p:spPr>
          <a:xfrm>
            <a:off x="3744913" y="2859611"/>
            <a:ext cx="1967697" cy="1938992"/>
          </a:xfrm>
          <a:prstGeom prst="rect">
            <a:avLst/>
          </a:prstGeom>
        </p:spPr>
        <p:txBody>
          <a:bodyPr wrap="square">
            <a:spAutoFit/>
          </a:bodyPr>
          <a:lstStyle/>
          <a:p>
            <a:pPr algn="just">
              <a:lnSpc>
                <a:spcPct val="150000"/>
              </a:lnSpc>
            </a:pP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一个中心、两个基本点</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是基本路线最主要的内容</a:t>
            </a:r>
            <a:endParaRPr lang="zh-CN" altLang="en-US" sz="2000" dirty="0">
              <a:solidFill>
                <a:schemeClr val="tx1">
                  <a:lumMod val="85000"/>
                  <a:lumOff val="15000"/>
                </a:schemeClr>
              </a:solidFill>
            </a:endParaRPr>
          </a:p>
        </p:txBody>
      </p:sp>
      <p:sp>
        <p:nvSpPr>
          <p:cNvPr id="80" name="矩形 79"/>
          <p:cNvSpPr/>
          <p:nvPr/>
        </p:nvSpPr>
        <p:spPr>
          <a:xfrm>
            <a:off x="798234" y="2859611"/>
            <a:ext cx="2253872" cy="2400657"/>
          </a:xfrm>
          <a:prstGeom prst="rect">
            <a:avLst/>
          </a:prstGeom>
        </p:spPr>
        <p:txBody>
          <a:bodyPr wrap="square">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建设</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富强、民主、文明的社会主义现代化国家</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是党在社会主义初级阶段的奋斗目标</a:t>
            </a:r>
            <a:endParaRPr lang="zh-CN" altLang="en-US" sz="2000"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98699"/>
            <a:ext cx="12192000" cy="1777954"/>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866598" y="1401938"/>
            <a:ext cx="8458804" cy="523220"/>
          </a:xfrm>
          <a:prstGeom prst="rect">
            <a:avLst/>
          </a:prstGeom>
        </p:spPr>
        <p:txBody>
          <a:bodyPr wrap="square">
            <a:spAutoFit/>
          </a:bodyPr>
          <a:lstStyle/>
          <a:p>
            <a:pPr algn="ctr"/>
            <a:r>
              <a:rPr lang="zh-CN" altLang="en-US"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坚持党的基本路线，必须紧紧围绕经济建设这一中心</a:t>
            </a:r>
            <a:endParaRPr lang="zh-CN" altLang="en-US"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endParaRPr>
          </a:p>
        </p:txBody>
      </p:sp>
      <p:sp>
        <p:nvSpPr>
          <p:cNvPr id="5" name="折角形 25"/>
          <p:cNvSpPr/>
          <p:nvPr/>
        </p:nvSpPr>
        <p:spPr>
          <a:xfrm>
            <a:off x="1497980" y="2174488"/>
            <a:ext cx="9196040" cy="3660713"/>
          </a:xfrm>
          <a:prstGeom prst="foldedCorner">
            <a:avLst>
              <a:gd name="adj" fmla="val 10300"/>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491548" y="2984478"/>
            <a:ext cx="7208905" cy="1884618"/>
          </a:xfrm>
          <a:prstGeom prst="rect">
            <a:avLst/>
          </a:prstGeom>
        </p:spPr>
        <p:txBody>
          <a:bodyPr wrap="square">
            <a:spAutoFit/>
          </a:bodyPr>
          <a:lstStyle>
            <a:defPPr>
              <a:defRPr lang="zh-CN"/>
            </a:defPPr>
            <a:lvl1pPr algn="just">
              <a:lnSpc>
                <a:spcPct val="150000"/>
              </a:lnSpc>
              <a:defRPr sz="2000">
                <a:latin typeface="微软雅黑" panose="020B0503020204020204" pitchFamily="34" charset="-122"/>
                <a:ea typeface="微软雅黑" panose="020B0503020204020204" pitchFamily="34" charset="-122"/>
              </a:defRPr>
            </a:lvl1pPr>
          </a:lstStyle>
          <a:p>
            <a:r>
              <a:rPr lang="zh-CN" altLang="en-US" dirty="0"/>
              <a:t>       以经济建设为中心，是我们党根据社会主义初级阶段主要矛盾得出的科学判断，是党在新时期实现的最根本的拨乱反正。以经济建设为中心是兴国之要，是党和国家兴旺发达、长治久安的根本要求。</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对角圆角 24"/>
          <p:cNvSpPr/>
          <p:nvPr/>
        </p:nvSpPr>
        <p:spPr>
          <a:xfrm>
            <a:off x="1145223" y="3009531"/>
            <a:ext cx="9901555" cy="2886137"/>
          </a:xfrm>
          <a:prstGeom prst="round2DiagRect">
            <a:avLst>
              <a:gd name="adj1" fmla="val 10502"/>
              <a:gd name="adj2" fmla="val 0"/>
            </a:avLst>
          </a:prstGeom>
          <a:gradFill flip="none" rotWithShape="1">
            <a:gsLst>
              <a:gs pos="21000">
                <a:srgbClr val="AF1E22">
                  <a:alpha val="93000"/>
                </a:srgbClr>
              </a:gs>
              <a:gs pos="65000">
                <a:srgbClr val="E86A17">
                  <a:alpha val="85000"/>
                </a:srgbClr>
              </a:gs>
              <a:gs pos="100000">
                <a:srgbClr val="D43A0B">
                  <a:alpha val="87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对角圆角 23"/>
          <p:cNvSpPr/>
          <p:nvPr/>
        </p:nvSpPr>
        <p:spPr>
          <a:xfrm>
            <a:off x="1651000" y="2503451"/>
            <a:ext cx="8890000" cy="3031844"/>
          </a:xfrm>
          <a:prstGeom prst="round2DiagRect">
            <a:avLst>
              <a:gd name="adj1" fmla="val 10732"/>
              <a:gd name="adj2" fmla="val 0"/>
            </a:avLst>
          </a:prstGeom>
          <a:solidFill>
            <a:schemeClr val="bg1"/>
          </a:solidFill>
          <a:ln>
            <a:noFill/>
          </a:ln>
          <a:effectLst>
            <a:outerShdw blurRad="368300" dist="381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58186" y="3023243"/>
            <a:ext cx="7275628" cy="1938992"/>
          </a:xfrm>
          <a:prstGeom prst="rect">
            <a:avLst/>
          </a:prstGeom>
          <a:noFill/>
        </p:spPr>
        <p:txBody>
          <a:bodyPr wrap="square" rtlCol="0">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邓小平指出：现在世界上真正大的问题，带全球性的战略问题，一个是和平问题，一个是经济问题或者说发展问题。和平问题是东西问题，发展问题是南北问题。概括起来，就是东西南北四个字。南北问题是核心问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126000" y="720000"/>
            <a:ext cx="5940000" cy="430887"/>
          </a:xfrm>
          <a:prstGeom prst="rect">
            <a:avLst/>
          </a:prstGeom>
          <a:noFill/>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（一）邓小平理论的形成条件</a:t>
            </a:r>
            <a:endParaRPr lang="zh-CN" altLang="en-US" sz="2200" b="1" dirty="0">
              <a:latin typeface="微软雅黑" panose="020B0503020204020204" pitchFamily="34" charset="-122"/>
              <a:ea typeface="微软雅黑" panose="020B0503020204020204" pitchFamily="34" charset="-122"/>
            </a:endParaRPr>
          </a:p>
        </p:txBody>
      </p:sp>
      <p:sp>
        <p:nvSpPr>
          <p:cNvPr id="8" name="对角圆角矩形 7"/>
          <p:cNvSpPr/>
          <p:nvPr/>
        </p:nvSpPr>
        <p:spPr>
          <a:xfrm>
            <a:off x="2374400" y="1440000"/>
            <a:ext cx="7443201"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和平与发展成为时代主题是邓小平理论形成的时代背景</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98698"/>
            <a:ext cx="12192000" cy="216824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16271" y="1105310"/>
            <a:ext cx="9959458" cy="1384995"/>
          </a:xfrm>
          <a:prstGeom prst="rect">
            <a:avLst/>
          </a:prstGeom>
        </p:spPr>
        <p:txBody>
          <a:bodyPr wrap="square">
            <a:spAutoFit/>
          </a:bodyPr>
          <a:lstStyle/>
          <a:p>
            <a:pPr>
              <a:lnSpc>
                <a:spcPct val="150000"/>
              </a:lnSpc>
            </a:pPr>
            <a:r>
              <a:rPr lang="zh-CN" altLang="en-US"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      坚持党的基本路线，必须把坚持四项基本原则同坚持改革开放结合起来，正确处理改革开放和四项基本原则的关系</a:t>
            </a:r>
            <a:endParaRPr lang="zh-CN" altLang="en-US"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endParaRPr>
          </a:p>
        </p:txBody>
      </p:sp>
      <p:sp>
        <p:nvSpPr>
          <p:cNvPr id="5" name="折角形 25"/>
          <p:cNvSpPr/>
          <p:nvPr/>
        </p:nvSpPr>
        <p:spPr>
          <a:xfrm>
            <a:off x="1497980" y="2763748"/>
            <a:ext cx="9196040" cy="3071452"/>
          </a:xfrm>
          <a:prstGeom prst="foldedCorner">
            <a:avLst>
              <a:gd name="adj" fmla="val 10300"/>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491548" y="3207504"/>
            <a:ext cx="7208905" cy="1884618"/>
          </a:xfrm>
          <a:prstGeom prst="rect">
            <a:avLst/>
          </a:prstGeom>
        </p:spPr>
        <p:txBody>
          <a:bodyPr wrap="square">
            <a:spAutoFit/>
          </a:bodyPr>
          <a:lstStyle>
            <a:defPPr>
              <a:defRPr lang="zh-CN"/>
            </a:defPPr>
            <a:lvl1pPr algn="just">
              <a:lnSpc>
                <a:spcPct val="150000"/>
              </a:lnSpc>
              <a:defRPr sz="2000">
                <a:latin typeface="微软雅黑" panose="020B0503020204020204" pitchFamily="34" charset="-122"/>
                <a:ea typeface="微软雅黑" panose="020B0503020204020204" pitchFamily="34" charset="-122"/>
              </a:defRPr>
            </a:lvl1pPr>
          </a:lstStyle>
          <a:p>
            <a:r>
              <a:rPr lang="zh-CN" altLang="en-US" dirty="0"/>
              <a:t>       既要以四项基本原则保证改革开放的正确方向，又要通过改革开放赋予四项基本原则新的时代内涵，坚持把以经济建设为中心同四项基本原则、改革开放这两个基本点统一于发展中国特色社会主义的伟大实践。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25" name="矩形 24"/>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图文框 25"/>
          <p:cNvSpPr/>
          <p:nvPr/>
        </p:nvSpPr>
        <p:spPr>
          <a:xfrm>
            <a:off x="11951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4596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517149" y="2155944"/>
            <a:ext cx="7157702" cy="2169825"/>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党的基本路线要管一百年，要长治久安，就要靠这一条。</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1800"/>
              </a:spcBef>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邓小平：</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在武昌、深圳、珠海、上海等地的谈话要点</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1992</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18</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r>
              <a:rPr lang="en-US" altLang="zh-CN" b="1" dirty="0">
                <a:latin typeface="楷体" panose="02010609060101010101" pitchFamily="49" charset="-122"/>
                <a:ea typeface="楷体" panose="02010609060101010101" pitchFamily="49" charset="-122"/>
                <a:cs typeface="微软雅黑" panose="020B0503020204020204" pitchFamily="34" charset="-122"/>
              </a:rPr>
              <a:t>—2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21</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31" name="文本框 3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二、邓小平理论的基本问题和主要内容是什么？</a:t>
            </a:r>
            <a:endParaRPr lang="zh-CN" altLang="en-US" dirty="0">
              <a:solidFill>
                <a:schemeClr val="bg1"/>
              </a:solidFill>
            </a:endParaRPr>
          </a:p>
        </p:txBody>
      </p:sp>
      <p:sp>
        <p:nvSpPr>
          <p:cNvPr id="34" name="矩形 33"/>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hbimg.huabanimg.com/fdb35ec1312b046b48dbabe993a461590724bcd81b844-JnjOQz"/>
          <p:cNvPicPr>
            <a:picLocks noChangeAspect="1" noChangeArrowheads="1"/>
          </p:cNvPicPr>
          <p:nvPr/>
        </p:nvPicPr>
        <p:blipFill rotWithShape="1">
          <a:blip r:embed="rId1"/>
          <a:srcRect t="3230" b="37578"/>
          <a:stretch>
            <a:fillRect/>
          </a:stretch>
        </p:blipFill>
        <p:spPr bwMode="auto">
          <a:xfrm flipH="1">
            <a:off x="0" y="16619"/>
            <a:ext cx="12210249" cy="651282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1749384" y="-86785"/>
            <a:ext cx="13950508" cy="6738187"/>
            <a:chOff x="-1812884" y="665195"/>
            <a:chExt cx="13950508" cy="6956974"/>
          </a:xfrm>
        </p:grpSpPr>
        <p:pic>
          <p:nvPicPr>
            <p:cNvPr id="8" name="图片 7"/>
            <p:cNvPicPr>
              <a:picLocks noChangeAspect="1"/>
            </p:cNvPicPr>
            <p:nvPr/>
          </p:nvPicPr>
          <p:blipFill rotWithShape="1">
            <a:blip r:embed="rId2"/>
            <a:srcRect l="-3756" r="2" b="11925"/>
            <a:stretch>
              <a:fillRect/>
            </a:stretch>
          </p:blipFill>
          <p:spPr>
            <a:xfrm>
              <a:off x="-1812884" y="711087"/>
              <a:ext cx="13941384" cy="6865187"/>
            </a:xfrm>
            <a:prstGeom prst="rect">
              <a:avLst/>
            </a:prstGeom>
          </p:spPr>
        </p:pic>
        <p:sp>
          <p:nvSpPr>
            <p:cNvPr id="9" name="矩形 8"/>
            <p:cNvSpPr/>
            <p:nvPr/>
          </p:nvSpPr>
          <p:spPr>
            <a:xfrm>
              <a:off x="-54376" y="665195"/>
              <a:ext cx="12192000" cy="6956974"/>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760942" y="726014"/>
            <a:ext cx="10670116" cy="6131985"/>
          </a:xfrm>
          <a:prstGeom prst="rect">
            <a:avLst/>
          </a:prstGeom>
          <a:solidFill>
            <a:schemeClr val="bg1"/>
          </a:solidFill>
          <a:ln w="38100">
            <a:gradFill flip="none" rotWithShape="1">
              <a:gsLst>
                <a:gs pos="0">
                  <a:srgbClr val="A51F20"/>
                </a:gs>
                <a:gs pos="86000">
                  <a:srgbClr val="C00000"/>
                </a:gs>
              </a:gsLst>
              <a:lin ang="0" scaled="1"/>
              <a:tileRect/>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758795" y="1803400"/>
            <a:ext cx="8674410" cy="2754600"/>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spcAft>
                <a:spcPts val="1200"/>
              </a:spcAft>
            </a:pPr>
            <a:r>
              <a:rPr lang="zh-CN" altLang="en-US" sz="2400" b="1" dirty="0">
                <a:latin typeface="楷体" panose="02010609060101010101" pitchFamily="49" charset="-122"/>
                <a:ea typeface="楷体" panose="02010609060101010101" pitchFamily="49" charset="-122"/>
                <a:cs typeface="微软雅黑" panose="020B0503020204020204" pitchFamily="34" charset="-122"/>
              </a:rPr>
              <a:t>党的基本路线是国家的生命线、人民的幸福线，我们要坚持把以经济建设为中心作为兴国之要、把四项基本原则作为立国之本、把改革开放作为强国之路，不能有丝毫动摇。</a:t>
            </a:r>
            <a:endParaRPr lang="zh-CN" altLang="en-US" sz="24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习近平在庆祝中国共产党成立</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95</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周年大会上的讲话</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zh-CN" altLang="en-US" sz="1800" b="1" dirty="0" smtClean="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smtClean="0">
                <a:latin typeface="楷体" panose="02010609060101010101" pitchFamily="49" charset="-122"/>
                <a:ea typeface="楷体" panose="02010609060101010101" pitchFamily="49" charset="-122"/>
                <a:cs typeface="微软雅黑" panose="020B0503020204020204" pitchFamily="34" charset="-122"/>
              </a:rPr>
              <a:t>2016</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7</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12" name="图片 11"/>
          <p:cNvPicPr>
            <a:picLocks noChangeAspect="1"/>
          </p:cNvPicPr>
          <p:nvPr/>
        </p:nvPicPr>
        <p:blipFill>
          <a:blip r:embed="rId3">
            <a:duotone>
              <a:schemeClr val="bg2">
                <a:shade val="45000"/>
                <a:satMod val="135000"/>
              </a:schemeClr>
              <a:prstClr val="white"/>
            </a:duotone>
          </a:blip>
          <a:stretch>
            <a:fillRect/>
          </a:stretch>
        </p:blipFill>
        <p:spPr>
          <a:xfrm>
            <a:off x="1786603" y="4505038"/>
            <a:ext cx="9139071" cy="1940801"/>
          </a:xfrm>
          <a:prstGeom prst="rect">
            <a:avLst/>
          </a:prstGeom>
        </p:spPr>
      </p:pic>
      <p:pic>
        <p:nvPicPr>
          <p:cNvPr id="16" name="图片 15"/>
          <p:cNvPicPr>
            <a:picLocks noChangeAspect="1"/>
          </p:cNvPicPr>
          <p:nvPr/>
        </p:nvPicPr>
        <p:blipFill rotWithShape="1">
          <a:blip r:embed="rId4"/>
          <a:srcRect t="55323" b="13234"/>
          <a:stretch>
            <a:fillRect/>
          </a:stretch>
        </p:blipFill>
        <p:spPr>
          <a:xfrm>
            <a:off x="0" y="4708841"/>
            <a:ext cx="12192000" cy="2156346"/>
          </a:xfrm>
          <a:prstGeom prst="rect">
            <a:avLst/>
          </a:prstGeom>
        </p:spPr>
      </p:pic>
      <p:sp>
        <p:nvSpPr>
          <p:cNvPr id="18" name="文本框 1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cnsphoto.com/cnsphoto/groupPicToIo/getIoReadImg.do?picId=19103106&amp;langType=0&amp;imgType=4&amp;featuresImgFlag=1"/>
          <p:cNvPicPr>
            <a:picLocks noChangeAspect="1" noChangeArrowheads="1"/>
          </p:cNvPicPr>
          <p:nvPr/>
        </p:nvPicPr>
        <p:blipFill rotWithShape="1">
          <a:blip r:embed="rId1">
            <a:extLst>
              <a:ext uri="{28A0092B-C50C-407E-A947-70E740481C1C}">
                <a14:useLocalDpi xmlns:a14="http://schemas.microsoft.com/office/drawing/2010/main" val="0"/>
              </a:ext>
            </a:extLst>
          </a:blip>
          <a:srcRect l="12275" t="22946" r="13711" b="11885"/>
          <a:stretch>
            <a:fillRect/>
          </a:stretch>
        </p:blipFill>
        <p:spPr bwMode="auto">
          <a:xfrm>
            <a:off x="6096000" y="2641601"/>
            <a:ext cx="6096000" cy="365760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6096000" y="3421743"/>
            <a:ext cx="6096000" cy="2877456"/>
            <a:chOff x="6096000" y="3436257"/>
            <a:chExt cx="6096000" cy="2877456"/>
          </a:xfrm>
        </p:grpSpPr>
        <p:sp>
          <p:nvSpPr>
            <p:cNvPr id="15" name="矩形 14"/>
            <p:cNvSpPr/>
            <p:nvPr/>
          </p:nvSpPr>
          <p:spPr>
            <a:xfrm>
              <a:off x="6096000" y="3436257"/>
              <a:ext cx="6096000" cy="2877456"/>
            </a:xfrm>
            <a:prstGeom prst="rect">
              <a:avLst/>
            </a:prstGeom>
            <a:gradFill>
              <a:gsLst>
                <a:gs pos="23000">
                  <a:srgbClr val="9A1A1D">
                    <a:alpha val="75000"/>
                  </a:srgbClr>
                </a:gs>
                <a:gs pos="0">
                  <a:srgbClr val="BB2B13">
                    <a:alpha val="0"/>
                  </a:srgbClr>
                </a:gs>
                <a:gs pos="100000">
                  <a:srgbClr val="9A1A1D">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文本框 10"/>
            <p:cNvSpPr txBox="1"/>
            <p:nvPr/>
          </p:nvSpPr>
          <p:spPr>
            <a:xfrm>
              <a:off x="7042214" y="4063806"/>
              <a:ext cx="4203573" cy="1477328"/>
            </a:xfrm>
            <a:prstGeom prst="rect">
              <a:avLst/>
            </a:prstGeom>
            <a:noFill/>
          </p:spPr>
          <p:txBody>
            <a:bodyPr wrap="square" rtlCol="0">
              <a:spAutoFit/>
            </a:bodyPr>
            <a:lstStyle/>
            <a:p>
              <a:pPr indent="457200"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党的十九大</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提出</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把我国建设成为富强民主文明和谐美丽的社会主义现代化强国而</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奋斗</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0" y="570533"/>
            <a:ext cx="11944350" cy="2003938"/>
            <a:chOff x="0" y="570533"/>
            <a:chExt cx="11944350" cy="2003938"/>
          </a:xfrm>
        </p:grpSpPr>
        <p:sp>
          <p:nvSpPr>
            <p:cNvPr id="5" name="箭头: 右 4"/>
            <p:cNvSpPr/>
            <p:nvPr/>
          </p:nvSpPr>
          <p:spPr>
            <a:xfrm>
              <a:off x="0" y="570533"/>
              <a:ext cx="11944350" cy="2003938"/>
            </a:xfrm>
            <a:prstGeom prst="rightArrow">
              <a:avLst>
                <a:gd name="adj1" fmla="val 50000"/>
                <a:gd name="adj2" fmla="val 60105"/>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任意形状 15"/>
            <p:cNvSpPr/>
            <p:nvPr/>
          </p:nvSpPr>
          <p:spPr>
            <a:xfrm>
              <a:off x="2722115" y="1430570"/>
              <a:ext cx="6747771" cy="283865"/>
            </a:xfrm>
            <a:custGeom>
              <a:avLst/>
              <a:gdLst>
                <a:gd name="connsiteX0" fmla="*/ 6545256 w 6747771"/>
                <a:gd name="connsiteY0" fmla="*/ 207410 h 283865"/>
                <a:gd name="connsiteX1" fmla="*/ 6545256 w 6747771"/>
                <a:gd name="connsiteY1" fmla="*/ 248003 h 283865"/>
                <a:gd name="connsiteX2" fmla="*/ 6659110 w 6747771"/>
                <a:gd name="connsiteY2" fmla="*/ 248003 h 283865"/>
                <a:gd name="connsiteX3" fmla="*/ 6659110 w 6747771"/>
                <a:gd name="connsiteY3" fmla="*/ 207410 h 283865"/>
                <a:gd name="connsiteX4" fmla="*/ 1696492 w 6747771"/>
                <a:gd name="connsiteY4" fmla="*/ 200006 h 283865"/>
                <a:gd name="connsiteX5" fmla="*/ 1699990 w 6747771"/>
                <a:gd name="connsiteY5" fmla="*/ 211075 h 283865"/>
                <a:gd name="connsiteX6" fmla="*/ 1598433 w 6747771"/>
                <a:gd name="connsiteY6" fmla="*/ 260932 h 283865"/>
                <a:gd name="connsiteX7" fmla="*/ 1586024 w 6747771"/>
                <a:gd name="connsiteY7" fmla="*/ 276039 h 283865"/>
                <a:gd name="connsiteX8" fmla="*/ 1579625 w 6747771"/>
                <a:gd name="connsiteY8" fmla="*/ 268504 h 283865"/>
                <a:gd name="connsiteX9" fmla="*/ 1564444 w 6747771"/>
                <a:gd name="connsiteY9" fmla="*/ 225716 h 283865"/>
                <a:gd name="connsiteX10" fmla="*/ 1572537 w 6747771"/>
                <a:gd name="connsiteY10" fmla="*/ 225716 h 283865"/>
                <a:gd name="connsiteX11" fmla="*/ 1601205 w 6747771"/>
                <a:gd name="connsiteY11" fmla="*/ 221102 h 283865"/>
                <a:gd name="connsiteX12" fmla="*/ 1696492 w 6747771"/>
                <a:gd name="connsiteY12" fmla="*/ 200006 h 283865"/>
                <a:gd name="connsiteX13" fmla="*/ 1433922 w 6747771"/>
                <a:gd name="connsiteY13" fmla="*/ 190723 h 283865"/>
                <a:gd name="connsiteX14" fmla="*/ 1433922 w 6747771"/>
                <a:gd name="connsiteY14" fmla="*/ 251593 h 283865"/>
                <a:gd name="connsiteX15" fmla="*/ 1477491 w 6747771"/>
                <a:gd name="connsiteY15" fmla="*/ 251593 h 283865"/>
                <a:gd name="connsiteX16" fmla="*/ 1477491 w 6747771"/>
                <a:gd name="connsiteY16" fmla="*/ 190723 h 283865"/>
                <a:gd name="connsiteX17" fmla="*/ 2638834 w 6747771"/>
                <a:gd name="connsiteY17" fmla="*/ 187151 h 283865"/>
                <a:gd name="connsiteX18" fmla="*/ 2638834 w 6747771"/>
                <a:gd name="connsiteY18" fmla="*/ 214684 h 283865"/>
                <a:gd name="connsiteX19" fmla="*/ 2704374 w 6747771"/>
                <a:gd name="connsiteY19" fmla="*/ 214684 h 283865"/>
                <a:gd name="connsiteX20" fmla="*/ 2717523 w 6747771"/>
                <a:gd name="connsiteY20" fmla="*/ 197683 h 283865"/>
                <a:gd name="connsiteX21" fmla="*/ 2682404 w 6747771"/>
                <a:gd name="connsiteY21" fmla="*/ 199987 h 283865"/>
                <a:gd name="connsiteX22" fmla="*/ 2682404 w 6747771"/>
                <a:gd name="connsiteY22" fmla="*/ 187151 h 283865"/>
                <a:gd name="connsiteX23" fmla="*/ 4224896 w 6747771"/>
                <a:gd name="connsiteY23" fmla="*/ 176119 h 283865"/>
                <a:gd name="connsiteX24" fmla="*/ 4224556 w 6747771"/>
                <a:gd name="connsiteY24" fmla="*/ 176153 h 283865"/>
                <a:gd name="connsiteX25" fmla="*/ 4224561 w 6747771"/>
                <a:gd name="connsiteY25" fmla="*/ 176161 h 283865"/>
                <a:gd name="connsiteX26" fmla="*/ 4224896 w 6747771"/>
                <a:gd name="connsiteY26" fmla="*/ 176119 h 283865"/>
                <a:gd name="connsiteX27" fmla="*/ 749741 w 6747771"/>
                <a:gd name="connsiteY27" fmla="*/ 158576 h 283865"/>
                <a:gd name="connsiteX28" fmla="*/ 727914 w 6747771"/>
                <a:gd name="connsiteY28" fmla="*/ 187495 h 283865"/>
                <a:gd name="connsiteX29" fmla="*/ 702642 w 6747771"/>
                <a:gd name="connsiteY29" fmla="*/ 209922 h 283865"/>
                <a:gd name="connsiteX30" fmla="*/ 746448 w 6747771"/>
                <a:gd name="connsiteY30" fmla="*/ 209922 h 283865"/>
                <a:gd name="connsiteX31" fmla="*/ 745276 w 6747771"/>
                <a:gd name="connsiteY31" fmla="*/ 167859 h 283865"/>
                <a:gd name="connsiteX32" fmla="*/ 792901 w 6747771"/>
                <a:gd name="connsiteY32" fmla="*/ 172640 h 283865"/>
                <a:gd name="connsiteX33" fmla="*/ 800305 w 6747771"/>
                <a:gd name="connsiteY33" fmla="*/ 179505 h 283865"/>
                <a:gd name="connsiteX34" fmla="*/ 789794 w 6747771"/>
                <a:gd name="connsiteY34" fmla="*/ 192341 h 283865"/>
                <a:gd name="connsiteX35" fmla="*/ 789794 w 6747771"/>
                <a:gd name="connsiteY35" fmla="*/ 209922 h 283865"/>
                <a:gd name="connsiteX36" fmla="*/ 794631 w 6747771"/>
                <a:gd name="connsiteY36" fmla="*/ 209922 h 283865"/>
                <a:gd name="connsiteX37" fmla="*/ 810965 w 6747771"/>
                <a:gd name="connsiteY37" fmla="*/ 188881 h 283865"/>
                <a:gd name="connsiteX38" fmla="*/ 836074 w 6747771"/>
                <a:gd name="connsiteY38" fmla="*/ 205347 h 283865"/>
                <a:gd name="connsiteX39" fmla="*/ 816089 w 6747771"/>
                <a:gd name="connsiteY39" fmla="*/ 184672 h 283865"/>
                <a:gd name="connsiteX40" fmla="*/ 800249 w 6747771"/>
                <a:gd name="connsiteY40" fmla="*/ 158576 h 283865"/>
                <a:gd name="connsiteX41" fmla="*/ 3459175 w 6747771"/>
                <a:gd name="connsiteY41" fmla="*/ 153813 h 283865"/>
                <a:gd name="connsiteX42" fmla="*/ 3459175 w 6747771"/>
                <a:gd name="connsiteY42" fmla="*/ 226590 h 283865"/>
                <a:gd name="connsiteX43" fmla="*/ 3492010 w 6747771"/>
                <a:gd name="connsiteY43" fmla="*/ 226590 h 283865"/>
                <a:gd name="connsiteX44" fmla="*/ 3492010 w 6747771"/>
                <a:gd name="connsiteY44" fmla="*/ 153813 h 283865"/>
                <a:gd name="connsiteX45" fmla="*/ 373075 w 6747771"/>
                <a:gd name="connsiteY45" fmla="*/ 153813 h 283865"/>
                <a:gd name="connsiteX46" fmla="*/ 373075 w 6747771"/>
                <a:gd name="connsiteY46" fmla="*/ 226590 h 283865"/>
                <a:gd name="connsiteX47" fmla="*/ 405910 w 6747771"/>
                <a:gd name="connsiteY47" fmla="*/ 226590 h 283865"/>
                <a:gd name="connsiteX48" fmla="*/ 405910 w 6747771"/>
                <a:gd name="connsiteY48" fmla="*/ 153813 h 283865"/>
                <a:gd name="connsiteX49" fmla="*/ 4247749 w 6747771"/>
                <a:gd name="connsiteY49" fmla="*/ 137890 h 283865"/>
                <a:gd name="connsiteX50" fmla="*/ 4214385 w 6747771"/>
                <a:gd name="connsiteY50" fmla="*/ 142986 h 283865"/>
                <a:gd name="connsiteX51" fmla="*/ 4217850 w 6747771"/>
                <a:gd name="connsiteY51" fmla="*/ 156297 h 283865"/>
                <a:gd name="connsiteX52" fmla="*/ 4222805 w 6747771"/>
                <a:gd name="connsiteY52" fmla="*/ 172009 h 283865"/>
                <a:gd name="connsiteX53" fmla="*/ 1799592 w 6747771"/>
                <a:gd name="connsiteY53" fmla="*/ 137728 h 283865"/>
                <a:gd name="connsiteX54" fmla="*/ 1764209 w 6747771"/>
                <a:gd name="connsiteY54" fmla="*/ 142447 h 283865"/>
                <a:gd name="connsiteX55" fmla="*/ 1774013 w 6747771"/>
                <a:gd name="connsiteY55" fmla="*/ 177831 h 283865"/>
                <a:gd name="connsiteX56" fmla="*/ 1774013 w 6747771"/>
                <a:gd name="connsiteY56" fmla="*/ 176584 h 283865"/>
                <a:gd name="connsiteX57" fmla="*/ 1790384 w 6747771"/>
                <a:gd name="connsiteY57" fmla="*/ 153841 h 283865"/>
                <a:gd name="connsiteX58" fmla="*/ 3171025 w 6747771"/>
                <a:gd name="connsiteY58" fmla="*/ 130001 h 283865"/>
                <a:gd name="connsiteX59" fmla="*/ 3153803 w 6747771"/>
                <a:gd name="connsiteY59" fmla="*/ 214019 h 283865"/>
                <a:gd name="connsiteX60" fmla="*/ 3145504 w 6747771"/>
                <a:gd name="connsiteY60" fmla="*/ 226838 h 283865"/>
                <a:gd name="connsiteX61" fmla="*/ 3171192 w 6747771"/>
                <a:gd name="connsiteY61" fmla="*/ 229139 h 283865"/>
                <a:gd name="connsiteX62" fmla="*/ 3184940 w 6747771"/>
                <a:gd name="connsiteY62" fmla="*/ 216861 h 283865"/>
                <a:gd name="connsiteX63" fmla="*/ 3189573 w 6747771"/>
                <a:gd name="connsiteY63" fmla="*/ 130001 h 283865"/>
                <a:gd name="connsiteX64" fmla="*/ 2638834 w 6747771"/>
                <a:gd name="connsiteY64" fmla="*/ 128810 h 283865"/>
                <a:gd name="connsiteX65" fmla="*/ 2638834 w 6747771"/>
                <a:gd name="connsiteY65" fmla="*/ 174203 h 283865"/>
                <a:gd name="connsiteX66" fmla="*/ 2682404 w 6747771"/>
                <a:gd name="connsiteY66" fmla="*/ 174203 h 283865"/>
                <a:gd name="connsiteX67" fmla="*/ 2682404 w 6747771"/>
                <a:gd name="connsiteY67" fmla="*/ 128810 h 283865"/>
                <a:gd name="connsiteX68" fmla="*/ 2554300 w 6747771"/>
                <a:gd name="connsiteY68" fmla="*/ 128810 h 283865"/>
                <a:gd name="connsiteX69" fmla="*/ 2554300 w 6747771"/>
                <a:gd name="connsiteY69" fmla="*/ 174203 h 283865"/>
                <a:gd name="connsiteX70" fmla="*/ 2595488 w 6747771"/>
                <a:gd name="connsiteY70" fmla="*/ 174203 h 283865"/>
                <a:gd name="connsiteX71" fmla="*/ 2595488 w 6747771"/>
                <a:gd name="connsiteY71" fmla="*/ 128810 h 283865"/>
                <a:gd name="connsiteX72" fmla="*/ 3239941 w 6747771"/>
                <a:gd name="connsiteY72" fmla="*/ 123488 h 283865"/>
                <a:gd name="connsiteX73" fmla="*/ 3230445 w 6747771"/>
                <a:gd name="connsiteY73" fmla="*/ 135377 h 283865"/>
                <a:gd name="connsiteX74" fmla="*/ 3229419 w 6747771"/>
                <a:gd name="connsiteY74" fmla="*/ 159329 h 283865"/>
                <a:gd name="connsiteX75" fmla="*/ 6622646 w 6747771"/>
                <a:gd name="connsiteY75" fmla="*/ 122857 h 283865"/>
                <a:gd name="connsiteX76" fmla="*/ 6622646 w 6747771"/>
                <a:gd name="connsiteY76" fmla="*/ 163487 h 283865"/>
                <a:gd name="connsiteX77" fmla="*/ 6636060 w 6747771"/>
                <a:gd name="connsiteY77" fmla="*/ 163487 h 283865"/>
                <a:gd name="connsiteX78" fmla="*/ 6644332 w 6747771"/>
                <a:gd name="connsiteY78" fmla="*/ 122857 h 283865"/>
                <a:gd name="connsiteX79" fmla="*/ 6521218 w 6747771"/>
                <a:gd name="connsiteY79" fmla="*/ 122857 h 283865"/>
                <a:gd name="connsiteX80" fmla="*/ 6529786 w 6747771"/>
                <a:gd name="connsiteY80" fmla="*/ 124284 h 283865"/>
                <a:gd name="connsiteX81" fmla="*/ 6560772 w 6747771"/>
                <a:gd name="connsiteY81" fmla="*/ 147191 h 283865"/>
                <a:gd name="connsiteX82" fmla="*/ 6547935 w 6747771"/>
                <a:gd name="connsiteY82" fmla="*/ 163487 h 283865"/>
                <a:gd name="connsiteX83" fmla="*/ 6578147 w 6747771"/>
                <a:gd name="connsiteY83" fmla="*/ 163487 h 283865"/>
                <a:gd name="connsiteX84" fmla="*/ 6578147 w 6747771"/>
                <a:gd name="connsiteY84" fmla="*/ 122857 h 283865"/>
                <a:gd name="connsiteX85" fmla="*/ 736216 w 6747771"/>
                <a:gd name="connsiteY85" fmla="*/ 122857 h 283865"/>
                <a:gd name="connsiteX86" fmla="*/ 736216 w 6747771"/>
                <a:gd name="connsiteY86" fmla="*/ 145628 h 283865"/>
                <a:gd name="connsiteX87" fmla="*/ 802407 w 6747771"/>
                <a:gd name="connsiteY87" fmla="*/ 145628 h 283865"/>
                <a:gd name="connsiteX88" fmla="*/ 802407 w 6747771"/>
                <a:gd name="connsiteY88" fmla="*/ 122857 h 283865"/>
                <a:gd name="connsiteX89" fmla="*/ 99231 w 6747771"/>
                <a:gd name="connsiteY89" fmla="*/ 118095 h 283865"/>
                <a:gd name="connsiteX90" fmla="*/ 99231 w 6747771"/>
                <a:gd name="connsiteY90" fmla="*/ 159915 h 283865"/>
                <a:gd name="connsiteX91" fmla="*/ 186854 w 6747771"/>
                <a:gd name="connsiteY91" fmla="*/ 159915 h 283865"/>
                <a:gd name="connsiteX92" fmla="*/ 186854 w 6747771"/>
                <a:gd name="connsiteY92" fmla="*/ 118095 h 283865"/>
                <a:gd name="connsiteX93" fmla="*/ 5591026 w 6747771"/>
                <a:gd name="connsiteY93" fmla="*/ 117127 h 283865"/>
                <a:gd name="connsiteX94" fmla="*/ 5652269 w 6747771"/>
                <a:gd name="connsiteY94" fmla="*/ 150335 h 283865"/>
                <a:gd name="connsiteX95" fmla="*/ 5626838 w 6747771"/>
                <a:gd name="connsiteY95" fmla="*/ 175635 h 283865"/>
                <a:gd name="connsiteX96" fmla="*/ 5609016 w 6747771"/>
                <a:gd name="connsiteY96" fmla="*/ 162576 h 283865"/>
                <a:gd name="connsiteX97" fmla="*/ 5586747 w 6747771"/>
                <a:gd name="connsiteY97" fmla="*/ 123415 h 283865"/>
                <a:gd name="connsiteX98" fmla="*/ 3752701 w 6747771"/>
                <a:gd name="connsiteY98" fmla="*/ 117127 h 283865"/>
                <a:gd name="connsiteX99" fmla="*/ 3813944 w 6747771"/>
                <a:gd name="connsiteY99" fmla="*/ 150335 h 283865"/>
                <a:gd name="connsiteX100" fmla="*/ 3788513 w 6747771"/>
                <a:gd name="connsiteY100" fmla="*/ 175635 h 283865"/>
                <a:gd name="connsiteX101" fmla="*/ 3770691 w 6747771"/>
                <a:gd name="connsiteY101" fmla="*/ 162576 h 283865"/>
                <a:gd name="connsiteX102" fmla="*/ 3748422 w 6747771"/>
                <a:gd name="connsiteY102" fmla="*/ 123415 h 283865"/>
                <a:gd name="connsiteX103" fmla="*/ 6390958 w 6747771"/>
                <a:gd name="connsiteY103" fmla="*/ 116365 h 283865"/>
                <a:gd name="connsiteX104" fmla="*/ 6430956 w 6747771"/>
                <a:gd name="connsiteY104" fmla="*/ 143135 h 283865"/>
                <a:gd name="connsiteX105" fmla="*/ 6431068 w 6747771"/>
                <a:gd name="connsiteY105" fmla="*/ 143247 h 283865"/>
                <a:gd name="connsiteX106" fmla="*/ 6434007 w 6747771"/>
                <a:gd name="connsiteY106" fmla="*/ 148456 h 283865"/>
                <a:gd name="connsiteX107" fmla="*/ 6421617 w 6747771"/>
                <a:gd name="connsiteY107" fmla="*/ 156195 h 283865"/>
                <a:gd name="connsiteX108" fmla="*/ 6347612 w 6747771"/>
                <a:gd name="connsiteY108" fmla="*/ 156195 h 283865"/>
                <a:gd name="connsiteX109" fmla="*/ 6347612 w 6747771"/>
                <a:gd name="connsiteY109" fmla="*/ 224674 h 283865"/>
                <a:gd name="connsiteX110" fmla="*/ 6355724 w 6747771"/>
                <a:gd name="connsiteY110" fmla="*/ 235464 h 283865"/>
                <a:gd name="connsiteX111" fmla="*/ 6383740 w 6747771"/>
                <a:gd name="connsiteY111" fmla="*/ 235464 h 283865"/>
                <a:gd name="connsiteX112" fmla="*/ 6396502 w 6747771"/>
                <a:gd name="connsiteY112" fmla="*/ 225846 h 283865"/>
                <a:gd name="connsiteX113" fmla="*/ 6413878 w 6747771"/>
                <a:gd name="connsiteY113" fmla="*/ 177068 h 283865"/>
                <a:gd name="connsiteX114" fmla="*/ 6424668 w 6747771"/>
                <a:gd name="connsiteY114" fmla="*/ 180193 h 283865"/>
                <a:gd name="connsiteX115" fmla="*/ 6423459 w 6747771"/>
                <a:gd name="connsiteY115" fmla="*/ 223893 h 283865"/>
                <a:gd name="connsiteX116" fmla="*/ 6428426 w 6747771"/>
                <a:gd name="connsiteY116" fmla="*/ 236320 h 283865"/>
                <a:gd name="connsiteX117" fmla="*/ 6438676 w 6747771"/>
                <a:gd name="connsiteY117" fmla="*/ 249715 h 283865"/>
                <a:gd name="connsiteX118" fmla="*/ 6394252 w 6747771"/>
                <a:gd name="connsiteY118" fmla="*/ 274104 h 283865"/>
                <a:gd name="connsiteX119" fmla="*/ 6339482 w 6747771"/>
                <a:gd name="connsiteY119" fmla="*/ 274104 h 283865"/>
                <a:gd name="connsiteX120" fmla="*/ 6303112 w 6747771"/>
                <a:gd name="connsiteY120" fmla="*/ 239929 h 283865"/>
                <a:gd name="connsiteX121" fmla="*/ 6303112 w 6747771"/>
                <a:gd name="connsiteY121" fmla="*/ 156195 h 283865"/>
                <a:gd name="connsiteX122" fmla="*/ 6278742 w 6747771"/>
                <a:gd name="connsiteY122" fmla="*/ 156195 h 283865"/>
                <a:gd name="connsiteX123" fmla="*/ 6155996 w 6747771"/>
                <a:gd name="connsiteY123" fmla="*/ 282271 h 283865"/>
                <a:gd name="connsiteX124" fmla="*/ 6153690 w 6747771"/>
                <a:gd name="connsiteY124" fmla="*/ 274197 h 283865"/>
                <a:gd name="connsiteX125" fmla="*/ 6232103 w 6747771"/>
                <a:gd name="connsiteY125" fmla="*/ 156195 h 283865"/>
                <a:gd name="connsiteX126" fmla="*/ 6163028 w 6747771"/>
                <a:gd name="connsiteY126" fmla="*/ 156195 h 283865"/>
                <a:gd name="connsiteX127" fmla="*/ 6163028 w 6747771"/>
                <a:gd name="connsiteY127" fmla="*/ 143247 h 283865"/>
                <a:gd name="connsiteX128" fmla="*/ 6369936 w 6747771"/>
                <a:gd name="connsiteY128" fmla="*/ 143247 h 283865"/>
                <a:gd name="connsiteX129" fmla="*/ 4989184 w 6747771"/>
                <a:gd name="connsiteY129" fmla="*/ 113332 h 283865"/>
                <a:gd name="connsiteX130" fmla="*/ 4989184 w 6747771"/>
                <a:gd name="connsiteY130" fmla="*/ 185570 h 283865"/>
                <a:gd name="connsiteX131" fmla="*/ 5014727 w 6747771"/>
                <a:gd name="connsiteY131" fmla="*/ 113332 h 283865"/>
                <a:gd name="connsiteX132" fmla="*/ 5104098 w 6747771"/>
                <a:gd name="connsiteY132" fmla="*/ 111359 h 283865"/>
                <a:gd name="connsiteX133" fmla="*/ 5097847 w 6747771"/>
                <a:gd name="connsiteY133" fmla="*/ 113332 h 283865"/>
                <a:gd name="connsiteX134" fmla="*/ 5060045 w 6747771"/>
                <a:gd name="connsiteY134" fmla="*/ 113332 h 283865"/>
                <a:gd name="connsiteX135" fmla="*/ 5060045 w 6747771"/>
                <a:gd name="connsiteY135" fmla="*/ 121332 h 283865"/>
                <a:gd name="connsiteX136" fmla="*/ 5100842 w 6747771"/>
                <a:gd name="connsiteY136" fmla="*/ 158018 h 283865"/>
                <a:gd name="connsiteX137" fmla="*/ 5081104 w 6747771"/>
                <a:gd name="connsiteY137" fmla="*/ 177700 h 283865"/>
                <a:gd name="connsiteX138" fmla="*/ 5065756 w 6747771"/>
                <a:gd name="connsiteY138" fmla="*/ 163022 h 283865"/>
                <a:gd name="connsiteX139" fmla="*/ 5062105 w 6747771"/>
                <a:gd name="connsiteY139" fmla="*/ 147218 h 283865"/>
                <a:gd name="connsiteX140" fmla="*/ 5060048 w 6747771"/>
                <a:gd name="connsiteY140" fmla="*/ 133238 h 283865"/>
                <a:gd name="connsiteX141" fmla="*/ 5060112 w 6747771"/>
                <a:gd name="connsiteY141" fmla="*/ 162308 h 283865"/>
                <a:gd name="connsiteX142" fmla="*/ 5061124 w 6747771"/>
                <a:gd name="connsiteY142" fmla="*/ 213326 h 283865"/>
                <a:gd name="connsiteX143" fmla="*/ 5051115 w 6747771"/>
                <a:gd name="connsiteY143" fmla="*/ 226851 h 283865"/>
                <a:gd name="connsiteX144" fmla="*/ 5023693 w 6747771"/>
                <a:gd name="connsiteY144" fmla="*/ 229195 h 283865"/>
                <a:gd name="connsiteX145" fmla="*/ 5023693 w 6747771"/>
                <a:gd name="connsiteY145" fmla="*/ 155469 h 283865"/>
                <a:gd name="connsiteX146" fmla="*/ 4989184 w 6747771"/>
                <a:gd name="connsiteY146" fmla="*/ 201587 h 283865"/>
                <a:gd name="connsiteX147" fmla="*/ 4989184 w 6747771"/>
                <a:gd name="connsiteY147" fmla="*/ 236115 h 283865"/>
                <a:gd name="connsiteX148" fmla="*/ 5050929 w 6747771"/>
                <a:gd name="connsiteY148" fmla="*/ 236115 h 283865"/>
                <a:gd name="connsiteX149" fmla="*/ 5066165 w 6747771"/>
                <a:gd name="connsiteY149" fmla="*/ 217382 h 283865"/>
                <a:gd name="connsiteX150" fmla="*/ 5086499 w 6747771"/>
                <a:gd name="connsiteY150" fmla="*/ 232581 h 283865"/>
                <a:gd name="connsiteX151" fmla="*/ 5104098 w 6747771"/>
                <a:gd name="connsiteY151" fmla="*/ 119155 h 283865"/>
                <a:gd name="connsiteX152" fmla="*/ 4799205 w 6747771"/>
                <a:gd name="connsiteY152" fmla="*/ 107788 h 283865"/>
                <a:gd name="connsiteX153" fmla="*/ 4886753 w 6747771"/>
                <a:gd name="connsiteY153" fmla="*/ 142112 h 283865"/>
                <a:gd name="connsiteX154" fmla="*/ 4903384 w 6747771"/>
                <a:gd name="connsiteY154" fmla="*/ 173626 h 283865"/>
                <a:gd name="connsiteX155" fmla="*/ 4875814 w 6747771"/>
                <a:gd name="connsiteY155" fmla="*/ 202480 h 283865"/>
                <a:gd name="connsiteX156" fmla="*/ 4855443 w 6747771"/>
                <a:gd name="connsiteY156" fmla="*/ 189309 h 283865"/>
                <a:gd name="connsiteX157" fmla="*/ 4797065 w 6747771"/>
                <a:gd name="connsiteY157" fmla="*/ 116309 h 283865"/>
                <a:gd name="connsiteX158" fmla="*/ 3284879 w 6747771"/>
                <a:gd name="connsiteY158" fmla="*/ 90710 h 283865"/>
                <a:gd name="connsiteX159" fmla="*/ 3269717 w 6747771"/>
                <a:gd name="connsiteY159" fmla="*/ 121555 h 283865"/>
                <a:gd name="connsiteX160" fmla="*/ 3292227 w 6747771"/>
                <a:gd name="connsiteY160" fmla="*/ 169961 h 283865"/>
                <a:gd name="connsiteX161" fmla="*/ 3312765 w 6747771"/>
                <a:gd name="connsiteY161" fmla="*/ 90710 h 283865"/>
                <a:gd name="connsiteX162" fmla="*/ 6622646 w 6747771"/>
                <a:gd name="connsiteY162" fmla="*/ 89520 h 283865"/>
                <a:gd name="connsiteX163" fmla="*/ 6622646 w 6747771"/>
                <a:gd name="connsiteY163" fmla="*/ 109909 h 283865"/>
                <a:gd name="connsiteX164" fmla="*/ 6682401 w 6747771"/>
                <a:gd name="connsiteY164" fmla="*/ 109909 h 283865"/>
                <a:gd name="connsiteX165" fmla="*/ 6698895 w 6747771"/>
                <a:gd name="connsiteY165" fmla="*/ 89520 h 283865"/>
                <a:gd name="connsiteX166" fmla="*/ 736216 w 6747771"/>
                <a:gd name="connsiteY166" fmla="*/ 88329 h 283865"/>
                <a:gd name="connsiteX167" fmla="*/ 736216 w 6747771"/>
                <a:gd name="connsiteY167" fmla="*/ 109909 h 283865"/>
                <a:gd name="connsiteX168" fmla="*/ 802407 w 6747771"/>
                <a:gd name="connsiteY168" fmla="*/ 109909 h 283865"/>
                <a:gd name="connsiteX169" fmla="*/ 802407 w 6747771"/>
                <a:gd name="connsiteY169" fmla="*/ 88329 h 283865"/>
                <a:gd name="connsiteX170" fmla="*/ 2353754 w 6747771"/>
                <a:gd name="connsiteY170" fmla="*/ 87138 h 283865"/>
                <a:gd name="connsiteX171" fmla="*/ 2339950 w 6747771"/>
                <a:gd name="connsiteY171" fmla="*/ 109946 h 283865"/>
                <a:gd name="connsiteX172" fmla="*/ 2366219 w 6747771"/>
                <a:gd name="connsiteY172" fmla="*/ 167543 h 283865"/>
                <a:gd name="connsiteX173" fmla="*/ 2386496 w 6747771"/>
                <a:gd name="connsiteY173" fmla="*/ 87138 h 283865"/>
                <a:gd name="connsiteX174" fmla="*/ 4481903 w 6747771"/>
                <a:gd name="connsiteY174" fmla="*/ 85948 h 283865"/>
                <a:gd name="connsiteX175" fmla="*/ 4481903 w 6747771"/>
                <a:gd name="connsiteY175" fmla="*/ 163487 h 283865"/>
                <a:gd name="connsiteX176" fmla="*/ 4538607 w 6747771"/>
                <a:gd name="connsiteY176" fmla="*/ 163487 h 283865"/>
                <a:gd name="connsiteX177" fmla="*/ 4538607 w 6747771"/>
                <a:gd name="connsiteY177" fmla="*/ 85948 h 283865"/>
                <a:gd name="connsiteX178" fmla="*/ 4379528 w 6747771"/>
                <a:gd name="connsiteY178" fmla="*/ 85948 h 283865"/>
                <a:gd name="connsiteX179" fmla="*/ 4379528 w 6747771"/>
                <a:gd name="connsiteY179" fmla="*/ 163487 h 283865"/>
                <a:gd name="connsiteX180" fmla="*/ 4436213 w 6747771"/>
                <a:gd name="connsiteY180" fmla="*/ 163487 h 283865"/>
                <a:gd name="connsiteX181" fmla="*/ 4436213 w 6747771"/>
                <a:gd name="connsiteY181" fmla="*/ 85948 h 283865"/>
                <a:gd name="connsiteX182" fmla="*/ 195186 w 6747771"/>
                <a:gd name="connsiteY182" fmla="*/ 84757 h 283865"/>
                <a:gd name="connsiteX183" fmla="*/ 221159 w 6747771"/>
                <a:gd name="connsiteY183" fmla="*/ 95938 h 283865"/>
                <a:gd name="connsiteX184" fmla="*/ 228879 w 6747771"/>
                <a:gd name="connsiteY184" fmla="*/ 84757 h 283865"/>
                <a:gd name="connsiteX185" fmla="*/ 3459175 w 6747771"/>
                <a:gd name="connsiteY185" fmla="*/ 79995 h 283865"/>
                <a:gd name="connsiteX186" fmla="*/ 3459175 w 6747771"/>
                <a:gd name="connsiteY186" fmla="*/ 140865 h 283865"/>
                <a:gd name="connsiteX187" fmla="*/ 3492010 w 6747771"/>
                <a:gd name="connsiteY187" fmla="*/ 140865 h 283865"/>
                <a:gd name="connsiteX188" fmla="*/ 3492010 w 6747771"/>
                <a:gd name="connsiteY188" fmla="*/ 79995 h 283865"/>
                <a:gd name="connsiteX189" fmla="*/ 373075 w 6747771"/>
                <a:gd name="connsiteY189" fmla="*/ 79995 h 283865"/>
                <a:gd name="connsiteX190" fmla="*/ 373075 w 6747771"/>
                <a:gd name="connsiteY190" fmla="*/ 140865 h 283865"/>
                <a:gd name="connsiteX191" fmla="*/ 405910 w 6747771"/>
                <a:gd name="connsiteY191" fmla="*/ 140865 h 283865"/>
                <a:gd name="connsiteX192" fmla="*/ 405910 w 6747771"/>
                <a:gd name="connsiteY192" fmla="*/ 79995 h 283865"/>
                <a:gd name="connsiteX193" fmla="*/ 1420397 w 6747771"/>
                <a:gd name="connsiteY193" fmla="*/ 78339 h 283865"/>
                <a:gd name="connsiteX194" fmla="*/ 1373479 w 6747771"/>
                <a:gd name="connsiteY194" fmla="*/ 128494 h 283865"/>
                <a:gd name="connsiteX195" fmla="*/ 1366838 w 6747771"/>
                <a:gd name="connsiteY195" fmla="*/ 122187 h 283865"/>
                <a:gd name="connsiteX196" fmla="*/ 1374436 w 6747771"/>
                <a:gd name="connsiteY196" fmla="*/ 108985 h 283865"/>
                <a:gd name="connsiteX197" fmla="*/ 1370373 w 6747771"/>
                <a:gd name="connsiteY197" fmla="*/ 110858 h 283865"/>
                <a:gd name="connsiteX198" fmla="*/ 1346946 w 6747771"/>
                <a:gd name="connsiteY198" fmla="*/ 113401 h 283865"/>
                <a:gd name="connsiteX199" fmla="*/ 1355080 w 6747771"/>
                <a:gd name="connsiteY199" fmla="*/ 114337 h 283865"/>
                <a:gd name="connsiteX200" fmla="*/ 1363526 w 6747771"/>
                <a:gd name="connsiteY200" fmla="*/ 120383 h 283865"/>
                <a:gd name="connsiteX201" fmla="*/ 1353015 w 6747771"/>
                <a:gd name="connsiteY201" fmla="*/ 132959 h 283865"/>
                <a:gd name="connsiteX202" fmla="*/ 1353015 w 6747771"/>
                <a:gd name="connsiteY202" fmla="*/ 156372 h 283865"/>
                <a:gd name="connsiteX203" fmla="*/ 1367322 w 6747771"/>
                <a:gd name="connsiteY203" fmla="*/ 138856 h 283865"/>
                <a:gd name="connsiteX204" fmla="*/ 1390222 w 6747771"/>
                <a:gd name="connsiteY204" fmla="*/ 155171 h 283865"/>
                <a:gd name="connsiteX205" fmla="*/ 1436769 w 6747771"/>
                <a:gd name="connsiteY205" fmla="*/ 114616 h 283865"/>
                <a:gd name="connsiteX206" fmla="*/ 1420397 w 6747771"/>
                <a:gd name="connsiteY206" fmla="*/ 78339 h 283865"/>
                <a:gd name="connsiteX207" fmla="*/ 3250223 w 6747771"/>
                <a:gd name="connsiteY207" fmla="*/ 74627 h 283865"/>
                <a:gd name="connsiteX208" fmla="*/ 3249425 w 6747771"/>
                <a:gd name="connsiteY208" fmla="*/ 75665 h 283865"/>
                <a:gd name="connsiteX209" fmla="*/ 3239839 w 6747771"/>
                <a:gd name="connsiteY209" fmla="*/ 77613 h 283865"/>
                <a:gd name="connsiteX210" fmla="*/ 3172216 w 6747771"/>
                <a:gd name="connsiteY210" fmla="*/ 77613 h 283865"/>
                <a:gd name="connsiteX211" fmla="*/ 3172216 w 6747771"/>
                <a:gd name="connsiteY211" fmla="*/ 97315 h 283865"/>
                <a:gd name="connsiteX212" fmla="*/ 3171044 w 6747771"/>
                <a:gd name="connsiteY212" fmla="*/ 109072 h 283865"/>
                <a:gd name="connsiteX213" fmla="*/ 3171044 w 6747771"/>
                <a:gd name="connsiteY213" fmla="*/ 115862 h 283865"/>
                <a:gd name="connsiteX214" fmla="*/ 3186112 w 6747771"/>
                <a:gd name="connsiteY214" fmla="*/ 115862 h 283865"/>
                <a:gd name="connsiteX215" fmla="*/ 3197237 w 6747771"/>
                <a:gd name="connsiteY215" fmla="*/ 97147 h 283865"/>
                <a:gd name="connsiteX216" fmla="*/ 3235933 w 6747771"/>
                <a:gd name="connsiteY216" fmla="*/ 112793 h 283865"/>
                <a:gd name="connsiteX217" fmla="*/ 3241182 w 6747771"/>
                <a:gd name="connsiteY217" fmla="*/ 119261 h 283865"/>
                <a:gd name="connsiteX218" fmla="*/ 3244476 w 6747771"/>
                <a:gd name="connsiteY218" fmla="*/ 108039 h 283865"/>
                <a:gd name="connsiteX219" fmla="*/ 5621276 w 6747771"/>
                <a:gd name="connsiteY219" fmla="*/ 71604 h 283865"/>
                <a:gd name="connsiteX220" fmla="*/ 5682611 w 6747771"/>
                <a:gd name="connsiteY220" fmla="*/ 103156 h 283865"/>
                <a:gd name="connsiteX221" fmla="*/ 5658483 w 6747771"/>
                <a:gd name="connsiteY221" fmla="*/ 128941 h 283865"/>
                <a:gd name="connsiteX222" fmla="*/ 5640567 w 6747771"/>
                <a:gd name="connsiteY222" fmla="*/ 114746 h 283865"/>
                <a:gd name="connsiteX223" fmla="*/ 5617108 w 6747771"/>
                <a:gd name="connsiteY223" fmla="*/ 77781 h 283865"/>
                <a:gd name="connsiteX224" fmla="*/ 3782950 w 6747771"/>
                <a:gd name="connsiteY224" fmla="*/ 71604 h 283865"/>
                <a:gd name="connsiteX225" fmla="*/ 3844286 w 6747771"/>
                <a:gd name="connsiteY225" fmla="*/ 103156 h 283865"/>
                <a:gd name="connsiteX226" fmla="*/ 3820157 w 6747771"/>
                <a:gd name="connsiteY226" fmla="*/ 128941 h 283865"/>
                <a:gd name="connsiteX227" fmla="*/ 3802242 w 6747771"/>
                <a:gd name="connsiteY227" fmla="*/ 114746 h 283865"/>
                <a:gd name="connsiteX228" fmla="*/ 3778783 w 6747771"/>
                <a:gd name="connsiteY228" fmla="*/ 77781 h 283865"/>
                <a:gd name="connsiteX229" fmla="*/ 5690648 w 6747771"/>
                <a:gd name="connsiteY229" fmla="*/ 66861 h 283865"/>
                <a:gd name="connsiteX230" fmla="*/ 5744077 w 6747771"/>
                <a:gd name="connsiteY230" fmla="*/ 71623 h 283865"/>
                <a:gd name="connsiteX231" fmla="*/ 5751482 w 6747771"/>
                <a:gd name="connsiteY231" fmla="*/ 78488 h 283865"/>
                <a:gd name="connsiteX232" fmla="*/ 5738645 w 6747771"/>
                <a:gd name="connsiteY232" fmla="*/ 91529 h 283865"/>
                <a:gd name="connsiteX233" fmla="*/ 5730460 w 6747771"/>
                <a:gd name="connsiteY233" fmla="*/ 166575 h 283865"/>
                <a:gd name="connsiteX234" fmla="*/ 5725808 w 6747771"/>
                <a:gd name="connsiteY234" fmla="*/ 177775 h 283865"/>
                <a:gd name="connsiteX235" fmla="*/ 5766829 w 6747771"/>
                <a:gd name="connsiteY235" fmla="*/ 177775 h 283865"/>
                <a:gd name="connsiteX236" fmla="*/ 5790326 w 6747771"/>
                <a:gd name="connsiteY236" fmla="*/ 148567 h 283865"/>
                <a:gd name="connsiteX237" fmla="*/ 5829579 w 6747771"/>
                <a:gd name="connsiteY237" fmla="*/ 177235 h 283865"/>
                <a:gd name="connsiteX238" fmla="*/ 5833206 w 6747771"/>
                <a:gd name="connsiteY238" fmla="*/ 183337 h 283865"/>
                <a:gd name="connsiteX239" fmla="*/ 5819644 w 6747771"/>
                <a:gd name="connsiteY239" fmla="*/ 191913 h 283865"/>
                <a:gd name="connsiteX240" fmla="*/ 5721176 w 6747771"/>
                <a:gd name="connsiteY240" fmla="*/ 191913 h 283865"/>
                <a:gd name="connsiteX241" fmla="*/ 5714126 w 6747771"/>
                <a:gd name="connsiteY241" fmla="*/ 203020 h 283865"/>
                <a:gd name="connsiteX242" fmla="*/ 5813301 w 6747771"/>
                <a:gd name="connsiteY242" fmla="*/ 249249 h 283865"/>
                <a:gd name="connsiteX243" fmla="*/ 5789228 w 6747771"/>
                <a:gd name="connsiteY243" fmla="*/ 278290 h 283865"/>
                <a:gd name="connsiteX244" fmla="*/ 5767908 w 6747771"/>
                <a:gd name="connsiteY244" fmla="*/ 267146 h 283865"/>
                <a:gd name="connsiteX245" fmla="*/ 5706888 w 6747771"/>
                <a:gd name="connsiteY245" fmla="*/ 216414 h 283865"/>
                <a:gd name="connsiteX246" fmla="*/ 5555326 w 6747771"/>
                <a:gd name="connsiteY246" fmla="*/ 282959 h 283865"/>
                <a:gd name="connsiteX247" fmla="*/ 5551736 w 6747771"/>
                <a:gd name="connsiteY247" fmla="*/ 272429 h 283865"/>
                <a:gd name="connsiteX248" fmla="*/ 5675468 w 6747771"/>
                <a:gd name="connsiteY248" fmla="*/ 191913 h 283865"/>
                <a:gd name="connsiteX249" fmla="*/ 5549392 w 6747771"/>
                <a:gd name="connsiteY249" fmla="*/ 191913 h 283865"/>
                <a:gd name="connsiteX250" fmla="*/ 5549392 w 6747771"/>
                <a:gd name="connsiteY250" fmla="*/ 177775 h 283865"/>
                <a:gd name="connsiteX251" fmla="*/ 5679876 w 6747771"/>
                <a:gd name="connsiteY251" fmla="*/ 177775 h 283865"/>
                <a:gd name="connsiteX252" fmla="*/ 5686090 w 6747771"/>
                <a:gd name="connsiteY252" fmla="*/ 160883 h 283865"/>
                <a:gd name="connsiteX253" fmla="*/ 5692973 w 6747771"/>
                <a:gd name="connsiteY253" fmla="*/ 104291 h 283865"/>
                <a:gd name="connsiteX254" fmla="*/ 5690648 w 6747771"/>
                <a:gd name="connsiteY254" fmla="*/ 69186 h 283865"/>
                <a:gd name="connsiteX255" fmla="*/ 5690648 w 6747771"/>
                <a:gd name="connsiteY255" fmla="*/ 66861 h 283865"/>
                <a:gd name="connsiteX256" fmla="*/ 3852323 w 6747771"/>
                <a:gd name="connsiteY256" fmla="*/ 66861 h 283865"/>
                <a:gd name="connsiteX257" fmla="*/ 3905752 w 6747771"/>
                <a:gd name="connsiteY257" fmla="*/ 71623 h 283865"/>
                <a:gd name="connsiteX258" fmla="*/ 3913156 w 6747771"/>
                <a:gd name="connsiteY258" fmla="*/ 78488 h 283865"/>
                <a:gd name="connsiteX259" fmla="*/ 3900320 w 6747771"/>
                <a:gd name="connsiteY259" fmla="*/ 91529 h 283865"/>
                <a:gd name="connsiteX260" fmla="*/ 3892134 w 6747771"/>
                <a:gd name="connsiteY260" fmla="*/ 166575 h 283865"/>
                <a:gd name="connsiteX261" fmla="*/ 3887484 w 6747771"/>
                <a:gd name="connsiteY261" fmla="*/ 177775 h 283865"/>
                <a:gd name="connsiteX262" fmla="*/ 3928504 w 6747771"/>
                <a:gd name="connsiteY262" fmla="*/ 177775 h 283865"/>
                <a:gd name="connsiteX263" fmla="*/ 3952001 w 6747771"/>
                <a:gd name="connsiteY263" fmla="*/ 148567 h 283865"/>
                <a:gd name="connsiteX264" fmla="*/ 3991254 w 6747771"/>
                <a:gd name="connsiteY264" fmla="*/ 177235 h 283865"/>
                <a:gd name="connsiteX265" fmla="*/ 3994882 w 6747771"/>
                <a:gd name="connsiteY265" fmla="*/ 183337 h 283865"/>
                <a:gd name="connsiteX266" fmla="*/ 3981320 w 6747771"/>
                <a:gd name="connsiteY266" fmla="*/ 191913 h 283865"/>
                <a:gd name="connsiteX267" fmla="*/ 3882851 w 6747771"/>
                <a:gd name="connsiteY267" fmla="*/ 191913 h 283865"/>
                <a:gd name="connsiteX268" fmla="*/ 3875801 w 6747771"/>
                <a:gd name="connsiteY268" fmla="*/ 203020 h 283865"/>
                <a:gd name="connsiteX269" fmla="*/ 3974976 w 6747771"/>
                <a:gd name="connsiteY269" fmla="*/ 249249 h 283865"/>
                <a:gd name="connsiteX270" fmla="*/ 3950903 w 6747771"/>
                <a:gd name="connsiteY270" fmla="*/ 278290 h 283865"/>
                <a:gd name="connsiteX271" fmla="*/ 3929583 w 6747771"/>
                <a:gd name="connsiteY271" fmla="*/ 267146 h 283865"/>
                <a:gd name="connsiteX272" fmla="*/ 3868564 w 6747771"/>
                <a:gd name="connsiteY272" fmla="*/ 216414 h 283865"/>
                <a:gd name="connsiteX273" fmla="*/ 3717001 w 6747771"/>
                <a:gd name="connsiteY273" fmla="*/ 282959 h 283865"/>
                <a:gd name="connsiteX274" fmla="*/ 3713410 w 6747771"/>
                <a:gd name="connsiteY274" fmla="*/ 272429 h 283865"/>
                <a:gd name="connsiteX275" fmla="*/ 3837142 w 6747771"/>
                <a:gd name="connsiteY275" fmla="*/ 191913 h 283865"/>
                <a:gd name="connsiteX276" fmla="*/ 3711066 w 6747771"/>
                <a:gd name="connsiteY276" fmla="*/ 191913 h 283865"/>
                <a:gd name="connsiteX277" fmla="*/ 3711066 w 6747771"/>
                <a:gd name="connsiteY277" fmla="*/ 177775 h 283865"/>
                <a:gd name="connsiteX278" fmla="*/ 3841551 w 6747771"/>
                <a:gd name="connsiteY278" fmla="*/ 177775 h 283865"/>
                <a:gd name="connsiteX279" fmla="*/ 3847765 w 6747771"/>
                <a:gd name="connsiteY279" fmla="*/ 160883 h 283865"/>
                <a:gd name="connsiteX280" fmla="*/ 3854648 w 6747771"/>
                <a:gd name="connsiteY280" fmla="*/ 104291 h 283865"/>
                <a:gd name="connsiteX281" fmla="*/ 3852323 w 6747771"/>
                <a:gd name="connsiteY281" fmla="*/ 69186 h 283865"/>
                <a:gd name="connsiteX282" fmla="*/ 3852323 w 6747771"/>
                <a:gd name="connsiteY282" fmla="*/ 66861 h 283865"/>
                <a:gd name="connsiteX283" fmla="*/ 6212830 w 6747771"/>
                <a:gd name="connsiteY283" fmla="*/ 60945 h 283865"/>
                <a:gd name="connsiteX284" fmla="*/ 6214002 w 6747771"/>
                <a:gd name="connsiteY284" fmla="*/ 64219 h 283865"/>
                <a:gd name="connsiteX285" fmla="*/ 6214002 w 6747771"/>
                <a:gd name="connsiteY285" fmla="*/ 70916 h 283865"/>
                <a:gd name="connsiteX286" fmla="*/ 6210982 w 6747771"/>
                <a:gd name="connsiteY286" fmla="*/ 86549 h 283865"/>
                <a:gd name="connsiteX287" fmla="*/ 6206654 w 6747771"/>
                <a:gd name="connsiteY287" fmla="*/ 94431 h 283865"/>
                <a:gd name="connsiteX288" fmla="*/ 6333232 w 6747771"/>
                <a:gd name="connsiteY288" fmla="*/ 94431 h 283865"/>
                <a:gd name="connsiteX289" fmla="*/ 6353156 w 6747771"/>
                <a:gd name="connsiteY289" fmla="*/ 68888 h 283865"/>
                <a:gd name="connsiteX290" fmla="*/ 6369658 w 6747771"/>
                <a:gd name="connsiteY290" fmla="*/ 81632 h 283865"/>
                <a:gd name="connsiteX291" fmla="*/ 6378457 w 6747771"/>
                <a:gd name="connsiteY291" fmla="*/ 60945 h 283865"/>
                <a:gd name="connsiteX292" fmla="*/ 6035687 w 6747771"/>
                <a:gd name="connsiteY292" fmla="*/ 59754 h 283865"/>
                <a:gd name="connsiteX293" fmla="*/ 6035687 w 6747771"/>
                <a:gd name="connsiteY293" fmla="*/ 226590 h 283865"/>
                <a:gd name="connsiteX294" fmla="*/ 6081656 w 6747771"/>
                <a:gd name="connsiteY294" fmla="*/ 226590 h 283865"/>
                <a:gd name="connsiteX295" fmla="*/ 6081656 w 6747771"/>
                <a:gd name="connsiteY295" fmla="*/ 59754 h 283865"/>
                <a:gd name="connsiteX296" fmla="*/ 2592400 w 6747771"/>
                <a:gd name="connsiteY296" fmla="*/ 56182 h 283865"/>
                <a:gd name="connsiteX297" fmla="*/ 2592400 w 6747771"/>
                <a:gd name="connsiteY297" fmla="*/ 78953 h 283865"/>
                <a:gd name="connsiteX298" fmla="*/ 2641922 w 6747771"/>
                <a:gd name="connsiteY298" fmla="*/ 78953 h 283865"/>
                <a:gd name="connsiteX299" fmla="*/ 2641922 w 6747771"/>
                <a:gd name="connsiteY299" fmla="*/ 56182 h 283865"/>
                <a:gd name="connsiteX300" fmla="*/ 1439354 w 6747771"/>
                <a:gd name="connsiteY300" fmla="*/ 56182 h 283865"/>
                <a:gd name="connsiteX301" fmla="*/ 1429048 w 6747771"/>
                <a:gd name="connsiteY301" fmla="*/ 69595 h 283865"/>
                <a:gd name="connsiteX302" fmla="*/ 1452712 w 6747771"/>
                <a:gd name="connsiteY302" fmla="*/ 94561 h 283865"/>
                <a:gd name="connsiteX303" fmla="*/ 1475613 w 6747771"/>
                <a:gd name="connsiteY303" fmla="*/ 56182 h 283865"/>
                <a:gd name="connsiteX304" fmla="*/ 4989184 w 6747771"/>
                <a:gd name="connsiteY304" fmla="*/ 55214 h 283865"/>
                <a:gd name="connsiteX305" fmla="*/ 4989184 w 6747771"/>
                <a:gd name="connsiteY305" fmla="*/ 100384 h 283865"/>
                <a:gd name="connsiteX306" fmla="*/ 5023693 w 6747771"/>
                <a:gd name="connsiteY306" fmla="*/ 100384 h 283865"/>
                <a:gd name="connsiteX307" fmla="*/ 5023693 w 6747771"/>
                <a:gd name="connsiteY307" fmla="*/ 88878 h 283865"/>
                <a:gd name="connsiteX308" fmla="*/ 5021554 w 6747771"/>
                <a:gd name="connsiteY308" fmla="*/ 92403 h 283865"/>
                <a:gd name="connsiteX309" fmla="*/ 5006671 w 6747771"/>
                <a:gd name="connsiteY309" fmla="*/ 98598 h 283865"/>
                <a:gd name="connsiteX310" fmla="*/ 4993500 w 6747771"/>
                <a:gd name="connsiteY310" fmla="*/ 85855 h 283865"/>
                <a:gd name="connsiteX311" fmla="*/ 4990598 w 6747771"/>
                <a:gd name="connsiteY311" fmla="*/ 60173 h 283865"/>
                <a:gd name="connsiteX312" fmla="*/ 6622646 w 6747771"/>
                <a:gd name="connsiteY312" fmla="*/ 54992 h 283865"/>
                <a:gd name="connsiteX313" fmla="*/ 6622646 w 6747771"/>
                <a:gd name="connsiteY313" fmla="*/ 76572 h 283865"/>
                <a:gd name="connsiteX314" fmla="*/ 6664821 w 6747771"/>
                <a:gd name="connsiteY314" fmla="*/ 76572 h 283865"/>
                <a:gd name="connsiteX315" fmla="*/ 6682174 w 6747771"/>
                <a:gd name="connsiteY315" fmla="*/ 54992 h 283865"/>
                <a:gd name="connsiteX316" fmla="*/ 5103484 w 6747771"/>
                <a:gd name="connsiteY316" fmla="*/ 54973 h 283865"/>
                <a:gd name="connsiteX317" fmla="*/ 5100079 w 6747771"/>
                <a:gd name="connsiteY317" fmla="*/ 57298 h 283865"/>
                <a:gd name="connsiteX318" fmla="*/ 5073465 w 6747771"/>
                <a:gd name="connsiteY318" fmla="*/ 87087 h 283865"/>
                <a:gd name="connsiteX319" fmla="*/ 5060410 w 6747771"/>
                <a:gd name="connsiteY319" fmla="*/ 100384 h 283865"/>
                <a:gd name="connsiteX320" fmla="*/ 5064826 w 6747771"/>
                <a:gd name="connsiteY320" fmla="*/ 100384 h 283865"/>
                <a:gd name="connsiteX321" fmla="*/ 5078853 w 6747771"/>
                <a:gd name="connsiteY321" fmla="*/ 81688 h 283865"/>
                <a:gd name="connsiteX322" fmla="*/ 5104098 w 6747771"/>
                <a:gd name="connsiteY322" fmla="*/ 98910 h 283865"/>
                <a:gd name="connsiteX323" fmla="*/ 5104098 w 6747771"/>
                <a:gd name="connsiteY323" fmla="*/ 96924 h 283865"/>
                <a:gd name="connsiteX324" fmla="*/ 5103484 w 6747771"/>
                <a:gd name="connsiteY324" fmla="*/ 54973 h 283865"/>
                <a:gd name="connsiteX325" fmla="*/ 736216 w 6747771"/>
                <a:gd name="connsiteY325" fmla="*/ 53801 h 283865"/>
                <a:gd name="connsiteX326" fmla="*/ 736216 w 6747771"/>
                <a:gd name="connsiteY326" fmla="*/ 75381 h 283865"/>
                <a:gd name="connsiteX327" fmla="*/ 802407 w 6747771"/>
                <a:gd name="connsiteY327" fmla="*/ 75381 h 283865"/>
                <a:gd name="connsiteX328" fmla="*/ 802407 w 6747771"/>
                <a:gd name="connsiteY328" fmla="*/ 64591 h 283865"/>
                <a:gd name="connsiteX329" fmla="*/ 802407 w 6747771"/>
                <a:gd name="connsiteY329" fmla="*/ 53801 h 283865"/>
                <a:gd name="connsiteX330" fmla="*/ 2896009 w 6747771"/>
                <a:gd name="connsiteY330" fmla="*/ 44276 h 283865"/>
                <a:gd name="connsiteX331" fmla="*/ 2896009 w 6747771"/>
                <a:gd name="connsiteY331" fmla="*/ 114913 h 283865"/>
                <a:gd name="connsiteX332" fmla="*/ 2896009 w 6747771"/>
                <a:gd name="connsiteY332" fmla="*/ 121815 h 283865"/>
                <a:gd name="connsiteX333" fmla="*/ 2952676 w 6747771"/>
                <a:gd name="connsiteY333" fmla="*/ 121815 h 283865"/>
                <a:gd name="connsiteX334" fmla="*/ 2952676 w 6747771"/>
                <a:gd name="connsiteY334" fmla="*/ 44276 h 283865"/>
                <a:gd name="connsiteX335" fmla="*/ 5991258 w 6747771"/>
                <a:gd name="connsiteY335" fmla="*/ 40043 h 283865"/>
                <a:gd name="connsiteX336" fmla="*/ 5990420 w 6747771"/>
                <a:gd name="connsiteY336" fmla="*/ 42160 h 283865"/>
                <a:gd name="connsiteX337" fmla="*/ 5982481 w 6747771"/>
                <a:gd name="connsiteY337" fmla="*/ 44388 h 283865"/>
                <a:gd name="connsiteX338" fmla="*/ 5971542 w 6747771"/>
                <a:gd name="connsiteY338" fmla="*/ 40890 h 283865"/>
                <a:gd name="connsiteX339" fmla="*/ 5945200 w 6747771"/>
                <a:gd name="connsiteY339" fmla="*/ 47420 h 283865"/>
                <a:gd name="connsiteX340" fmla="*/ 5945200 w 6747771"/>
                <a:gd name="connsiteY340" fmla="*/ 96812 h 283865"/>
                <a:gd name="connsiteX341" fmla="*/ 5947506 w 6747771"/>
                <a:gd name="connsiteY341" fmla="*/ 96812 h 283865"/>
                <a:gd name="connsiteX342" fmla="*/ 5962743 w 6747771"/>
                <a:gd name="connsiteY342" fmla="*/ 74600 h 283865"/>
                <a:gd name="connsiteX343" fmla="*/ 5992341 w 6747771"/>
                <a:gd name="connsiteY343" fmla="*/ 95816 h 283865"/>
                <a:gd name="connsiteX344" fmla="*/ 5992341 w 6747771"/>
                <a:gd name="connsiteY344" fmla="*/ 93878 h 283865"/>
                <a:gd name="connsiteX345" fmla="*/ 5992341 w 6747771"/>
                <a:gd name="connsiteY345" fmla="*/ 73874 h 283865"/>
                <a:gd name="connsiteX346" fmla="*/ 5991462 w 6747771"/>
                <a:gd name="connsiteY346" fmla="*/ 51266 h 283865"/>
                <a:gd name="connsiteX347" fmla="*/ 4067640 w 6747771"/>
                <a:gd name="connsiteY347" fmla="*/ 39513 h 283865"/>
                <a:gd name="connsiteX348" fmla="*/ 4067640 w 6747771"/>
                <a:gd name="connsiteY348" fmla="*/ 93240 h 283865"/>
                <a:gd name="connsiteX349" fmla="*/ 4094448 w 6747771"/>
                <a:gd name="connsiteY349" fmla="*/ 93240 h 283865"/>
                <a:gd name="connsiteX350" fmla="*/ 4094448 w 6747771"/>
                <a:gd name="connsiteY350" fmla="*/ 39513 h 283865"/>
                <a:gd name="connsiteX351" fmla="*/ 1308944 w 6747771"/>
                <a:gd name="connsiteY351" fmla="*/ 39513 h 283865"/>
                <a:gd name="connsiteX352" fmla="*/ 1308944 w 6747771"/>
                <a:gd name="connsiteY352" fmla="*/ 93240 h 283865"/>
                <a:gd name="connsiteX353" fmla="*/ 1338151 w 6747771"/>
                <a:gd name="connsiteY353" fmla="*/ 93240 h 283865"/>
                <a:gd name="connsiteX354" fmla="*/ 1338151 w 6747771"/>
                <a:gd name="connsiteY354" fmla="*/ 39513 h 283865"/>
                <a:gd name="connsiteX355" fmla="*/ 4217079 w 6747771"/>
                <a:gd name="connsiteY355" fmla="*/ 22243 h 283865"/>
                <a:gd name="connsiteX356" fmla="*/ 4215315 w 6747771"/>
                <a:gd name="connsiteY356" fmla="*/ 25812 h 283865"/>
                <a:gd name="connsiteX357" fmla="*/ 4207390 w 6747771"/>
                <a:gd name="connsiteY357" fmla="*/ 30491 h 283865"/>
                <a:gd name="connsiteX358" fmla="*/ 4208339 w 6747771"/>
                <a:gd name="connsiteY358" fmla="*/ 73353 h 283865"/>
                <a:gd name="connsiteX359" fmla="*/ 4232635 w 6747771"/>
                <a:gd name="connsiteY359" fmla="*/ 70246 h 283865"/>
                <a:gd name="connsiteX360" fmla="*/ 4241099 w 6747771"/>
                <a:gd name="connsiteY360" fmla="*/ 58322 h 283865"/>
                <a:gd name="connsiteX361" fmla="*/ 4230756 w 6747771"/>
                <a:gd name="connsiteY361" fmla="*/ 46546 h 283865"/>
                <a:gd name="connsiteX362" fmla="*/ 4861471 w 6747771"/>
                <a:gd name="connsiteY362" fmla="*/ 9264 h 283865"/>
                <a:gd name="connsiteX363" fmla="*/ 4901208 w 6747771"/>
                <a:gd name="connsiteY363" fmla="*/ 36928 h 283865"/>
                <a:gd name="connsiteX364" fmla="*/ 4903422 w 6747771"/>
                <a:gd name="connsiteY364" fmla="*/ 42192 h 283865"/>
                <a:gd name="connsiteX365" fmla="*/ 4890511 w 6747771"/>
                <a:gd name="connsiteY365" fmla="*/ 51420 h 283865"/>
                <a:gd name="connsiteX366" fmla="*/ 4808674 w 6747771"/>
                <a:gd name="connsiteY366" fmla="*/ 51420 h 283865"/>
                <a:gd name="connsiteX367" fmla="*/ 4785959 w 6747771"/>
                <a:gd name="connsiteY367" fmla="*/ 90878 h 283865"/>
                <a:gd name="connsiteX368" fmla="*/ 4782015 w 6747771"/>
                <a:gd name="connsiteY368" fmla="*/ 93910 h 283865"/>
                <a:gd name="connsiteX369" fmla="*/ 4787931 w 6747771"/>
                <a:gd name="connsiteY369" fmla="*/ 94487 h 283865"/>
                <a:gd name="connsiteX370" fmla="*/ 4797196 w 6747771"/>
                <a:gd name="connsiteY370" fmla="*/ 100366 h 283865"/>
                <a:gd name="connsiteX371" fmla="*/ 4785513 w 6747771"/>
                <a:gd name="connsiteY371" fmla="*/ 113314 h 283865"/>
                <a:gd name="connsiteX372" fmla="*/ 4785513 w 6747771"/>
                <a:gd name="connsiteY372" fmla="*/ 261714 h 283865"/>
                <a:gd name="connsiteX373" fmla="*/ 4774741 w 6747771"/>
                <a:gd name="connsiteY373" fmla="*/ 276634 h 283865"/>
                <a:gd name="connsiteX374" fmla="*/ 4737478 w 6747771"/>
                <a:gd name="connsiteY374" fmla="*/ 279052 h 283865"/>
                <a:gd name="connsiteX375" fmla="*/ 4738650 w 6747771"/>
                <a:gd name="connsiteY375" fmla="*/ 233418 h 283865"/>
                <a:gd name="connsiteX376" fmla="*/ 4739822 w 6747771"/>
                <a:gd name="connsiteY376" fmla="*/ 176249 h 283865"/>
                <a:gd name="connsiteX377" fmla="*/ 4739822 w 6747771"/>
                <a:gd name="connsiteY377" fmla="*/ 142465 h 283865"/>
                <a:gd name="connsiteX378" fmla="*/ 4627792 w 6747771"/>
                <a:gd name="connsiteY378" fmla="*/ 221846 h 283865"/>
                <a:gd name="connsiteX379" fmla="*/ 4621913 w 6747771"/>
                <a:gd name="connsiteY379" fmla="*/ 213661 h 283865"/>
                <a:gd name="connsiteX380" fmla="*/ 4751505 w 6747771"/>
                <a:gd name="connsiteY380" fmla="*/ 51420 h 283865"/>
                <a:gd name="connsiteX381" fmla="*/ 4627755 w 6747771"/>
                <a:gd name="connsiteY381" fmla="*/ 51420 h 283865"/>
                <a:gd name="connsiteX382" fmla="*/ 4627755 w 6747771"/>
                <a:gd name="connsiteY382" fmla="*/ 38472 h 283865"/>
                <a:gd name="connsiteX383" fmla="*/ 4840393 w 6747771"/>
                <a:gd name="connsiteY383" fmla="*/ 38472 h 283865"/>
                <a:gd name="connsiteX384" fmla="*/ 1963694 w 6747771"/>
                <a:gd name="connsiteY384" fmla="*/ 6064 h 283865"/>
                <a:gd name="connsiteX385" fmla="*/ 2020007 w 6747771"/>
                <a:gd name="connsiteY385" fmla="*/ 18919 h 283865"/>
                <a:gd name="connsiteX386" fmla="*/ 2027839 w 6747771"/>
                <a:gd name="connsiteY386" fmla="*/ 25970 h 283865"/>
                <a:gd name="connsiteX387" fmla="*/ 2010650 w 6747771"/>
                <a:gd name="connsiteY387" fmla="*/ 38397 h 283865"/>
                <a:gd name="connsiteX388" fmla="*/ 2007673 w 6747771"/>
                <a:gd name="connsiteY388" fmla="*/ 47327 h 283865"/>
                <a:gd name="connsiteX389" fmla="*/ 2003338 w 6747771"/>
                <a:gd name="connsiteY389" fmla="*/ 53950 h 283865"/>
                <a:gd name="connsiteX390" fmla="*/ 2089808 w 6747771"/>
                <a:gd name="connsiteY390" fmla="*/ 53950 h 283865"/>
                <a:gd name="connsiteX391" fmla="*/ 2112057 w 6747771"/>
                <a:gd name="connsiteY391" fmla="*/ 24742 h 283865"/>
                <a:gd name="connsiteX392" fmla="*/ 2151553 w 6747771"/>
                <a:gd name="connsiteY392" fmla="*/ 52275 h 283865"/>
                <a:gd name="connsiteX393" fmla="*/ 2155087 w 6747771"/>
                <a:gd name="connsiteY393" fmla="*/ 59159 h 283865"/>
                <a:gd name="connsiteX394" fmla="*/ 2142697 w 6747771"/>
                <a:gd name="connsiteY394" fmla="*/ 66898 h 283865"/>
                <a:gd name="connsiteX395" fmla="*/ 1998557 w 6747771"/>
                <a:gd name="connsiteY395" fmla="*/ 66898 h 283865"/>
                <a:gd name="connsiteX396" fmla="*/ 1957797 w 6747771"/>
                <a:gd name="connsiteY396" fmla="*/ 134689 h 283865"/>
                <a:gd name="connsiteX397" fmla="*/ 1957797 w 6747771"/>
                <a:gd name="connsiteY397" fmla="*/ 248022 h 283865"/>
                <a:gd name="connsiteX398" fmla="*/ 2020435 w 6747771"/>
                <a:gd name="connsiteY398" fmla="*/ 248022 h 283865"/>
                <a:gd name="connsiteX399" fmla="*/ 2020435 w 6747771"/>
                <a:gd name="connsiteY399" fmla="*/ 160957 h 283865"/>
                <a:gd name="connsiteX400" fmla="*/ 1966745 w 6747771"/>
                <a:gd name="connsiteY400" fmla="*/ 160957 h 283865"/>
                <a:gd name="connsiteX401" fmla="*/ 1966745 w 6747771"/>
                <a:gd name="connsiteY401" fmla="*/ 148009 h 283865"/>
                <a:gd name="connsiteX402" fmla="*/ 2020435 w 6747771"/>
                <a:gd name="connsiteY402" fmla="*/ 148009 h 283865"/>
                <a:gd name="connsiteX403" fmla="*/ 2020435 w 6747771"/>
                <a:gd name="connsiteY403" fmla="*/ 139879 h 283865"/>
                <a:gd name="connsiteX404" fmla="*/ 2019282 w 6747771"/>
                <a:gd name="connsiteY404" fmla="*/ 76776 h 283865"/>
                <a:gd name="connsiteX405" fmla="*/ 2070460 w 6747771"/>
                <a:gd name="connsiteY405" fmla="*/ 81464 h 283865"/>
                <a:gd name="connsiteX406" fmla="*/ 2078962 w 6747771"/>
                <a:gd name="connsiteY406" fmla="*/ 87306 h 283865"/>
                <a:gd name="connsiteX407" fmla="*/ 2066125 w 6747771"/>
                <a:gd name="connsiteY407" fmla="*/ 101612 h 283865"/>
                <a:gd name="connsiteX408" fmla="*/ 2066125 w 6747771"/>
                <a:gd name="connsiteY408" fmla="*/ 148009 h 283865"/>
                <a:gd name="connsiteX409" fmla="*/ 2086198 w 6747771"/>
                <a:gd name="connsiteY409" fmla="*/ 148009 h 283865"/>
                <a:gd name="connsiteX410" fmla="*/ 2106048 w 6747771"/>
                <a:gd name="connsiteY410" fmla="*/ 123471 h 283865"/>
                <a:gd name="connsiteX411" fmla="*/ 2142344 w 6747771"/>
                <a:gd name="connsiteY411" fmla="*/ 147804 h 283865"/>
                <a:gd name="connsiteX412" fmla="*/ 2144334 w 6747771"/>
                <a:gd name="connsiteY412" fmla="*/ 152604 h 283865"/>
                <a:gd name="connsiteX413" fmla="*/ 2131424 w 6747771"/>
                <a:gd name="connsiteY413" fmla="*/ 160957 h 283865"/>
                <a:gd name="connsiteX414" fmla="*/ 2066125 w 6747771"/>
                <a:gd name="connsiteY414" fmla="*/ 160957 h 283865"/>
                <a:gd name="connsiteX415" fmla="*/ 2066125 w 6747771"/>
                <a:gd name="connsiteY415" fmla="*/ 248022 h 283865"/>
                <a:gd name="connsiteX416" fmla="*/ 2090849 w 6747771"/>
                <a:gd name="connsiteY416" fmla="*/ 248022 h 283865"/>
                <a:gd name="connsiteX417" fmla="*/ 2113062 w 6747771"/>
                <a:gd name="connsiteY417" fmla="*/ 221158 h 283865"/>
                <a:gd name="connsiteX418" fmla="*/ 2153246 w 6747771"/>
                <a:gd name="connsiteY418" fmla="*/ 248115 h 283865"/>
                <a:gd name="connsiteX419" fmla="*/ 2154845 w 6747771"/>
                <a:gd name="connsiteY419" fmla="*/ 252617 h 283865"/>
                <a:gd name="connsiteX420" fmla="*/ 2141935 w 6747771"/>
                <a:gd name="connsiteY420" fmla="*/ 260970 h 283865"/>
                <a:gd name="connsiteX421" fmla="*/ 1957797 w 6747771"/>
                <a:gd name="connsiteY421" fmla="*/ 260970 h 283865"/>
                <a:gd name="connsiteX422" fmla="*/ 1957797 w 6747771"/>
                <a:gd name="connsiteY422" fmla="*/ 261788 h 283865"/>
                <a:gd name="connsiteX423" fmla="*/ 1946467 w 6747771"/>
                <a:gd name="connsiteY423" fmla="*/ 277024 h 283865"/>
                <a:gd name="connsiteX424" fmla="*/ 1912125 w 6747771"/>
                <a:gd name="connsiteY424" fmla="*/ 279369 h 283865"/>
                <a:gd name="connsiteX425" fmla="*/ 1914451 w 6747771"/>
                <a:gd name="connsiteY425" fmla="*/ 176566 h 283865"/>
                <a:gd name="connsiteX426" fmla="*/ 1914451 w 6747771"/>
                <a:gd name="connsiteY426" fmla="*/ 173142 h 283865"/>
                <a:gd name="connsiteX427" fmla="*/ 1866640 w 6747771"/>
                <a:gd name="connsiteY427" fmla="*/ 205829 h 283865"/>
                <a:gd name="connsiteX428" fmla="*/ 1861914 w 6747771"/>
                <a:gd name="connsiteY428" fmla="*/ 198908 h 283865"/>
                <a:gd name="connsiteX429" fmla="*/ 1914451 w 6747771"/>
                <a:gd name="connsiteY429" fmla="*/ 132903 h 283865"/>
                <a:gd name="connsiteX430" fmla="*/ 1914451 w 6747771"/>
                <a:gd name="connsiteY430" fmla="*/ 108793 h 283865"/>
                <a:gd name="connsiteX431" fmla="*/ 1927548 w 6747771"/>
                <a:gd name="connsiteY431" fmla="*/ 109965 h 283865"/>
                <a:gd name="connsiteX432" fmla="*/ 1948532 w 6747771"/>
                <a:gd name="connsiteY432" fmla="*/ 68349 h 283865"/>
                <a:gd name="connsiteX433" fmla="*/ 1949302 w 6747771"/>
                <a:gd name="connsiteY433" fmla="*/ 66898 h 283865"/>
                <a:gd name="connsiteX434" fmla="*/ 1873597 w 6747771"/>
                <a:gd name="connsiteY434" fmla="*/ 66898 h 283865"/>
                <a:gd name="connsiteX435" fmla="*/ 1873597 w 6747771"/>
                <a:gd name="connsiteY435" fmla="*/ 53950 h 283865"/>
                <a:gd name="connsiteX436" fmla="*/ 1954002 w 6747771"/>
                <a:gd name="connsiteY436" fmla="*/ 53950 h 283865"/>
                <a:gd name="connsiteX437" fmla="*/ 1955453 w 6747771"/>
                <a:gd name="connsiteY437" fmla="*/ 51029 h 283865"/>
                <a:gd name="connsiteX438" fmla="*/ 1956495 w 6747771"/>
                <a:gd name="connsiteY438" fmla="*/ 46750 h 283865"/>
                <a:gd name="connsiteX439" fmla="*/ 1963694 w 6747771"/>
                <a:gd name="connsiteY439" fmla="*/ 6064 h 283865"/>
                <a:gd name="connsiteX440" fmla="*/ 1409961 w 6747771"/>
                <a:gd name="connsiteY440" fmla="*/ 5860 h 283865"/>
                <a:gd name="connsiteX441" fmla="*/ 1458590 w 6747771"/>
                <a:gd name="connsiteY441" fmla="*/ 16464 h 283865"/>
                <a:gd name="connsiteX442" fmla="*/ 1466050 w 6747771"/>
                <a:gd name="connsiteY442" fmla="*/ 23440 h 283865"/>
                <a:gd name="connsiteX443" fmla="*/ 1450907 w 6747771"/>
                <a:gd name="connsiteY443" fmla="*/ 35904 h 283865"/>
                <a:gd name="connsiteX444" fmla="*/ 1448061 w 6747771"/>
                <a:gd name="connsiteY444" fmla="*/ 40462 h 283865"/>
                <a:gd name="connsiteX445" fmla="*/ 1446297 w 6747771"/>
                <a:gd name="connsiteY445" fmla="*/ 43234 h 283865"/>
                <a:gd name="connsiteX446" fmla="*/ 1475464 w 6747771"/>
                <a:gd name="connsiteY446" fmla="*/ 43234 h 283865"/>
                <a:gd name="connsiteX447" fmla="*/ 1489305 w 6747771"/>
                <a:gd name="connsiteY447" fmla="*/ 24538 h 283865"/>
                <a:gd name="connsiteX448" fmla="*/ 1529600 w 6747771"/>
                <a:gd name="connsiteY448" fmla="*/ 48294 h 283865"/>
                <a:gd name="connsiteX449" fmla="*/ 1534809 w 6747771"/>
                <a:gd name="connsiteY449" fmla="*/ 55085 h 283865"/>
                <a:gd name="connsiteX450" fmla="*/ 1517117 w 6747771"/>
                <a:gd name="connsiteY450" fmla="*/ 68814 h 283865"/>
                <a:gd name="connsiteX451" fmla="*/ 1484691 w 6747771"/>
                <a:gd name="connsiteY451" fmla="*/ 113946 h 283865"/>
                <a:gd name="connsiteX452" fmla="*/ 1551161 w 6747771"/>
                <a:gd name="connsiteY452" fmla="*/ 125276 h 283865"/>
                <a:gd name="connsiteX453" fmla="*/ 1549375 w 6747771"/>
                <a:gd name="connsiteY453" fmla="*/ 135080 h 283865"/>
                <a:gd name="connsiteX454" fmla="*/ 1525321 w 6747771"/>
                <a:gd name="connsiteY454" fmla="*/ 172008 h 283865"/>
                <a:gd name="connsiteX455" fmla="*/ 1458776 w 6747771"/>
                <a:gd name="connsiteY455" fmla="*/ 139265 h 283865"/>
                <a:gd name="connsiteX456" fmla="*/ 1399617 w 6747771"/>
                <a:gd name="connsiteY456" fmla="*/ 170705 h 283865"/>
                <a:gd name="connsiteX457" fmla="*/ 1434852 w 6747771"/>
                <a:gd name="connsiteY457" fmla="*/ 176584 h 283865"/>
                <a:gd name="connsiteX458" fmla="*/ 1472989 w 6747771"/>
                <a:gd name="connsiteY458" fmla="*/ 176584 h 283865"/>
                <a:gd name="connsiteX459" fmla="*/ 1484114 w 6747771"/>
                <a:gd name="connsiteY459" fmla="*/ 159041 h 283865"/>
                <a:gd name="connsiteX460" fmla="*/ 1522066 w 6747771"/>
                <a:gd name="connsiteY460" fmla="*/ 174445 h 283865"/>
                <a:gd name="connsiteX461" fmla="*/ 1528986 w 6747771"/>
                <a:gd name="connsiteY461" fmla="*/ 181309 h 283865"/>
                <a:gd name="connsiteX462" fmla="*/ 1519647 w 6747771"/>
                <a:gd name="connsiteY462" fmla="*/ 195057 h 283865"/>
                <a:gd name="connsiteX463" fmla="*/ 1519647 w 6747771"/>
                <a:gd name="connsiteY463" fmla="*/ 216451 h 283865"/>
                <a:gd name="connsiteX464" fmla="*/ 1520707 w 6747771"/>
                <a:gd name="connsiteY464" fmla="*/ 262774 h 283865"/>
                <a:gd name="connsiteX465" fmla="*/ 1510699 w 6747771"/>
                <a:gd name="connsiteY465" fmla="*/ 276225 h 283865"/>
                <a:gd name="connsiteX466" fmla="*/ 1477491 w 6747771"/>
                <a:gd name="connsiteY466" fmla="*/ 279722 h 283865"/>
                <a:gd name="connsiteX467" fmla="*/ 1477491 w 6747771"/>
                <a:gd name="connsiteY467" fmla="*/ 264542 h 283865"/>
                <a:gd name="connsiteX468" fmla="*/ 1433922 w 6747771"/>
                <a:gd name="connsiteY468" fmla="*/ 264542 h 283865"/>
                <a:gd name="connsiteX469" fmla="*/ 1433922 w 6747771"/>
                <a:gd name="connsiteY469" fmla="*/ 263556 h 283865"/>
                <a:gd name="connsiteX470" fmla="*/ 1421625 w 6747771"/>
                <a:gd name="connsiteY470" fmla="*/ 277378 h 283865"/>
                <a:gd name="connsiteX471" fmla="*/ 1389404 w 6747771"/>
                <a:gd name="connsiteY471" fmla="*/ 279722 h 283865"/>
                <a:gd name="connsiteX472" fmla="*/ 1390576 w 6747771"/>
                <a:gd name="connsiteY472" fmla="*/ 223353 h 283865"/>
                <a:gd name="connsiteX473" fmla="*/ 1390576 w 6747771"/>
                <a:gd name="connsiteY473" fmla="*/ 203355 h 283865"/>
                <a:gd name="connsiteX474" fmla="*/ 1390576 w 6747771"/>
                <a:gd name="connsiteY474" fmla="*/ 175189 h 283865"/>
                <a:gd name="connsiteX475" fmla="*/ 1365164 w 6747771"/>
                <a:gd name="connsiteY475" fmla="*/ 184584 h 283865"/>
                <a:gd name="connsiteX476" fmla="*/ 1361164 w 6747771"/>
                <a:gd name="connsiteY476" fmla="*/ 175598 h 283865"/>
                <a:gd name="connsiteX477" fmla="*/ 1375284 w 6747771"/>
                <a:gd name="connsiteY477" fmla="*/ 170482 h 283865"/>
                <a:gd name="connsiteX478" fmla="*/ 1353015 w 6747771"/>
                <a:gd name="connsiteY478" fmla="*/ 170482 h 283865"/>
                <a:gd name="connsiteX479" fmla="*/ 1353015 w 6747771"/>
                <a:gd name="connsiteY479" fmla="*/ 217047 h 283865"/>
                <a:gd name="connsiteX480" fmla="*/ 1386669 w 6747771"/>
                <a:gd name="connsiteY480" fmla="*/ 210033 h 283865"/>
                <a:gd name="connsiteX481" fmla="*/ 1390371 w 6747771"/>
                <a:gd name="connsiteY481" fmla="*/ 219670 h 283865"/>
                <a:gd name="connsiteX482" fmla="*/ 1282173 w 6747771"/>
                <a:gd name="connsiteY482" fmla="*/ 269955 h 283865"/>
                <a:gd name="connsiteX483" fmla="*/ 1271755 w 6747771"/>
                <a:gd name="connsiteY483" fmla="*/ 283722 h 283865"/>
                <a:gd name="connsiteX484" fmla="*/ 1263905 w 6747771"/>
                <a:gd name="connsiteY484" fmla="*/ 276485 h 283865"/>
                <a:gd name="connsiteX485" fmla="*/ 1252110 w 6747771"/>
                <a:gd name="connsiteY485" fmla="*/ 232246 h 283865"/>
                <a:gd name="connsiteX486" fmla="*/ 1262342 w 6747771"/>
                <a:gd name="connsiteY486" fmla="*/ 232246 h 283865"/>
                <a:gd name="connsiteX487" fmla="*/ 1268463 w 6747771"/>
                <a:gd name="connsiteY487" fmla="*/ 231074 h 283865"/>
                <a:gd name="connsiteX488" fmla="*/ 1268463 w 6747771"/>
                <a:gd name="connsiteY488" fmla="*/ 184416 h 283865"/>
                <a:gd name="connsiteX489" fmla="*/ 1268463 w 6747771"/>
                <a:gd name="connsiteY489" fmla="*/ 161311 h 283865"/>
                <a:gd name="connsiteX490" fmla="*/ 1267290 w 6747771"/>
                <a:gd name="connsiteY490" fmla="*/ 130652 h 283865"/>
                <a:gd name="connsiteX491" fmla="*/ 1304851 w 6747771"/>
                <a:gd name="connsiteY491" fmla="*/ 136512 h 283865"/>
                <a:gd name="connsiteX492" fmla="*/ 1312962 w 6747771"/>
                <a:gd name="connsiteY492" fmla="*/ 142502 h 283865"/>
                <a:gd name="connsiteX493" fmla="*/ 1303623 w 6747771"/>
                <a:gd name="connsiteY493" fmla="*/ 154316 h 283865"/>
                <a:gd name="connsiteX494" fmla="*/ 1303623 w 6747771"/>
                <a:gd name="connsiteY494" fmla="*/ 226386 h 283865"/>
                <a:gd name="connsiteX495" fmla="*/ 1315511 w 6747771"/>
                <a:gd name="connsiteY495" fmla="*/ 224451 h 283865"/>
                <a:gd name="connsiteX496" fmla="*/ 1315511 w 6747771"/>
                <a:gd name="connsiteY496" fmla="*/ 162241 h 283865"/>
                <a:gd name="connsiteX497" fmla="*/ 1314339 w 6747771"/>
                <a:gd name="connsiteY497" fmla="*/ 109649 h 283865"/>
                <a:gd name="connsiteX498" fmla="*/ 1338151 w 6747771"/>
                <a:gd name="connsiteY498" fmla="*/ 112389 h 283865"/>
                <a:gd name="connsiteX499" fmla="*/ 1338151 w 6747771"/>
                <a:gd name="connsiteY499" fmla="*/ 106188 h 283865"/>
                <a:gd name="connsiteX500" fmla="*/ 1308944 w 6747771"/>
                <a:gd name="connsiteY500" fmla="*/ 106188 h 283865"/>
                <a:gd name="connsiteX501" fmla="*/ 1308944 w 6747771"/>
                <a:gd name="connsiteY501" fmla="*/ 110783 h 283865"/>
                <a:gd name="connsiteX502" fmla="*/ 1299028 w 6747771"/>
                <a:gd name="connsiteY502" fmla="*/ 122504 h 283865"/>
                <a:gd name="connsiteX503" fmla="*/ 1280517 w 6747771"/>
                <a:gd name="connsiteY503" fmla="*/ 124811 h 283865"/>
                <a:gd name="connsiteX504" fmla="*/ 1267923 w 6747771"/>
                <a:gd name="connsiteY504" fmla="*/ 126038 h 283865"/>
                <a:gd name="connsiteX505" fmla="*/ 1267923 w 6747771"/>
                <a:gd name="connsiteY505" fmla="*/ 101314 h 283865"/>
                <a:gd name="connsiteX506" fmla="*/ 1269095 w 6747771"/>
                <a:gd name="connsiteY506" fmla="*/ 78451 h 283865"/>
                <a:gd name="connsiteX507" fmla="*/ 1269095 w 6747771"/>
                <a:gd name="connsiteY507" fmla="*/ 55419 h 283865"/>
                <a:gd name="connsiteX508" fmla="*/ 1267923 w 6747771"/>
                <a:gd name="connsiteY508" fmla="*/ 17208 h 283865"/>
                <a:gd name="connsiteX509" fmla="*/ 1312720 w 6747771"/>
                <a:gd name="connsiteY509" fmla="*/ 26565 h 283865"/>
                <a:gd name="connsiteX510" fmla="*/ 1335677 w 6747771"/>
                <a:gd name="connsiteY510" fmla="*/ 26565 h 283865"/>
                <a:gd name="connsiteX511" fmla="*/ 1344402 w 6747771"/>
                <a:gd name="connsiteY511" fmla="*/ 10194 h 283865"/>
                <a:gd name="connsiteX512" fmla="*/ 1381442 w 6747771"/>
                <a:gd name="connsiteY512" fmla="*/ 24389 h 283865"/>
                <a:gd name="connsiteX513" fmla="*/ 1387339 w 6747771"/>
                <a:gd name="connsiteY513" fmla="*/ 31253 h 283865"/>
                <a:gd name="connsiteX514" fmla="*/ 1378000 w 6747771"/>
                <a:gd name="connsiteY514" fmla="*/ 44369 h 283865"/>
                <a:gd name="connsiteX515" fmla="*/ 1378000 w 6747771"/>
                <a:gd name="connsiteY515" fmla="*/ 53113 h 283865"/>
                <a:gd name="connsiteX516" fmla="*/ 1378000 w 6747771"/>
                <a:gd name="connsiteY516" fmla="*/ 100310 h 283865"/>
                <a:gd name="connsiteX517" fmla="*/ 1377017 w 6747771"/>
                <a:gd name="connsiteY517" fmla="*/ 104389 h 283865"/>
                <a:gd name="connsiteX518" fmla="*/ 1386144 w 6747771"/>
                <a:gd name="connsiteY518" fmla="*/ 85729 h 283865"/>
                <a:gd name="connsiteX519" fmla="*/ 1404138 w 6747771"/>
                <a:gd name="connsiteY519" fmla="*/ 39904 h 283865"/>
                <a:gd name="connsiteX520" fmla="*/ 1409961 w 6747771"/>
                <a:gd name="connsiteY520" fmla="*/ 5860 h 283865"/>
                <a:gd name="connsiteX521" fmla="*/ 5022521 w 6747771"/>
                <a:gd name="connsiteY521" fmla="*/ 5804 h 283865"/>
                <a:gd name="connsiteX522" fmla="*/ 5063263 w 6747771"/>
                <a:gd name="connsiteY522" fmla="*/ 10492 h 283865"/>
                <a:gd name="connsiteX523" fmla="*/ 5071709 w 6747771"/>
                <a:gd name="connsiteY523" fmla="*/ 16371 h 283865"/>
                <a:gd name="connsiteX524" fmla="*/ 5060045 w 6747771"/>
                <a:gd name="connsiteY524" fmla="*/ 29114 h 283865"/>
                <a:gd name="connsiteX525" fmla="*/ 5060045 w 6747771"/>
                <a:gd name="connsiteY525" fmla="*/ 85185 h 283865"/>
                <a:gd name="connsiteX526" fmla="*/ 5069644 w 6747771"/>
                <a:gd name="connsiteY526" fmla="*/ 27979 h 283865"/>
                <a:gd name="connsiteX527" fmla="*/ 5103000 w 6747771"/>
                <a:gd name="connsiteY527" fmla="*/ 41198 h 283865"/>
                <a:gd name="connsiteX528" fmla="*/ 5103000 w 6747771"/>
                <a:gd name="connsiteY528" fmla="*/ 37067 h 283865"/>
                <a:gd name="connsiteX529" fmla="*/ 5103000 w 6747771"/>
                <a:gd name="connsiteY529" fmla="*/ 27979 h 283865"/>
                <a:gd name="connsiteX530" fmla="*/ 5143426 w 6747771"/>
                <a:gd name="connsiteY530" fmla="*/ 38490 h 283865"/>
                <a:gd name="connsiteX531" fmla="*/ 5192595 w 6747771"/>
                <a:gd name="connsiteY531" fmla="*/ 5804 h 283865"/>
                <a:gd name="connsiteX532" fmla="*/ 5222305 w 6747771"/>
                <a:gd name="connsiteY532" fmla="*/ 36928 h 283865"/>
                <a:gd name="connsiteX533" fmla="*/ 5225635 w 6747771"/>
                <a:gd name="connsiteY533" fmla="*/ 43234 h 283865"/>
                <a:gd name="connsiteX534" fmla="*/ 5217393 w 6747771"/>
                <a:gd name="connsiteY534" fmla="*/ 50303 h 283865"/>
                <a:gd name="connsiteX535" fmla="*/ 5202827 w 6747771"/>
                <a:gd name="connsiteY535" fmla="*/ 46806 h 283865"/>
                <a:gd name="connsiteX536" fmla="*/ 5142756 w 6747771"/>
                <a:gd name="connsiteY536" fmla="*/ 55922 h 283865"/>
                <a:gd name="connsiteX537" fmla="*/ 5142756 w 6747771"/>
                <a:gd name="connsiteY537" fmla="*/ 112290 h 283865"/>
                <a:gd name="connsiteX538" fmla="*/ 5168392 w 6747771"/>
                <a:gd name="connsiteY538" fmla="*/ 112290 h 283865"/>
                <a:gd name="connsiteX539" fmla="*/ 5187144 w 6747771"/>
                <a:gd name="connsiteY539" fmla="*/ 85427 h 283865"/>
                <a:gd name="connsiteX540" fmla="*/ 5223123 w 6747771"/>
                <a:gd name="connsiteY540" fmla="*/ 111732 h 283865"/>
                <a:gd name="connsiteX541" fmla="*/ 5223774 w 6747771"/>
                <a:gd name="connsiteY541" fmla="*/ 112290 h 283865"/>
                <a:gd name="connsiteX542" fmla="*/ 5226714 w 6747771"/>
                <a:gd name="connsiteY542" fmla="*/ 116011 h 283865"/>
                <a:gd name="connsiteX543" fmla="*/ 5213803 w 6747771"/>
                <a:gd name="connsiteY543" fmla="*/ 125238 h 283865"/>
                <a:gd name="connsiteX544" fmla="*/ 5197525 w 6747771"/>
                <a:gd name="connsiteY544" fmla="*/ 125238 h 283865"/>
                <a:gd name="connsiteX545" fmla="*/ 5197525 w 6747771"/>
                <a:gd name="connsiteY545" fmla="*/ 150855 h 283865"/>
                <a:gd name="connsiteX546" fmla="*/ 5197525 w 6747771"/>
                <a:gd name="connsiteY546" fmla="*/ 195225 h 283865"/>
                <a:gd name="connsiteX547" fmla="*/ 5198697 w 6747771"/>
                <a:gd name="connsiteY547" fmla="*/ 262811 h 283865"/>
                <a:gd name="connsiteX548" fmla="*/ 5189097 w 6747771"/>
                <a:gd name="connsiteY548" fmla="*/ 276913 h 283865"/>
                <a:gd name="connsiteX549" fmla="*/ 5155350 w 6747771"/>
                <a:gd name="connsiteY549" fmla="*/ 279331 h 283865"/>
                <a:gd name="connsiteX550" fmla="*/ 5157676 w 6747771"/>
                <a:gd name="connsiteY550" fmla="*/ 169533 h 283865"/>
                <a:gd name="connsiteX551" fmla="*/ 5157676 w 6747771"/>
                <a:gd name="connsiteY551" fmla="*/ 125238 h 283865"/>
                <a:gd name="connsiteX552" fmla="*/ 5142700 w 6747771"/>
                <a:gd name="connsiteY552" fmla="*/ 125238 h 283865"/>
                <a:gd name="connsiteX553" fmla="*/ 5069160 w 6747771"/>
                <a:gd name="connsiteY553" fmla="*/ 281750 h 283865"/>
                <a:gd name="connsiteX554" fmla="*/ 5061086 w 6747771"/>
                <a:gd name="connsiteY554" fmla="*/ 275704 h 283865"/>
                <a:gd name="connsiteX555" fmla="*/ 5079709 w 6747771"/>
                <a:gd name="connsiteY555" fmla="*/ 249063 h 283865"/>
                <a:gd name="connsiteX556" fmla="*/ 4989444 w 6747771"/>
                <a:gd name="connsiteY556" fmla="*/ 249063 h 283865"/>
                <a:gd name="connsiteX557" fmla="*/ 4975845 w 6747771"/>
                <a:gd name="connsiteY557" fmla="*/ 263072 h 283865"/>
                <a:gd name="connsiteX558" fmla="*/ 4953577 w 6747771"/>
                <a:gd name="connsiteY558" fmla="*/ 252226 h 283865"/>
                <a:gd name="connsiteX559" fmla="*/ 4946042 w 6747771"/>
                <a:gd name="connsiteY559" fmla="*/ 248431 h 283865"/>
                <a:gd name="connsiteX560" fmla="*/ 4944331 w 6747771"/>
                <a:gd name="connsiteY560" fmla="*/ 235799 h 283865"/>
                <a:gd name="connsiteX561" fmla="*/ 4951679 w 6747771"/>
                <a:gd name="connsiteY561" fmla="*/ 222088 h 283865"/>
                <a:gd name="connsiteX562" fmla="*/ 4951679 w 6747771"/>
                <a:gd name="connsiteY562" fmla="*/ 72572 h 283865"/>
                <a:gd name="connsiteX563" fmla="*/ 4949335 w 6747771"/>
                <a:gd name="connsiteY563" fmla="*/ 15143 h 283865"/>
                <a:gd name="connsiteX564" fmla="*/ 4992421 w 6747771"/>
                <a:gd name="connsiteY564" fmla="*/ 19831 h 283865"/>
                <a:gd name="connsiteX565" fmla="*/ 5000867 w 6747771"/>
                <a:gd name="connsiteY565" fmla="*/ 25654 h 283865"/>
                <a:gd name="connsiteX566" fmla="*/ 4992147 w 6747771"/>
                <a:gd name="connsiteY566" fmla="*/ 35207 h 283865"/>
                <a:gd name="connsiteX567" fmla="*/ 5023693 w 6747771"/>
                <a:gd name="connsiteY567" fmla="*/ 72221 h 283865"/>
                <a:gd name="connsiteX568" fmla="*/ 5023693 w 6747771"/>
                <a:gd name="connsiteY568" fmla="*/ 60740 h 283865"/>
                <a:gd name="connsiteX569" fmla="*/ 5022521 w 6747771"/>
                <a:gd name="connsiteY569" fmla="*/ 5804 h 283865"/>
                <a:gd name="connsiteX570" fmla="*/ 691698 w 6747771"/>
                <a:gd name="connsiteY570" fmla="*/ 5804 h 283865"/>
                <a:gd name="connsiteX571" fmla="*/ 739397 w 6747771"/>
                <a:gd name="connsiteY571" fmla="*/ 10492 h 283865"/>
                <a:gd name="connsiteX572" fmla="*/ 749052 w 6747771"/>
                <a:gd name="connsiteY572" fmla="*/ 16333 h 283865"/>
                <a:gd name="connsiteX573" fmla="*/ 736216 w 6747771"/>
                <a:gd name="connsiteY573" fmla="*/ 30640 h 283865"/>
                <a:gd name="connsiteX574" fmla="*/ 736216 w 6747771"/>
                <a:gd name="connsiteY574" fmla="*/ 40853 h 283865"/>
                <a:gd name="connsiteX575" fmla="*/ 802481 w 6747771"/>
                <a:gd name="connsiteY575" fmla="*/ 40853 h 283865"/>
                <a:gd name="connsiteX576" fmla="*/ 801328 w 6747771"/>
                <a:gd name="connsiteY576" fmla="*/ 5804 h 283865"/>
                <a:gd name="connsiteX577" fmla="*/ 849958 w 6747771"/>
                <a:gd name="connsiteY577" fmla="*/ 10566 h 283865"/>
                <a:gd name="connsiteX578" fmla="*/ 858608 w 6747771"/>
                <a:gd name="connsiteY578" fmla="*/ 17784 h 283865"/>
                <a:gd name="connsiteX579" fmla="*/ 845753 w 6747771"/>
                <a:gd name="connsiteY579" fmla="*/ 30472 h 283865"/>
                <a:gd name="connsiteX580" fmla="*/ 845753 w 6747771"/>
                <a:gd name="connsiteY580" fmla="*/ 40853 h 283865"/>
                <a:gd name="connsiteX581" fmla="*/ 855130 w 6747771"/>
                <a:gd name="connsiteY581" fmla="*/ 40853 h 283865"/>
                <a:gd name="connsiteX582" fmla="*/ 872580 w 6747771"/>
                <a:gd name="connsiteY582" fmla="*/ 16315 h 283865"/>
                <a:gd name="connsiteX583" fmla="*/ 908503 w 6747771"/>
                <a:gd name="connsiteY583" fmla="*/ 39048 h 283865"/>
                <a:gd name="connsiteX584" fmla="*/ 912298 w 6747771"/>
                <a:gd name="connsiteY584" fmla="*/ 46062 h 283865"/>
                <a:gd name="connsiteX585" fmla="*/ 899908 w 6747771"/>
                <a:gd name="connsiteY585" fmla="*/ 53801 h 283865"/>
                <a:gd name="connsiteX586" fmla="*/ 845753 w 6747771"/>
                <a:gd name="connsiteY586" fmla="*/ 53801 h 283865"/>
                <a:gd name="connsiteX587" fmla="*/ 845753 w 6747771"/>
                <a:gd name="connsiteY587" fmla="*/ 145628 h 283865"/>
                <a:gd name="connsiteX588" fmla="*/ 856357 w 6747771"/>
                <a:gd name="connsiteY588" fmla="*/ 145628 h 283865"/>
                <a:gd name="connsiteX589" fmla="*/ 876189 w 6747771"/>
                <a:gd name="connsiteY589" fmla="*/ 118764 h 283865"/>
                <a:gd name="connsiteX590" fmla="*/ 914233 w 6747771"/>
                <a:gd name="connsiteY590" fmla="*/ 143749 h 283865"/>
                <a:gd name="connsiteX591" fmla="*/ 918140 w 6747771"/>
                <a:gd name="connsiteY591" fmla="*/ 150037 h 283865"/>
                <a:gd name="connsiteX592" fmla="*/ 905229 w 6747771"/>
                <a:gd name="connsiteY592" fmla="*/ 158576 h 283865"/>
                <a:gd name="connsiteX593" fmla="*/ 814276 w 6747771"/>
                <a:gd name="connsiteY593" fmla="*/ 158576 h 283865"/>
                <a:gd name="connsiteX594" fmla="*/ 921637 w 6747771"/>
                <a:gd name="connsiteY594" fmla="*/ 189197 h 283865"/>
                <a:gd name="connsiteX595" fmla="*/ 919907 w 6747771"/>
                <a:gd name="connsiteY595" fmla="*/ 198499 h 283865"/>
                <a:gd name="connsiteX596" fmla="*/ 894625 w 6747771"/>
                <a:gd name="connsiteY596" fmla="*/ 236785 h 283865"/>
                <a:gd name="connsiteX597" fmla="*/ 863277 w 6747771"/>
                <a:gd name="connsiteY597" fmla="*/ 223777 h 283865"/>
                <a:gd name="connsiteX598" fmla="*/ 842743 w 6747771"/>
                <a:gd name="connsiteY598" fmla="*/ 210151 h 283865"/>
                <a:gd name="connsiteX599" fmla="*/ 845828 w 6747771"/>
                <a:gd name="connsiteY599" fmla="*/ 214628 h 283865"/>
                <a:gd name="connsiteX600" fmla="*/ 833363 w 6747771"/>
                <a:gd name="connsiteY600" fmla="*/ 222870 h 283865"/>
                <a:gd name="connsiteX601" fmla="*/ 789794 w 6747771"/>
                <a:gd name="connsiteY601" fmla="*/ 222870 h 283865"/>
                <a:gd name="connsiteX602" fmla="*/ 789794 w 6747771"/>
                <a:gd name="connsiteY602" fmla="*/ 252784 h 283865"/>
                <a:gd name="connsiteX603" fmla="*/ 842646 w 6747771"/>
                <a:gd name="connsiteY603" fmla="*/ 252784 h 283865"/>
                <a:gd name="connsiteX604" fmla="*/ 863631 w 6747771"/>
                <a:gd name="connsiteY604" fmla="*/ 229418 h 283865"/>
                <a:gd name="connsiteX605" fmla="*/ 900187 w 6747771"/>
                <a:gd name="connsiteY605" fmla="*/ 252021 h 283865"/>
                <a:gd name="connsiteX606" fmla="*/ 904206 w 6747771"/>
                <a:gd name="connsiteY606" fmla="*/ 258960 h 283865"/>
                <a:gd name="connsiteX607" fmla="*/ 892467 w 6747771"/>
                <a:gd name="connsiteY607" fmla="*/ 265732 h 283865"/>
                <a:gd name="connsiteX608" fmla="*/ 648389 w 6747771"/>
                <a:gd name="connsiteY608" fmla="*/ 265732 h 283865"/>
                <a:gd name="connsiteX609" fmla="*/ 648389 w 6747771"/>
                <a:gd name="connsiteY609" fmla="*/ 252784 h 283865"/>
                <a:gd name="connsiteX610" fmla="*/ 746448 w 6747771"/>
                <a:gd name="connsiteY610" fmla="*/ 252784 h 283865"/>
                <a:gd name="connsiteX611" fmla="*/ 746448 w 6747771"/>
                <a:gd name="connsiteY611" fmla="*/ 225083 h 283865"/>
                <a:gd name="connsiteX612" fmla="*/ 746448 w 6747771"/>
                <a:gd name="connsiteY612" fmla="*/ 222870 h 283865"/>
                <a:gd name="connsiteX613" fmla="*/ 693911 w 6747771"/>
                <a:gd name="connsiteY613" fmla="*/ 222870 h 283865"/>
                <a:gd name="connsiteX614" fmla="*/ 693911 w 6747771"/>
                <a:gd name="connsiteY614" fmla="*/ 215718 h 283865"/>
                <a:gd name="connsiteX615" fmla="*/ 667825 w 6747771"/>
                <a:gd name="connsiteY615" fmla="*/ 231269 h 283865"/>
                <a:gd name="connsiteX616" fmla="*/ 629562 w 6747771"/>
                <a:gd name="connsiteY616" fmla="*/ 246124 h 283865"/>
                <a:gd name="connsiteX617" fmla="*/ 625153 w 6747771"/>
                <a:gd name="connsiteY617" fmla="*/ 238887 h 283865"/>
                <a:gd name="connsiteX618" fmla="*/ 698692 w 6747771"/>
                <a:gd name="connsiteY618" fmla="*/ 158576 h 283865"/>
                <a:gd name="connsiteX619" fmla="*/ 630994 w 6747771"/>
                <a:gd name="connsiteY619" fmla="*/ 158576 h 283865"/>
                <a:gd name="connsiteX620" fmla="*/ 630994 w 6747771"/>
                <a:gd name="connsiteY620" fmla="*/ 145628 h 283865"/>
                <a:gd name="connsiteX621" fmla="*/ 692870 w 6747771"/>
                <a:gd name="connsiteY621" fmla="*/ 145628 h 283865"/>
                <a:gd name="connsiteX622" fmla="*/ 692870 w 6747771"/>
                <a:gd name="connsiteY622" fmla="*/ 63196 h 283865"/>
                <a:gd name="connsiteX623" fmla="*/ 692870 w 6747771"/>
                <a:gd name="connsiteY623" fmla="*/ 53801 h 283865"/>
                <a:gd name="connsiteX624" fmla="*/ 643831 w 6747771"/>
                <a:gd name="connsiteY624" fmla="*/ 53801 h 283865"/>
                <a:gd name="connsiteX625" fmla="*/ 643831 w 6747771"/>
                <a:gd name="connsiteY625" fmla="*/ 40853 h 283865"/>
                <a:gd name="connsiteX626" fmla="*/ 692870 w 6747771"/>
                <a:gd name="connsiteY626" fmla="*/ 40853 h 283865"/>
                <a:gd name="connsiteX627" fmla="*/ 691698 w 6747771"/>
                <a:gd name="connsiteY627" fmla="*/ 5804 h 283865"/>
                <a:gd name="connsiteX628" fmla="*/ 4161718 w 6747771"/>
                <a:gd name="connsiteY628" fmla="*/ 5655 h 283865"/>
                <a:gd name="connsiteX629" fmla="*/ 4210497 w 6747771"/>
                <a:gd name="connsiteY629" fmla="*/ 11608 h 283865"/>
                <a:gd name="connsiteX630" fmla="*/ 4216370 w 6747771"/>
                <a:gd name="connsiteY630" fmla="*/ 16418 h 283865"/>
                <a:gd name="connsiteX631" fmla="*/ 4217640 w 6747771"/>
                <a:gd name="connsiteY631" fmla="*/ 12650 h 283865"/>
                <a:gd name="connsiteX632" fmla="*/ 4266921 w 6747771"/>
                <a:gd name="connsiteY632" fmla="*/ 37802 h 283865"/>
                <a:gd name="connsiteX633" fmla="*/ 4259907 w 6747771"/>
                <a:gd name="connsiteY633" fmla="*/ 52610 h 283865"/>
                <a:gd name="connsiteX634" fmla="*/ 4284576 w 6747771"/>
                <a:gd name="connsiteY634" fmla="*/ 63624 h 283865"/>
                <a:gd name="connsiteX635" fmla="*/ 4287924 w 6747771"/>
                <a:gd name="connsiteY635" fmla="*/ 66972 h 283865"/>
                <a:gd name="connsiteX636" fmla="*/ 4276874 w 6747771"/>
                <a:gd name="connsiteY636" fmla="*/ 78134 h 283865"/>
                <a:gd name="connsiteX637" fmla="*/ 4208543 w 6747771"/>
                <a:gd name="connsiteY637" fmla="*/ 87083 h 283865"/>
                <a:gd name="connsiteX638" fmla="*/ 4212729 w 6747771"/>
                <a:gd name="connsiteY638" fmla="*/ 128234 h 283865"/>
                <a:gd name="connsiteX639" fmla="*/ 4237379 w 6747771"/>
                <a:gd name="connsiteY639" fmla="*/ 125108 h 283865"/>
                <a:gd name="connsiteX640" fmla="*/ 4253508 w 6747771"/>
                <a:gd name="connsiteY640" fmla="*/ 96701 h 283865"/>
                <a:gd name="connsiteX641" fmla="*/ 4293580 w 6747771"/>
                <a:gd name="connsiteY641" fmla="*/ 116569 h 283865"/>
                <a:gd name="connsiteX642" fmla="*/ 4298435 w 6747771"/>
                <a:gd name="connsiteY642" fmla="*/ 121294 h 283865"/>
                <a:gd name="connsiteX643" fmla="*/ 4287348 w 6747771"/>
                <a:gd name="connsiteY643" fmla="*/ 131843 h 283865"/>
                <a:gd name="connsiteX644" fmla="*/ 4250601 w 6747771"/>
                <a:gd name="connsiteY644" fmla="*/ 137455 h 283865"/>
                <a:gd name="connsiteX645" fmla="*/ 4289394 w 6747771"/>
                <a:gd name="connsiteY645" fmla="*/ 160660 h 283865"/>
                <a:gd name="connsiteX646" fmla="*/ 4293766 w 6747771"/>
                <a:gd name="connsiteY646" fmla="*/ 169273 h 283865"/>
                <a:gd name="connsiteX647" fmla="*/ 4275274 w 6747771"/>
                <a:gd name="connsiteY647" fmla="*/ 177403 h 283865"/>
                <a:gd name="connsiteX648" fmla="*/ 4241230 w 6747771"/>
                <a:gd name="connsiteY648" fmla="*/ 209661 h 283865"/>
                <a:gd name="connsiteX649" fmla="*/ 4261191 w 6747771"/>
                <a:gd name="connsiteY649" fmla="*/ 229418 h 283865"/>
                <a:gd name="connsiteX650" fmla="*/ 4263424 w 6747771"/>
                <a:gd name="connsiteY650" fmla="*/ 229139 h 283865"/>
                <a:gd name="connsiteX651" fmla="*/ 4282027 w 6747771"/>
                <a:gd name="connsiteY651" fmla="*/ 184267 h 283865"/>
                <a:gd name="connsiteX652" fmla="*/ 4291440 w 6747771"/>
                <a:gd name="connsiteY652" fmla="*/ 187616 h 283865"/>
                <a:gd name="connsiteX653" fmla="*/ 4287887 w 6747771"/>
                <a:gd name="connsiteY653" fmla="*/ 225418 h 283865"/>
                <a:gd name="connsiteX654" fmla="*/ 4291589 w 6747771"/>
                <a:gd name="connsiteY654" fmla="*/ 243408 h 283865"/>
                <a:gd name="connsiteX655" fmla="*/ 4298324 w 6747771"/>
                <a:gd name="connsiteY655" fmla="*/ 260039 h 283865"/>
                <a:gd name="connsiteX656" fmla="*/ 4271516 w 6747771"/>
                <a:gd name="connsiteY656" fmla="*/ 277787 h 283865"/>
                <a:gd name="connsiteX657" fmla="*/ 4249750 w 6747771"/>
                <a:gd name="connsiteY657" fmla="*/ 272615 h 283865"/>
                <a:gd name="connsiteX658" fmla="*/ 4205046 w 6747771"/>
                <a:gd name="connsiteY658" fmla="*/ 234590 h 283865"/>
                <a:gd name="connsiteX659" fmla="*/ 4082504 w 6747771"/>
                <a:gd name="connsiteY659" fmla="*/ 276615 h 283865"/>
                <a:gd name="connsiteX660" fmla="*/ 4078839 w 6747771"/>
                <a:gd name="connsiteY660" fmla="*/ 266290 h 283865"/>
                <a:gd name="connsiteX661" fmla="*/ 4188563 w 6747771"/>
                <a:gd name="connsiteY661" fmla="*/ 205066 h 283865"/>
                <a:gd name="connsiteX662" fmla="*/ 4171783 w 6747771"/>
                <a:gd name="connsiteY662" fmla="*/ 149386 h 283865"/>
                <a:gd name="connsiteX663" fmla="*/ 4147972 w 6747771"/>
                <a:gd name="connsiteY663" fmla="*/ 152534 h 283865"/>
                <a:gd name="connsiteX664" fmla="*/ 4151356 w 6747771"/>
                <a:gd name="connsiteY664" fmla="*/ 157478 h 283865"/>
                <a:gd name="connsiteX665" fmla="*/ 4138892 w 6747771"/>
                <a:gd name="connsiteY665" fmla="*/ 165720 h 283865"/>
                <a:gd name="connsiteX666" fmla="*/ 4110484 w 6747771"/>
                <a:gd name="connsiteY666" fmla="*/ 165720 h 283865"/>
                <a:gd name="connsiteX667" fmla="*/ 4110484 w 6747771"/>
                <a:gd name="connsiteY667" fmla="*/ 205271 h 283865"/>
                <a:gd name="connsiteX668" fmla="*/ 4135208 w 6747771"/>
                <a:gd name="connsiteY668" fmla="*/ 200713 h 283865"/>
                <a:gd name="connsiteX669" fmla="*/ 4150240 w 6747771"/>
                <a:gd name="connsiteY669" fmla="*/ 197104 h 283865"/>
                <a:gd name="connsiteX670" fmla="*/ 4152509 w 6747771"/>
                <a:gd name="connsiteY670" fmla="*/ 205922 h 283865"/>
                <a:gd name="connsiteX671" fmla="*/ 4038954 w 6747771"/>
                <a:gd name="connsiteY671" fmla="*/ 258086 h 283865"/>
                <a:gd name="connsiteX672" fmla="*/ 4028350 w 6747771"/>
                <a:gd name="connsiteY672" fmla="*/ 269620 h 283865"/>
                <a:gd name="connsiteX673" fmla="*/ 4020108 w 6747771"/>
                <a:gd name="connsiteY673" fmla="*/ 262086 h 283865"/>
                <a:gd name="connsiteX674" fmla="*/ 4008444 w 6747771"/>
                <a:gd name="connsiteY674" fmla="*/ 220470 h 283865"/>
                <a:gd name="connsiteX675" fmla="*/ 4019829 w 6747771"/>
                <a:gd name="connsiteY675" fmla="*/ 220470 h 283865"/>
                <a:gd name="connsiteX676" fmla="*/ 4025950 w 6747771"/>
                <a:gd name="connsiteY676" fmla="*/ 219298 h 283865"/>
                <a:gd name="connsiteX677" fmla="*/ 4025950 w 6747771"/>
                <a:gd name="connsiteY677" fmla="*/ 184323 h 283865"/>
                <a:gd name="connsiteX678" fmla="*/ 4025950 w 6747771"/>
                <a:gd name="connsiteY678" fmla="*/ 161199 h 283865"/>
                <a:gd name="connsiteX679" fmla="*/ 4024778 w 6747771"/>
                <a:gd name="connsiteY679" fmla="*/ 130559 h 283865"/>
                <a:gd name="connsiteX680" fmla="*/ 4062338 w 6747771"/>
                <a:gd name="connsiteY680" fmla="*/ 136419 h 283865"/>
                <a:gd name="connsiteX681" fmla="*/ 4070449 w 6747771"/>
                <a:gd name="connsiteY681" fmla="*/ 142298 h 283865"/>
                <a:gd name="connsiteX682" fmla="*/ 4061110 w 6747771"/>
                <a:gd name="connsiteY682" fmla="*/ 154111 h 283865"/>
                <a:gd name="connsiteX683" fmla="*/ 4061110 w 6747771"/>
                <a:gd name="connsiteY683" fmla="*/ 214610 h 283865"/>
                <a:gd name="connsiteX684" fmla="*/ 4068421 w 6747771"/>
                <a:gd name="connsiteY684" fmla="*/ 213587 h 283865"/>
                <a:gd name="connsiteX685" fmla="*/ 4071826 w 6747771"/>
                <a:gd name="connsiteY685" fmla="*/ 212303 h 283865"/>
                <a:gd name="connsiteX686" fmla="*/ 4071826 w 6747771"/>
                <a:gd name="connsiteY686" fmla="*/ 152809 h 283865"/>
                <a:gd name="connsiteX687" fmla="*/ 4071826 w 6747771"/>
                <a:gd name="connsiteY687" fmla="*/ 109556 h 283865"/>
                <a:gd name="connsiteX688" fmla="*/ 4094448 w 6747771"/>
                <a:gd name="connsiteY688" fmla="*/ 112159 h 283865"/>
                <a:gd name="connsiteX689" fmla="*/ 4094448 w 6747771"/>
                <a:gd name="connsiteY689" fmla="*/ 106188 h 283865"/>
                <a:gd name="connsiteX690" fmla="*/ 4067640 w 6747771"/>
                <a:gd name="connsiteY690" fmla="*/ 106188 h 283865"/>
                <a:gd name="connsiteX691" fmla="*/ 4067640 w 6747771"/>
                <a:gd name="connsiteY691" fmla="*/ 109611 h 283865"/>
                <a:gd name="connsiteX692" fmla="*/ 4060199 w 6747771"/>
                <a:gd name="connsiteY692" fmla="*/ 122485 h 283865"/>
                <a:gd name="connsiteX693" fmla="*/ 4042339 w 6747771"/>
                <a:gd name="connsiteY693" fmla="*/ 124848 h 283865"/>
                <a:gd name="connsiteX694" fmla="*/ 4028963 w 6747771"/>
                <a:gd name="connsiteY694" fmla="*/ 126038 h 283865"/>
                <a:gd name="connsiteX695" fmla="*/ 4028963 w 6747771"/>
                <a:gd name="connsiteY695" fmla="*/ 101314 h 283865"/>
                <a:gd name="connsiteX696" fmla="*/ 4030135 w 6747771"/>
                <a:gd name="connsiteY696" fmla="*/ 78451 h 283865"/>
                <a:gd name="connsiteX697" fmla="*/ 4030135 w 6747771"/>
                <a:gd name="connsiteY697" fmla="*/ 55419 h 283865"/>
                <a:gd name="connsiteX698" fmla="*/ 4028963 w 6747771"/>
                <a:gd name="connsiteY698" fmla="*/ 37448 h 283865"/>
                <a:gd name="connsiteX699" fmla="*/ 4028963 w 6747771"/>
                <a:gd name="connsiteY699" fmla="*/ 17208 h 283865"/>
                <a:gd name="connsiteX700" fmla="*/ 4071454 w 6747771"/>
                <a:gd name="connsiteY700" fmla="*/ 26565 h 283865"/>
                <a:gd name="connsiteX701" fmla="*/ 4090950 w 6747771"/>
                <a:gd name="connsiteY701" fmla="*/ 26565 h 283865"/>
                <a:gd name="connsiteX702" fmla="*/ 4102150 w 6747771"/>
                <a:gd name="connsiteY702" fmla="*/ 7869 h 283865"/>
                <a:gd name="connsiteX703" fmla="*/ 4136659 w 6747771"/>
                <a:gd name="connsiteY703" fmla="*/ 23254 h 283865"/>
                <a:gd name="connsiteX704" fmla="*/ 4143598 w 6747771"/>
                <a:gd name="connsiteY704" fmla="*/ 30100 h 283865"/>
                <a:gd name="connsiteX705" fmla="*/ 4133106 w 6747771"/>
                <a:gd name="connsiteY705" fmla="*/ 43383 h 283865"/>
                <a:gd name="connsiteX706" fmla="*/ 4133106 w 6747771"/>
                <a:gd name="connsiteY706" fmla="*/ 100310 h 283865"/>
                <a:gd name="connsiteX707" fmla="*/ 4125739 w 6747771"/>
                <a:gd name="connsiteY707" fmla="*/ 110858 h 283865"/>
                <a:gd name="connsiteX708" fmla="*/ 4120865 w 6747771"/>
                <a:gd name="connsiteY708" fmla="*/ 112011 h 283865"/>
                <a:gd name="connsiteX709" fmla="*/ 4105226 w 6747771"/>
                <a:gd name="connsiteY709" fmla="*/ 113399 h 283865"/>
                <a:gd name="connsiteX710" fmla="*/ 4112568 w 6747771"/>
                <a:gd name="connsiteY710" fmla="*/ 114244 h 283865"/>
                <a:gd name="connsiteX711" fmla="*/ 4119823 w 6747771"/>
                <a:gd name="connsiteY711" fmla="*/ 118913 h 283865"/>
                <a:gd name="connsiteX712" fmla="*/ 4110484 w 6747771"/>
                <a:gd name="connsiteY712" fmla="*/ 132959 h 283865"/>
                <a:gd name="connsiteX713" fmla="*/ 4110484 w 6747771"/>
                <a:gd name="connsiteY713" fmla="*/ 146840 h 283865"/>
                <a:gd name="connsiteX714" fmla="*/ 4121237 w 6747771"/>
                <a:gd name="connsiteY714" fmla="*/ 132903 h 283865"/>
                <a:gd name="connsiteX715" fmla="*/ 4137199 w 6747771"/>
                <a:gd name="connsiteY715" fmla="*/ 146912 h 283865"/>
                <a:gd name="connsiteX716" fmla="*/ 4136027 w 6747771"/>
                <a:gd name="connsiteY716" fmla="*/ 142893 h 283865"/>
                <a:gd name="connsiteX717" fmla="*/ 4169885 w 6747771"/>
                <a:gd name="connsiteY717" fmla="*/ 136959 h 283865"/>
                <a:gd name="connsiteX718" fmla="*/ 4167560 w 6747771"/>
                <a:gd name="connsiteY718" fmla="*/ 119322 h 283865"/>
                <a:gd name="connsiteX719" fmla="*/ 4165625 w 6747771"/>
                <a:gd name="connsiteY719" fmla="*/ 92180 h 283865"/>
                <a:gd name="connsiteX720" fmla="*/ 4135450 w 6747771"/>
                <a:gd name="connsiteY720" fmla="*/ 96849 h 283865"/>
                <a:gd name="connsiteX721" fmla="*/ 4133701 w 6747771"/>
                <a:gd name="connsiteY721" fmla="*/ 84422 h 283865"/>
                <a:gd name="connsiteX722" fmla="*/ 4165216 w 6747771"/>
                <a:gd name="connsiteY722" fmla="*/ 79697 h 283865"/>
                <a:gd name="connsiteX723" fmla="*/ 4165216 w 6747771"/>
                <a:gd name="connsiteY723" fmla="*/ 55922 h 283865"/>
                <a:gd name="connsiteX724" fmla="*/ 4164062 w 6747771"/>
                <a:gd name="connsiteY724" fmla="*/ 40183 h 283865"/>
                <a:gd name="connsiteX725" fmla="*/ 4161718 w 6747771"/>
                <a:gd name="connsiteY725" fmla="*/ 5655 h 283865"/>
                <a:gd name="connsiteX726" fmla="*/ 4433888 w 6747771"/>
                <a:gd name="connsiteY726" fmla="*/ 5264 h 283865"/>
                <a:gd name="connsiteX727" fmla="*/ 4484898 w 6747771"/>
                <a:gd name="connsiteY727" fmla="*/ 8855 h 283865"/>
                <a:gd name="connsiteX728" fmla="*/ 4494740 w 6747771"/>
                <a:gd name="connsiteY728" fmla="*/ 15961 h 283865"/>
                <a:gd name="connsiteX729" fmla="*/ 4481903 w 6747771"/>
                <a:gd name="connsiteY729" fmla="*/ 30212 h 283865"/>
                <a:gd name="connsiteX730" fmla="*/ 4481903 w 6747771"/>
                <a:gd name="connsiteY730" fmla="*/ 73000 h 283865"/>
                <a:gd name="connsiteX731" fmla="*/ 4534216 w 6747771"/>
                <a:gd name="connsiteY731" fmla="*/ 73000 h 283865"/>
                <a:gd name="connsiteX732" fmla="*/ 4547667 w 6747771"/>
                <a:gd name="connsiteY732" fmla="*/ 51959 h 283865"/>
                <a:gd name="connsiteX733" fmla="*/ 4588334 w 6747771"/>
                <a:gd name="connsiteY733" fmla="*/ 68684 h 283865"/>
                <a:gd name="connsiteX734" fmla="*/ 4594808 w 6747771"/>
                <a:gd name="connsiteY734" fmla="*/ 76646 h 283865"/>
                <a:gd name="connsiteX735" fmla="*/ 4584297 w 6747771"/>
                <a:gd name="connsiteY735" fmla="*/ 92347 h 283865"/>
                <a:gd name="connsiteX736" fmla="*/ 4584297 w 6747771"/>
                <a:gd name="connsiteY736" fmla="*/ 118318 h 283865"/>
                <a:gd name="connsiteX737" fmla="*/ 4584297 w 6747771"/>
                <a:gd name="connsiteY737" fmla="*/ 149683 h 283865"/>
                <a:gd name="connsiteX738" fmla="*/ 4585469 w 6747771"/>
                <a:gd name="connsiteY738" fmla="*/ 184453 h 283865"/>
                <a:gd name="connsiteX739" fmla="*/ 4577711 w 6747771"/>
                <a:gd name="connsiteY739" fmla="*/ 196285 h 283865"/>
                <a:gd name="connsiteX740" fmla="*/ 4538607 w 6747771"/>
                <a:gd name="connsiteY740" fmla="*/ 199783 h 283865"/>
                <a:gd name="connsiteX741" fmla="*/ 4538607 w 6747771"/>
                <a:gd name="connsiteY741" fmla="*/ 176435 h 283865"/>
                <a:gd name="connsiteX742" fmla="*/ 4481903 w 6747771"/>
                <a:gd name="connsiteY742" fmla="*/ 176435 h 283865"/>
                <a:gd name="connsiteX743" fmla="*/ 4481903 w 6747771"/>
                <a:gd name="connsiteY743" fmla="*/ 190369 h 283865"/>
                <a:gd name="connsiteX744" fmla="*/ 4481903 w 6747771"/>
                <a:gd name="connsiteY744" fmla="*/ 227818 h 283865"/>
                <a:gd name="connsiteX745" fmla="*/ 4483075 w 6747771"/>
                <a:gd name="connsiteY745" fmla="*/ 265137 h 283865"/>
                <a:gd name="connsiteX746" fmla="*/ 4474053 w 6747771"/>
                <a:gd name="connsiteY746" fmla="*/ 276820 h 283865"/>
                <a:gd name="connsiteX747" fmla="*/ 4433888 w 6747771"/>
                <a:gd name="connsiteY747" fmla="*/ 279164 h 283865"/>
                <a:gd name="connsiteX748" fmla="*/ 4436213 w 6747771"/>
                <a:gd name="connsiteY748" fmla="*/ 190369 h 283865"/>
                <a:gd name="connsiteX749" fmla="*/ 4436213 w 6747771"/>
                <a:gd name="connsiteY749" fmla="*/ 176435 h 283865"/>
                <a:gd name="connsiteX750" fmla="*/ 4379528 w 6747771"/>
                <a:gd name="connsiteY750" fmla="*/ 176435 h 283865"/>
                <a:gd name="connsiteX751" fmla="*/ 4379528 w 6747771"/>
                <a:gd name="connsiteY751" fmla="*/ 184528 h 283865"/>
                <a:gd name="connsiteX752" fmla="*/ 4369426 w 6747771"/>
                <a:gd name="connsiteY752" fmla="*/ 196285 h 283865"/>
                <a:gd name="connsiteX753" fmla="*/ 4333838 w 6747771"/>
                <a:gd name="connsiteY753" fmla="*/ 199783 h 283865"/>
                <a:gd name="connsiteX754" fmla="*/ 4336182 w 6747771"/>
                <a:gd name="connsiteY754" fmla="*/ 133405 h 283865"/>
                <a:gd name="connsiteX755" fmla="*/ 4336182 w 6747771"/>
                <a:gd name="connsiteY755" fmla="*/ 113686 h 283865"/>
                <a:gd name="connsiteX756" fmla="*/ 4335010 w 6747771"/>
                <a:gd name="connsiteY756" fmla="*/ 87287 h 283865"/>
                <a:gd name="connsiteX757" fmla="*/ 4335010 w 6747771"/>
                <a:gd name="connsiteY757" fmla="*/ 58973 h 283865"/>
                <a:gd name="connsiteX758" fmla="*/ 4382263 w 6747771"/>
                <a:gd name="connsiteY758" fmla="*/ 73000 h 283865"/>
                <a:gd name="connsiteX759" fmla="*/ 4436213 w 6747771"/>
                <a:gd name="connsiteY759" fmla="*/ 73000 h 283865"/>
                <a:gd name="connsiteX760" fmla="*/ 4436213 w 6747771"/>
                <a:gd name="connsiteY760" fmla="*/ 69539 h 283865"/>
                <a:gd name="connsiteX761" fmla="*/ 4433888 w 6747771"/>
                <a:gd name="connsiteY761" fmla="*/ 5264 h 283865"/>
                <a:gd name="connsiteX762" fmla="*/ 5659673 w 6747771"/>
                <a:gd name="connsiteY762" fmla="*/ 4799 h 283865"/>
                <a:gd name="connsiteX763" fmla="*/ 5717642 w 6747771"/>
                <a:gd name="connsiteY763" fmla="*/ 30900 h 283865"/>
                <a:gd name="connsiteX764" fmla="*/ 5705958 w 6747771"/>
                <a:gd name="connsiteY764" fmla="*/ 47997 h 283865"/>
                <a:gd name="connsiteX765" fmla="*/ 5765713 w 6747771"/>
                <a:gd name="connsiteY765" fmla="*/ 47997 h 283865"/>
                <a:gd name="connsiteX766" fmla="*/ 5784446 w 6747771"/>
                <a:gd name="connsiteY766" fmla="*/ 25803 h 283865"/>
                <a:gd name="connsiteX767" fmla="*/ 5827142 w 6747771"/>
                <a:gd name="connsiteY767" fmla="*/ 54396 h 283865"/>
                <a:gd name="connsiteX768" fmla="*/ 5831942 w 6747771"/>
                <a:gd name="connsiteY768" fmla="*/ 64033 h 283865"/>
                <a:gd name="connsiteX769" fmla="*/ 5813059 w 6747771"/>
                <a:gd name="connsiteY769" fmla="*/ 73781 h 283865"/>
                <a:gd name="connsiteX770" fmla="*/ 5762606 w 6747771"/>
                <a:gd name="connsiteY770" fmla="*/ 98301 h 283865"/>
                <a:gd name="connsiteX771" fmla="*/ 5754848 w 6747771"/>
                <a:gd name="connsiteY771" fmla="*/ 92515 h 283865"/>
                <a:gd name="connsiteX772" fmla="*/ 5770029 w 6747771"/>
                <a:gd name="connsiteY772" fmla="*/ 60945 h 283865"/>
                <a:gd name="connsiteX773" fmla="*/ 5602058 w 6747771"/>
                <a:gd name="connsiteY773" fmla="*/ 60945 h 283865"/>
                <a:gd name="connsiteX774" fmla="*/ 5605574 w 6747771"/>
                <a:gd name="connsiteY774" fmla="*/ 75753 h 283865"/>
                <a:gd name="connsiteX775" fmla="*/ 5572906 w 6747771"/>
                <a:gd name="connsiteY775" fmla="*/ 108793 h 283865"/>
                <a:gd name="connsiteX776" fmla="*/ 5550564 w 6747771"/>
                <a:gd name="connsiteY776" fmla="*/ 84534 h 283865"/>
                <a:gd name="connsiteX777" fmla="*/ 5560851 w 6747771"/>
                <a:gd name="connsiteY777" fmla="*/ 65149 h 283865"/>
                <a:gd name="connsiteX778" fmla="*/ 5580032 w 6747771"/>
                <a:gd name="connsiteY778" fmla="*/ 29319 h 283865"/>
                <a:gd name="connsiteX779" fmla="*/ 5587771 w 6747771"/>
                <a:gd name="connsiteY779" fmla="*/ 29319 h 283865"/>
                <a:gd name="connsiteX780" fmla="*/ 5598877 w 6747771"/>
                <a:gd name="connsiteY780" fmla="*/ 47997 h 283865"/>
                <a:gd name="connsiteX781" fmla="*/ 5673142 w 6747771"/>
                <a:gd name="connsiteY781" fmla="*/ 47997 h 283865"/>
                <a:gd name="connsiteX782" fmla="*/ 5668473 w 6747771"/>
                <a:gd name="connsiteY782" fmla="*/ 41597 h 283865"/>
                <a:gd name="connsiteX783" fmla="*/ 5656790 w 6747771"/>
                <a:gd name="connsiteY783" fmla="*/ 8371 h 283865"/>
                <a:gd name="connsiteX784" fmla="*/ 3821348 w 6747771"/>
                <a:gd name="connsiteY784" fmla="*/ 4799 h 283865"/>
                <a:gd name="connsiteX785" fmla="*/ 3879317 w 6747771"/>
                <a:gd name="connsiteY785" fmla="*/ 30900 h 283865"/>
                <a:gd name="connsiteX786" fmla="*/ 3867634 w 6747771"/>
                <a:gd name="connsiteY786" fmla="*/ 47997 h 283865"/>
                <a:gd name="connsiteX787" fmla="*/ 3927388 w 6747771"/>
                <a:gd name="connsiteY787" fmla="*/ 47997 h 283865"/>
                <a:gd name="connsiteX788" fmla="*/ 3946122 w 6747771"/>
                <a:gd name="connsiteY788" fmla="*/ 25803 h 283865"/>
                <a:gd name="connsiteX789" fmla="*/ 3988817 w 6747771"/>
                <a:gd name="connsiteY789" fmla="*/ 54396 h 283865"/>
                <a:gd name="connsiteX790" fmla="*/ 3993617 w 6747771"/>
                <a:gd name="connsiteY790" fmla="*/ 64033 h 283865"/>
                <a:gd name="connsiteX791" fmla="*/ 3974734 w 6747771"/>
                <a:gd name="connsiteY791" fmla="*/ 73781 h 283865"/>
                <a:gd name="connsiteX792" fmla="*/ 3924281 w 6747771"/>
                <a:gd name="connsiteY792" fmla="*/ 98301 h 283865"/>
                <a:gd name="connsiteX793" fmla="*/ 3916524 w 6747771"/>
                <a:gd name="connsiteY793" fmla="*/ 92515 h 283865"/>
                <a:gd name="connsiteX794" fmla="*/ 3931704 w 6747771"/>
                <a:gd name="connsiteY794" fmla="*/ 60945 h 283865"/>
                <a:gd name="connsiteX795" fmla="*/ 3763733 w 6747771"/>
                <a:gd name="connsiteY795" fmla="*/ 60945 h 283865"/>
                <a:gd name="connsiteX796" fmla="*/ 3767249 w 6747771"/>
                <a:gd name="connsiteY796" fmla="*/ 75753 h 283865"/>
                <a:gd name="connsiteX797" fmla="*/ 3734581 w 6747771"/>
                <a:gd name="connsiteY797" fmla="*/ 108793 h 283865"/>
                <a:gd name="connsiteX798" fmla="*/ 3712238 w 6747771"/>
                <a:gd name="connsiteY798" fmla="*/ 84534 h 283865"/>
                <a:gd name="connsiteX799" fmla="*/ 3722526 w 6747771"/>
                <a:gd name="connsiteY799" fmla="*/ 65149 h 283865"/>
                <a:gd name="connsiteX800" fmla="*/ 3741706 w 6747771"/>
                <a:gd name="connsiteY800" fmla="*/ 29319 h 283865"/>
                <a:gd name="connsiteX801" fmla="*/ 3749445 w 6747771"/>
                <a:gd name="connsiteY801" fmla="*/ 29319 h 283865"/>
                <a:gd name="connsiteX802" fmla="*/ 3760552 w 6747771"/>
                <a:gd name="connsiteY802" fmla="*/ 47997 h 283865"/>
                <a:gd name="connsiteX803" fmla="*/ 3834817 w 6747771"/>
                <a:gd name="connsiteY803" fmla="*/ 47997 h 283865"/>
                <a:gd name="connsiteX804" fmla="*/ 3830148 w 6747771"/>
                <a:gd name="connsiteY804" fmla="*/ 41597 h 283865"/>
                <a:gd name="connsiteX805" fmla="*/ 3818465 w 6747771"/>
                <a:gd name="connsiteY805" fmla="*/ 8371 h 283865"/>
                <a:gd name="connsiteX806" fmla="*/ 2640750 w 6747771"/>
                <a:gd name="connsiteY806" fmla="*/ 4669 h 283865"/>
                <a:gd name="connsiteX807" fmla="*/ 2689845 w 6747771"/>
                <a:gd name="connsiteY807" fmla="*/ 10529 h 283865"/>
                <a:gd name="connsiteX808" fmla="*/ 2696933 w 6747771"/>
                <a:gd name="connsiteY808" fmla="*/ 15143 h 283865"/>
                <a:gd name="connsiteX809" fmla="*/ 2684078 w 6747771"/>
                <a:gd name="connsiteY809" fmla="*/ 29151 h 283865"/>
                <a:gd name="connsiteX810" fmla="*/ 2684078 w 6747771"/>
                <a:gd name="connsiteY810" fmla="*/ 42043 h 283865"/>
                <a:gd name="connsiteX811" fmla="*/ 2702905 w 6747771"/>
                <a:gd name="connsiteY811" fmla="*/ 42043 h 283865"/>
                <a:gd name="connsiteX812" fmla="*/ 2724020 w 6747771"/>
                <a:gd name="connsiteY812" fmla="*/ 15180 h 283865"/>
                <a:gd name="connsiteX813" fmla="*/ 2761580 w 6747771"/>
                <a:gd name="connsiteY813" fmla="*/ 41932 h 283865"/>
                <a:gd name="connsiteX814" fmla="*/ 2763459 w 6747771"/>
                <a:gd name="connsiteY814" fmla="*/ 46769 h 283865"/>
                <a:gd name="connsiteX815" fmla="*/ 2750548 w 6747771"/>
                <a:gd name="connsiteY815" fmla="*/ 56182 h 283865"/>
                <a:gd name="connsiteX816" fmla="*/ 2684078 w 6747771"/>
                <a:gd name="connsiteY816" fmla="*/ 56182 h 283865"/>
                <a:gd name="connsiteX817" fmla="*/ 2684078 w 6747771"/>
                <a:gd name="connsiteY817" fmla="*/ 64126 h 283865"/>
                <a:gd name="connsiteX818" fmla="*/ 2685250 w 6747771"/>
                <a:gd name="connsiteY818" fmla="*/ 89631 h 283865"/>
                <a:gd name="connsiteX819" fmla="*/ 2676395 w 6747771"/>
                <a:gd name="connsiteY819" fmla="*/ 98933 h 283865"/>
                <a:gd name="connsiteX820" fmla="*/ 2641922 w 6747771"/>
                <a:gd name="connsiteY820" fmla="*/ 101258 h 283865"/>
                <a:gd name="connsiteX821" fmla="*/ 2641922 w 6747771"/>
                <a:gd name="connsiteY821" fmla="*/ 93092 h 283865"/>
                <a:gd name="connsiteX822" fmla="*/ 2638834 w 6747771"/>
                <a:gd name="connsiteY822" fmla="*/ 93092 h 283865"/>
                <a:gd name="connsiteX823" fmla="*/ 2638834 w 6747771"/>
                <a:gd name="connsiteY823" fmla="*/ 115862 h 283865"/>
                <a:gd name="connsiteX824" fmla="*/ 2678683 w 6747771"/>
                <a:gd name="connsiteY824" fmla="*/ 115862 h 283865"/>
                <a:gd name="connsiteX825" fmla="*/ 2689845 w 6747771"/>
                <a:gd name="connsiteY825" fmla="*/ 97147 h 283865"/>
                <a:gd name="connsiteX826" fmla="*/ 2729880 w 6747771"/>
                <a:gd name="connsiteY826" fmla="*/ 112774 h 283865"/>
                <a:gd name="connsiteX827" fmla="*/ 2736242 w 6747771"/>
                <a:gd name="connsiteY827" fmla="*/ 120569 h 283865"/>
                <a:gd name="connsiteX828" fmla="*/ 2725750 w 6747771"/>
                <a:gd name="connsiteY828" fmla="*/ 134354 h 283865"/>
                <a:gd name="connsiteX829" fmla="*/ 2725750 w 6747771"/>
                <a:gd name="connsiteY829" fmla="*/ 148586 h 283865"/>
                <a:gd name="connsiteX830" fmla="*/ 2725750 w 6747771"/>
                <a:gd name="connsiteY830" fmla="*/ 188249 h 283865"/>
                <a:gd name="connsiteX831" fmla="*/ 2725346 w 6747771"/>
                <a:gd name="connsiteY831" fmla="*/ 189742 h 283865"/>
                <a:gd name="connsiteX832" fmla="*/ 2760371 w 6747771"/>
                <a:gd name="connsiteY832" fmla="*/ 213531 h 283865"/>
                <a:gd name="connsiteX833" fmla="*/ 2764910 w 6747771"/>
                <a:gd name="connsiteY833" fmla="*/ 218405 h 283865"/>
                <a:gd name="connsiteX834" fmla="*/ 2751999 w 6747771"/>
                <a:gd name="connsiteY834" fmla="*/ 227632 h 283865"/>
                <a:gd name="connsiteX835" fmla="*/ 2638834 w 6747771"/>
                <a:gd name="connsiteY835" fmla="*/ 227632 h 283865"/>
                <a:gd name="connsiteX836" fmla="*/ 2640006 w 6747771"/>
                <a:gd name="connsiteY836" fmla="*/ 249101 h 283865"/>
                <a:gd name="connsiteX837" fmla="*/ 2640006 w 6747771"/>
                <a:gd name="connsiteY837" fmla="*/ 265100 h 283865"/>
                <a:gd name="connsiteX838" fmla="*/ 2629495 w 6747771"/>
                <a:gd name="connsiteY838" fmla="*/ 276652 h 283865"/>
                <a:gd name="connsiteX839" fmla="*/ 2594316 w 6747771"/>
                <a:gd name="connsiteY839" fmla="*/ 278996 h 283865"/>
                <a:gd name="connsiteX840" fmla="*/ 2594316 w 6747771"/>
                <a:gd name="connsiteY840" fmla="*/ 256635 h 283865"/>
                <a:gd name="connsiteX841" fmla="*/ 2595488 w 6747771"/>
                <a:gd name="connsiteY841" fmla="*/ 227632 h 283865"/>
                <a:gd name="connsiteX842" fmla="*/ 2479923 w 6747771"/>
                <a:gd name="connsiteY842" fmla="*/ 227632 h 283865"/>
                <a:gd name="connsiteX843" fmla="*/ 2479923 w 6747771"/>
                <a:gd name="connsiteY843" fmla="*/ 214684 h 283865"/>
                <a:gd name="connsiteX844" fmla="*/ 2595488 w 6747771"/>
                <a:gd name="connsiteY844" fmla="*/ 214684 h 283865"/>
                <a:gd name="connsiteX845" fmla="*/ 2595488 w 6747771"/>
                <a:gd name="connsiteY845" fmla="*/ 187151 h 283865"/>
                <a:gd name="connsiteX846" fmla="*/ 2554300 w 6747771"/>
                <a:gd name="connsiteY846" fmla="*/ 187151 h 283865"/>
                <a:gd name="connsiteX847" fmla="*/ 2554300 w 6747771"/>
                <a:gd name="connsiteY847" fmla="*/ 192918 h 283865"/>
                <a:gd name="connsiteX848" fmla="*/ 2544273 w 6747771"/>
                <a:gd name="connsiteY848" fmla="*/ 203485 h 283865"/>
                <a:gd name="connsiteX849" fmla="*/ 2509782 w 6747771"/>
                <a:gd name="connsiteY849" fmla="*/ 205829 h 283865"/>
                <a:gd name="connsiteX850" fmla="*/ 2510954 w 6747771"/>
                <a:gd name="connsiteY850" fmla="*/ 163748 h 283865"/>
                <a:gd name="connsiteX851" fmla="*/ 2510954 w 6747771"/>
                <a:gd name="connsiteY851" fmla="*/ 139247 h 283865"/>
                <a:gd name="connsiteX852" fmla="*/ 2510954 w 6747771"/>
                <a:gd name="connsiteY852" fmla="*/ 105333 h 283865"/>
                <a:gd name="connsiteX853" fmla="*/ 2555546 w 6747771"/>
                <a:gd name="connsiteY853" fmla="*/ 115862 h 283865"/>
                <a:gd name="connsiteX854" fmla="*/ 2595488 w 6747771"/>
                <a:gd name="connsiteY854" fmla="*/ 115862 h 283865"/>
                <a:gd name="connsiteX855" fmla="*/ 2595488 w 6747771"/>
                <a:gd name="connsiteY855" fmla="*/ 93092 h 283865"/>
                <a:gd name="connsiteX856" fmla="*/ 2592400 w 6747771"/>
                <a:gd name="connsiteY856" fmla="*/ 93092 h 283865"/>
                <a:gd name="connsiteX857" fmla="*/ 2583377 w 6747771"/>
                <a:gd name="connsiteY857" fmla="*/ 101258 h 283865"/>
                <a:gd name="connsiteX858" fmla="*/ 2549072 w 6747771"/>
                <a:gd name="connsiteY858" fmla="*/ 103603 h 283865"/>
                <a:gd name="connsiteX859" fmla="*/ 2550244 w 6747771"/>
                <a:gd name="connsiteY859" fmla="*/ 78562 h 283865"/>
                <a:gd name="connsiteX860" fmla="*/ 2550244 w 6747771"/>
                <a:gd name="connsiteY860" fmla="*/ 69279 h 283865"/>
                <a:gd name="connsiteX861" fmla="*/ 2550244 w 6747771"/>
                <a:gd name="connsiteY861" fmla="*/ 56182 h 283865"/>
                <a:gd name="connsiteX862" fmla="*/ 2477858 w 6747771"/>
                <a:gd name="connsiteY862" fmla="*/ 56182 h 283865"/>
                <a:gd name="connsiteX863" fmla="*/ 2477858 w 6747771"/>
                <a:gd name="connsiteY863" fmla="*/ 42043 h 283865"/>
                <a:gd name="connsiteX864" fmla="*/ 2550244 w 6747771"/>
                <a:gd name="connsiteY864" fmla="*/ 42043 h 283865"/>
                <a:gd name="connsiteX865" fmla="*/ 2550244 w 6747771"/>
                <a:gd name="connsiteY865" fmla="*/ 39755 h 283865"/>
                <a:gd name="connsiteX866" fmla="*/ 2550244 w 6747771"/>
                <a:gd name="connsiteY866" fmla="*/ 24928 h 283865"/>
                <a:gd name="connsiteX867" fmla="*/ 2549072 w 6747771"/>
                <a:gd name="connsiteY867" fmla="*/ 5841 h 283865"/>
                <a:gd name="connsiteX868" fmla="*/ 2597125 w 6747771"/>
                <a:gd name="connsiteY868" fmla="*/ 10548 h 283865"/>
                <a:gd name="connsiteX869" fmla="*/ 2604083 w 6747771"/>
                <a:gd name="connsiteY869" fmla="*/ 16408 h 283865"/>
                <a:gd name="connsiteX870" fmla="*/ 2592400 w 6747771"/>
                <a:gd name="connsiteY870" fmla="*/ 30323 h 283865"/>
                <a:gd name="connsiteX871" fmla="*/ 2592400 w 6747771"/>
                <a:gd name="connsiteY871" fmla="*/ 42043 h 283865"/>
                <a:gd name="connsiteX872" fmla="*/ 2641922 w 6747771"/>
                <a:gd name="connsiteY872" fmla="*/ 42043 h 283865"/>
                <a:gd name="connsiteX873" fmla="*/ 2641922 w 6747771"/>
                <a:gd name="connsiteY873" fmla="*/ 38667 h 283865"/>
                <a:gd name="connsiteX874" fmla="*/ 2641922 w 6747771"/>
                <a:gd name="connsiteY874" fmla="*/ 29542 h 283865"/>
                <a:gd name="connsiteX875" fmla="*/ 2640750 w 6747771"/>
                <a:gd name="connsiteY875" fmla="*/ 4669 h 283865"/>
                <a:gd name="connsiteX876" fmla="*/ 3018402 w 6747771"/>
                <a:gd name="connsiteY876" fmla="*/ 4446 h 283865"/>
                <a:gd name="connsiteX877" fmla="*/ 3057004 w 6747771"/>
                <a:gd name="connsiteY877" fmla="*/ 31067 h 283865"/>
                <a:gd name="connsiteX878" fmla="*/ 3059050 w 6747771"/>
                <a:gd name="connsiteY878" fmla="*/ 36035 h 283865"/>
                <a:gd name="connsiteX879" fmla="*/ 3046586 w 6747771"/>
                <a:gd name="connsiteY879" fmla="*/ 44276 h 283865"/>
                <a:gd name="connsiteX880" fmla="*/ 2996022 w 6747771"/>
                <a:gd name="connsiteY880" fmla="*/ 44276 h 283865"/>
                <a:gd name="connsiteX881" fmla="*/ 2996022 w 6747771"/>
                <a:gd name="connsiteY881" fmla="*/ 121815 h 283865"/>
                <a:gd name="connsiteX882" fmla="*/ 3005454 w 6747771"/>
                <a:gd name="connsiteY882" fmla="*/ 121815 h 283865"/>
                <a:gd name="connsiteX883" fmla="*/ 3027759 w 6747771"/>
                <a:gd name="connsiteY883" fmla="*/ 92608 h 283865"/>
                <a:gd name="connsiteX884" fmla="*/ 3067106 w 6747771"/>
                <a:gd name="connsiteY884" fmla="*/ 121257 h 283865"/>
                <a:gd name="connsiteX885" fmla="*/ 3069561 w 6747771"/>
                <a:gd name="connsiteY885" fmla="*/ 126522 h 283865"/>
                <a:gd name="connsiteX886" fmla="*/ 3057097 w 6747771"/>
                <a:gd name="connsiteY886" fmla="*/ 134763 h 283865"/>
                <a:gd name="connsiteX887" fmla="*/ 2996022 w 6747771"/>
                <a:gd name="connsiteY887" fmla="*/ 134763 h 283865"/>
                <a:gd name="connsiteX888" fmla="*/ 2996022 w 6747771"/>
                <a:gd name="connsiteY888" fmla="*/ 172045 h 283865"/>
                <a:gd name="connsiteX889" fmla="*/ 2996022 w 6747771"/>
                <a:gd name="connsiteY889" fmla="*/ 196527 h 283865"/>
                <a:gd name="connsiteX890" fmla="*/ 2997194 w 6747771"/>
                <a:gd name="connsiteY890" fmla="*/ 260858 h 283865"/>
                <a:gd name="connsiteX891" fmla="*/ 2988320 w 6747771"/>
                <a:gd name="connsiteY891" fmla="*/ 272504 h 283865"/>
                <a:gd name="connsiteX892" fmla="*/ 2950331 w 6747771"/>
                <a:gd name="connsiteY892" fmla="*/ 276020 h 283865"/>
                <a:gd name="connsiteX893" fmla="*/ 2952676 w 6747771"/>
                <a:gd name="connsiteY893" fmla="*/ 186053 h 283865"/>
                <a:gd name="connsiteX894" fmla="*/ 2952676 w 6747771"/>
                <a:gd name="connsiteY894" fmla="*/ 134763 h 283865"/>
                <a:gd name="connsiteX895" fmla="*/ 2895860 w 6747771"/>
                <a:gd name="connsiteY895" fmla="*/ 134763 h 283865"/>
                <a:gd name="connsiteX896" fmla="*/ 2792499 w 6747771"/>
                <a:gd name="connsiteY896" fmla="*/ 278345 h 283865"/>
                <a:gd name="connsiteX897" fmla="*/ 2788462 w 6747771"/>
                <a:gd name="connsiteY897" fmla="*/ 269862 h 283865"/>
                <a:gd name="connsiteX898" fmla="*/ 2837817 w 6747771"/>
                <a:gd name="connsiteY898" fmla="*/ 208359 h 283865"/>
                <a:gd name="connsiteX899" fmla="*/ 2851491 w 6747771"/>
                <a:gd name="connsiteY899" fmla="*/ 134763 h 283865"/>
                <a:gd name="connsiteX900" fmla="*/ 2782621 w 6747771"/>
                <a:gd name="connsiteY900" fmla="*/ 134763 h 283865"/>
                <a:gd name="connsiteX901" fmla="*/ 2782621 w 6747771"/>
                <a:gd name="connsiteY901" fmla="*/ 121815 h 283865"/>
                <a:gd name="connsiteX902" fmla="*/ 2852663 w 6747771"/>
                <a:gd name="connsiteY902" fmla="*/ 121815 h 283865"/>
                <a:gd name="connsiteX903" fmla="*/ 2852663 w 6747771"/>
                <a:gd name="connsiteY903" fmla="*/ 116085 h 283865"/>
                <a:gd name="connsiteX904" fmla="*/ 2852663 w 6747771"/>
                <a:gd name="connsiteY904" fmla="*/ 44276 h 283865"/>
                <a:gd name="connsiteX905" fmla="*/ 2796629 w 6747771"/>
                <a:gd name="connsiteY905" fmla="*/ 44276 h 283865"/>
                <a:gd name="connsiteX906" fmla="*/ 2796629 w 6747771"/>
                <a:gd name="connsiteY906" fmla="*/ 31328 h 283865"/>
                <a:gd name="connsiteX907" fmla="*/ 2997324 w 6747771"/>
                <a:gd name="connsiteY907" fmla="*/ 31328 h 283865"/>
                <a:gd name="connsiteX908" fmla="*/ 3256731 w 6747771"/>
                <a:gd name="connsiteY908" fmla="*/ 4185 h 283865"/>
                <a:gd name="connsiteX909" fmla="*/ 3310049 w 6747771"/>
                <a:gd name="connsiteY909" fmla="*/ 14789 h 283865"/>
                <a:gd name="connsiteX910" fmla="*/ 3317565 w 6747771"/>
                <a:gd name="connsiteY910" fmla="*/ 20575 h 283865"/>
                <a:gd name="connsiteX911" fmla="*/ 3303984 w 6747771"/>
                <a:gd name="connsiteY911" fmla="*/ 34137 h 283865"/>
                <a:gd name="connsiteX912" fmla="*/ 3289548 w 6747771"/>
                <a:gd name="connsiteY912" fmla="*/ 77762 h 283865"/>
                <a:gd name="connsiteX913" fmla="*/ 3322383 w 6747771"/>
                <a:gd name="connsiteY913" fmla="*/ 77762 h 283865"/>
                <a:gd name="connsiteX914" fmla="*/ 3343498 w 6747771"/>
                <a:gd name="connsiteY914" fmla="*/ 50880 h 283865"/>
                <a:gd name="connsiteX915" fmla="*/ 3380240 w 6747771"/>
                <a:gd name="connsiteY915" fmla="*/ 77037 h 283865"/>
                <a:gd name="connsiteX916" fmla="*/ 3384110 w 6747771"/>
                <a:gd name="connsiteY916" fmla="*/ 83325 h 283865"/>
                <a:gd name="connsiteX917" fmla="*/ 3371645 w 6747771"/>
                <a:gd name="connsiteY917" fmla="*/ 90710 h 283865"/>
                <a:gd name="connsiteX918" fmla="*/ 3358009 w 6747771"/>
                <a:gd name="connsiteY918" fmla="*/ 90710 h 283865"/>
                <a:gd name="connsiteX919" fmla="*/ 3321081 w 6747771"/>
                <a:gd name="connsiteY919" fmla="*/ 199076 h 283865"/>
                <a:gd name="connsiteX920" fmla="*/ 3386454 w 6747771"/>
                <a:gd name="connsiteY920" fmla="*/ 228172 h 283865"/>
                <a:gd name="connsiteX921" fmla="*/ 3383179 w 6747771"/>
                <a:gd name="connsiteY921" fmla="*/ 239855 h 283865"/>
                <a:gd name="connsiteX922" fmla="*/ 3348187 w 6747771"/>
                <a:gd name="connsiteY922" fmla="*/ 275164 h 283865"/>
                <a:gd name="connsiteX923" fmla="*/ 3294553 w 6747771"/>
                <a:gd name="connsiteY923" fmla="*/ 230795 h 283865"/>
                <a:gd name="connsiteX924" fmla="*/ 3197312 w 6747771"/>
                <a:gd name="connsiteY924" fmla="*/ 281006 h 283865"/>
                <a:gd name="connsiteX925" fmla="*/ 3194856 w 6747771"/>
                <a:gd name="connsiteY925" fmla="*/ 273341 h 283865"/>
                <a:gd name="connsiteX926" fmla="*/ 3274237 w 6747771"/>
                <a:gd name="connsiteY926" fmla="*/ 199280 h 283865"/>
                <a:gd name="connsiteX927" fmla="*/ 3258089 w 6747771"/>
                <a:gd name="connsiteY927" fmla="*/ 136252 h 283865"/>
                <a:gd name="connsiteX928" fmla="*/ 3235226 w 6747771"/>
                <a:gd name="connsiteY928" fmla="*/ 170091 h 283865"/>
                <a:gd name="connsiteX929" fmla="*/ 3229082 w 6747771"/>
                <a:gd name="connsiteY929" fmla="*/ 166595 h 283865"/>
                <a:gd name="connsiteX930" fmla="*/ 3228170 w 6747771"/>
                <a:gd name="connsiteY930" fmla="*/ 185491 h 283865"/>
                <a:gd name="connsiteX931" fmla="*/ 3225850 w 6747771"/>
                <a:gd name="connsiteY931" fmla="*/ 224767 h 283865"/>
                <a:gd name="connsiteX932" fmla="*/ 3167397 w 6747771"/>
                <a:gd name="connsiteY932" fmla="*/ 267741 h 283865"/>
                <a:gd name="connsiteX933" fmla="*/ 3142896 w 6747771"/>
                <a:gd name="connsiteY933" fmla="*/ 237548 h 283865"/>
                <a:gd name="connsiteX934" fmla="*/ 3144300 w 6747771"/>
                <a:gd name="connsiteY934" fmla="*/ 228697 h 283865"/>
                <a:gd name="connsiteX935" fmla="*/ 3131410 w 6747771"/>
                <a:gd name="connsiteY935" fmla="*/ 248609 h 283865"/>
                <a:gd name="connsiteX936" fmla="*/ 3099829 w 6747771"/>
                <a:gd name="connsiteY936" fmla="*/ 278252 h 283865"/>
                <a:gd name="connsiteX937" fmla="*/ 3092686 w 6747771"/>
                <a:gd name="connsiteY937" fmla="*/ 273787 h 283865"/>
                <a:gd name="connsiteX938" fmla="*/ 3120870 w 6747771"/>
                <a:gd name="connsiteY938" fmla="*/ 194295 h 283865"/>
                <a:gd name="connsiteX939" fmla="*/ 3127716 w 6747771"/>
                <a:gd name="connsiteY939" fmla="*/ 108960 h 283865"/>
                <a:gd name="connsiteX940" fmla="*/ 3127716 w 6747771"/>
                <a:gd name="connsiteY940" fmla="*/ 77613 h 283865"/>
                <a:gd name="connsiteX941" fmla="*/ 3096183 w 6747771"/>
                <a:gd name="connsiteY941" fmla="*/ 77613 h 283865"/>
                <a:gd name="connsiteX942" fmla="*/ 3096183 w 6747771"/>
                <a:gd name="connsiteY942" fmla="*/ 64665 h 283865"/>
                <a:gd name="connsiteX943" fmla="*/ 3158511 w 6747771"/>
                <a:gd name="connsiteY943" fmla="*/ 64665 h 283865"/>
                <a:gd name="connsiteX944" fmla="*/ 3155463 w 6747771"/>
                <a:gd name="connsiteY944" fmla="*/ 63828 h 283865"/>
                <a:gd name="connsiteX945" fmla="*/ 3150580 w 6747771"/>
                <a:gd name="connsiteY945" fmla="*/ 54117 h 283865"/>
                <a:gd name="connsiteX946" fmla="*/ 3135325 w 6747771"/>
                <a:gd name="connsiteY946" fmla="*/ 9208 h 283865"/>
                <a:gd name="connsiteX947" fmla="*/ 3140534 w 6747771"/>
                <a:gd name="connsiteY947" fmla="*/ 5060 h 283865"/>
                <a:gd name="connsiteX948" fmla="*/ 3195005 w 6747771"/>
                <a:gd name="connsiteY948" fmla="*/ 41671 h 283865"/>
                <a:gd name="connsiteX949" fmla="*/ 3177878 w 6747771"/>
                <a:gd name="connsiteY949" fmla="*/ 64494 h 283865"/>
                <a:gd name="connsiteX950" fmla="*/ 3177171 w 6747771"/>
                <a:gd name="connsiteY950" fmla="*/ 64665 h 283865"/>
                <a:gd name="connsiteX951" fmla="*/ 3194558 w 6747771"/>
                <a:gd name="connsiteY951" fmla="*/ 64665 h 283865"/>
                <a:gd name="connsiteX952" fmla="*/ 3214483 w 6747771"/>
                <a:gd name="connsiteY952" fmla="*/ 38955 h 283865"/>
                <a:gd name="connsiteX953" fmla="*/ 3250388 w 6747771"/>
                <a:gd name="connsiteY953" fmla="*/ 64163 h 283865"/>
                <a:gd name="connsiteX954" fmla="*/ 3251670 w 6747771"/>
                <a:gd name="connsiteY954" fmla="*/ 66215 h 283865"/>
                <a:gd name="connsiteX955" fmla="*/ 3255578 w 6747771"/>
                <a:gd name="connsiteY955" fmla="*/ 43495 h 283865"/>
                <a:gd name="connsiteX956" fmla="*/ 3256731 w 6747771"/>
                <a:gd name="connsiteY956" fmla="*/ 4185 h 283865"/>
                <a:gd name="connsiteX957" fmla="*/ 122523 w 6747771"/>
                <a:gd name="connsiteY957" fmla="*/ 4055 h 283865"/>
                <a:gd name="connsiteX958" fmla="*/ 170278 w 6747771"/>
                <a:gd name="connsiteY958" fmla="*/ 8762 h 283865"/>
                <a:gd name="connsiteX959" fmla="*/ 179933 w 6747771"/>
                <a:gd name="connsiteY959" fmla="*/ 14603 h 283865"/>
                <a:gd name="connsiteX960" fmla="*/ 167078 w 6747771"/>
                <a:gd name="connsiteY960" fmla="*/ 28891 h 283865"/>
                <a:gd name="connsiteX961" fmla="*/ 167078 w 6747771"/>
                <a:gd name="connsiteY961" fmla="*/ 70618 h 283865"/>
                <a:gd name="connsiteX962" fmla="*/ 174948 w 6747771"/>
                <a:gd name="connsiteY962" fmla="*/ 70618 h 283865"/>
                <a:gd name="connsiteX963" fmla="*/ 194537 w 6747771"/>
                <a:gd name="connsiteY963" fmla="*/ 8725 h 283865"/>
                <a:gd name="connsiteX964" fmla="*/ 240693 w 6747771"/>
                <a:gd name="connsiteY964" fmla="*/ 24110 h 283865"/>
                <a:gd name="connsiteX965" fmla="*/ 248878 w 6747771"/>
                <a:gd name="connsiteY965" fmla="*/ 30974 h 283865"/>
                <a:gd name="connsiteX966" fmla="*/ 232861 w 6747771"/>
                <a:gd name="connsiteY966" fmla="*/ 41560 h 283865"/>
                <a:gd name="connsiteX967" fmla="*/ 192788 w 6747771"/>
                <a:gd name="connsiteY967" fmla="*/ 70618 h 283865"/>
                <a:gd name="connsiteX968" fmla="*/ 226777 w 6747771"/>
                <a:gd name="connsiteY968" fmla="*/ 70618 h 283865"/>
                <a:gd name="connsiteX969" fmla="*/ 241920 w 6747771"/>
                <a:gd name="connsiteY969" fmla="*/ 50750 h 283865"/>
                <a:gd name="connsiteX970" fmla="*/ 283406 w 6747771"/>
                <a:gd name="connsiteY970" fmla="*/ 76813 h 283865"/>
                <a:gd name="connsiteX971" fmla="*/ 288559 w 6747771"/>
                <a:gd name="connsiteY971" fmla="*/ 83399 h 283865"/>
                <a:gd name="connsiteX972" fmla="*/ 269565 w 6747771"/>
                <a:gd name="connsiteY972" fmla="*/ 95082 h 283865"/>
                <a:gd name="connsiteX973" fmla="*/ 238367 w 6747771"/>
                <a:gd name="connsiteY973" fmla="*/ 105314 h 283865"/>
                <a:gd name="connsiteX974" fmla="*/ 240693 w 6747771"/>
                <a:gd name="connsiteY974" fmla="*/ 109184 h 283865"/>
                <a:gd name="connsiteX975" fmla="*/ 230200 w 6747771"/>
                <a:gd name="connsiteY975" fmla="*/ 122429 h 283865"/>
                <a:gd name="connsiteX976" fmla="*/ 230200 w 6747771"/>
                <a:gd name="connsiteY976" fmla="*/ 126373 h 283865"/>
                <a:gd name="connsiteX977" fmla="*/ 231261 w 6747771"/>
                <a:gd name="connsiteY977" fmla="*/ 168752 h 283865"/>
                <a:gd name="connsiteX978" fmla="*/ 222238 w 6747771"/>
                <a:gd name="connsiteY978" fmla="*/ 181030 h 283865"/>
                <a:gd name="connsiteX979" fmla="*/ 218034 w 6747771"/>
                <a:gd name="connsiteY979" fmla="*/ 182165 h 283865"/>
                <a:gd name="connsiteX980" fmla="*/ 202089 w 6747771"/>
                <a:gd name="connsiteY980" fmla="*/ 183373 h 283865"/>
                <a:gd name="connsiteX981" fmla="*/ 204918 w 6747771"/>
                <a:gd name="connsiteY981" fmla="*/ 186928 h 283865"/>
                <a:gd name="connsiteX982" fmla="*/ 194481 w 6747771"/>
                <a:gd name="connsiteY982" fmla="*/ 200192 h 283865"/>
                <a:gd name="connsiteX983" fmla="*/ 194481 w 6747771"/>
                <a:gd name="connsiteY983" fmla="*/ 225437 h 283865"/>
                <a:gd name="connsiteX984" fmla="*/ 203765 w 6747771"/>
                <a:gd name="connsiteY984" fmla="*/ 236227 h 283865"/>
                <a:gd name="connsiteX985" fmla="*/ 228266 w 6747771"/>
                <a:gd name="connsiteY985" fmla="*/ 236227 h 283865"/>
                <a:gd name="connsiteX986" fmla="*/ 242386 w 6747771"/>
                <a:gd name="connsiteY986" fmla="*/ 224972 h 283865"/>
                <a:gd name="connsiteX987" fmla="*/ 258124 w 6747771"/>
                <a:gd name="connsiteY987" fmla="*/ 182519 h 283865"/>
                <a:gd name="connsiteX988" fmla="*/ 267854 w 6747771"/>
                <a:gd name="connsiteY988" fmla="*/ 182519 h 283865"/>
                <a:gd name="connsiteX989" fmla="*/ 270272 w 6747771"/>
                <a:gd name="connsiteY989" fmla="*/ 224042 h 283865"/>
                <a:gd name="connsiteX990" fmla="*/ 276876 w 6747771"/>
                <a:gd name="connsiteY990" fmla="*/ 234329 h 283865"/>
                <a:gd name="connsiteX991" fmla="*/ 286718 w 6747771"/>
                <a:gd name="connsiteY991" fmla="*/ 246719 h 283865"/>
                <a:gd name="connsiteX992" fmla="*/ 236451 w 6747771"/>
                <a:gd name="connsiteY992" fmla="*/ 272522 h 283865"/>
                <a:gd name="connsiteX993" fmla="*/ 188565 w 6747771"/>
                <a:gd name="connsiteY993" fmla="*/ 272522 h 283865"/>
                <a:gd name="connsiteX994" fmla="*/ 151135 w 6747771"/>
                <a:gd name="connsiteY994" fmla="*/ 237436 h 283865"/>
                <a:gd name="connsiteX995" fmla="*/ 151135 w 6747771"/>
                <a:gd name="connsiteY995" fmla="*/ 209419 h 283865"/>
                <a:gd name="connsiteX996" fmla="*/ 149963 w 6747771"/>
                <a:gd name="connsiteY996" fmla="*/ 176659 h 283865"/>
                <a:gd name="connsiteX997" fmla="*/ 186854 w 6747771"/>
                <a:gd name="connsiteY997" fmla="*/ 180484 h 283865"/>
                <a:gd name="connsiteX998" fmla="*/ 186854 w 6747771"/>
                <a:gd name="connsiteY998" fmla="*/ 172863 h 283865"/>
                <a:gd name="connsiteX999" fmla="*/ 99231 w 6747771"/>
                <a:gd name="connsiteY999" fmla="*/ 172863 h 283865"/>
                <a:gd name="connsiteX1000" fmla="*/ 99231 w 6747771"/>
                <a:gd name="connsiteY1000" fmla="*/ 176286 h 283865"/>
                <a:gd name="connsiteX1001" fmla="*/ 98715 w 6747771"/>
                <a:gd name="connsiteY1001" fmla="*/ 177921 h 283865"/>
                <a:gd name="connsiteX1002" fmla="*/ 140364 w 6747771"/>
                <a:gd name="connsiteY1002" fmla="*/ 186035 h 283865"/>
                <a:gd name="connsiteX1003" fmla="*/ 148401 w 6747771"/>
                <a:gd name="connsiteY1003" fmla="*/ 192025 h 283865"/>
                <a:gd name="connsiteX1004" fmla="*/ 135211 w 6747771"/>
                <a:gd name="connsiteY1004" fmla="*/ 204173 h 283865"/>
                <a:gd name="connsiteX1005" fmla="*/ 3777 w 6747771"/>
                <a:gd name="connsiteY1005" fmla="*/ 281861 h 283865"/>
                <a:gd name="connsiteX1006" fmla="*/ 0 w 6747771"/>
                <a:gd name="connsiteY1006" fmla="*/ 272448 h 283865"/>
                <a:gd name="connsiteX1007" fmla="*/ 88655 w 6747771"/>
                <a:gd name="connsiteY1007" fmla="*/ 207090 h 283865"/>
                <a:gd name="connsiteX1008" fmla="*/ 91008 w 6747771"/>
                <a:gd name="connsiteY1008" fmla="*/ 187100 h 283865"/>
                <a:gd name="connsiteX1009" fmla="*/ 89148 w 6747771"/>
                <a:gd name="connsiteY1009" fmla="*/ 188025 h 283865"/>
                <a:gd name="connsiteX1010" fmla="*/ 54732 w 6747771"/>
                <a:gd name="connsiteY1010" fmla="*/ 191541 h 283865"/>
                <a:gd name="connsiteX1011" fmla="*/ 55885 w 6747771"/>
                <a:gd name="connsiteY1011" fmla="*/ 136661 h 283865"/>
                <a:gd name="connsiteX1012" fmla="*/ 55885 w 6747771"/>
                <a:gd name="connsiteY1012" fmla="*/ 126169 h 283865"/>
                <a:gd name="connsiteX1013" fmla="*/ 55885 w 6747771"/>
                <a:gd name="connsiteY1013" fmla="*/ 93445 h 283865"/>
                <a:gd name="connsiteX1014" fmla="*/ 104347 w 6747771"/>
                <a:gd name="connsiteY1014" fmla="*/ 105147 h 283865"/>
                <a:gd name="connsiteX1015" fmla="*/ 182184 w 6747771"/>
                <a:gd name="connsiteY1015" fmla="*/ 105147 h 283865"/>
                <a:gd name="connsiteX1016" fmla="*/ 194370 w 6747771"/>
                <a:gd name="connsiteY1016" fmla="*/ 84757 h 283865"/>
                <a:gd name="connsiteX1017" fmla="*/ 54862 w 6747771"/>
                <a:gd name="connsiteY1017" fmla="*/ 84757 h 283865"/>
                <a:gd name="connsiteX1018" fmla="*/ 54862 w 6747771"/>
                <a:gd name="connsiteY1018" fmla="*/ 87734 h 283865"/>
                <a:gd name="connsiteX1019" fmla="*/ 21990 w 6747771"/>
                <a:gd name="connsiteY1019" fmla="*/ 131452 h 283865"/>
                <a:gd name="connsiteX1020" fmla="*/ 1061 w 6747771"/>
                <a:gd name="connsiteY1020" fmla="*/ 107658 h 283865"/>
                <a:gd name="connsiteX1021" fmla="*/ 15590 w 6747771"/>
                <a:gd name="connsiteY1021" fmla="*/ 86152 h 283865"/>
                <a:gd name="connsiteX1022" fmla="*/ 38956 w 6747771"/>
                <a:gd name="connsiteY1022" fmla="*/ 48443 h 283865"/>
                <a:gd name="connsiteX1023" fmla="*/ 47105 w 6747771"/>
                <a:gd name="connsiteY1023" fmla="*/ 48443 h 283865"/>
                <a:gd name="connsiteX1024" fmla="*/ 53188 w 6747771"/>
                <a:gd name="connsiteY1024" fmla="*/ 70618 h 283865"/>
                <a:gd name="connsiteX1025" fmla="*/ 76500 w 6747771"/>
                <a:gd name="connsiteY1025" fmla="*/ 70618 h 283865"/>
                <a:gd name="connsiteX1026" fmla="*/ 73492 w 6747771"/>
                <a:gd name="connsiteY1026" fmla="*/ 66743 h 283865"/>
                <a:gd name="connsiteX1027" fmla="*/ 71401 w 6747771"/>
                <a:gd name="connsiteY1027" fmla="*/ 60256 h 283865"/>
                <a:gd name="connsiteX1028" fmla="*/ 52536 w 6747771"/>
                <a:gd name="connsiteY1028" fmla="*/ 18417 h 283865"/>
                <a:gd name="connsiteX1029" fmla="*/ 56443 w 6747771"/>
                <a:gd name="connsiteY1029" fmla="*/ 10901 h 283865"/>
                <a:gd name="connsiteX1030" fmla="*/ 113259 w 6747771"/>
                <a:gd name="connsiteY1030" fmla="*/ 49355 h 283865"/>
                <a:gd name="connsiteX1031" fmla="*/ 105645 w 6747771"/>
                <a:gd name="connsiteY1031" fmla="*/ 66558 h 283865"/>
                <a:gd name="connsiteX1032" fmla="*/ 99467 w 6747771"/>
                <a:gd name="connsiteY1032" fmla="*/ 70618 h 283865"/>
                <a:gd name="connsiteX1033" fmla="*/ 123695 w 6747771"/>
                <a:gd name="connsiteY1033" fmla="*/ 70618 h 283865"/>
                <a:gd name="connsiteX1034" fmla="*/ 123695 w 6747771"/>
                <a:gd name="connsiteY1034" fmla="*/ 58991 h 283865"/>
                <a:gd name="connsiteX1035" fmla="*/ 122523 w 6747771"/>
                <a:gd name="connsiteY1035" fmla="*/ 31235 h 283865"/>
                <a:gd name="connsiteX1036" fmla="*/ 122523 w 6747771"/>
                <a:gd name="connsiteY1036" fmla="*/ 4055 h 283865"/>
                <a:gd name="connsiteX1037" fmla="*/ 1062001 w 6747771"/>
                <a:gd name="connsiteY1037" fmla="*/ 4018 h 283865"/>
                <a:gd name="connsiteX1038" fmla="*/ 1114146 w 6747771"/>
                <a:gd name="connsiteY1038" fmla="*/ 9952 h 283865"/>
                <a:gd name="connsiteX1039" fmla="*/ 1122871 w 6747771"/>
                <a:gd name="connsiteY1039" fmla="*/ 15887 h 283865"/>
                <a:gd name="connsiteX1040" fmla="*/ 1108863 w 6747771"/>
                <a:gd name="connsiteY1040" fmla="*/ 28947 h 283865"/>
                <a:gd name="connsiteX1041" fmla="*/ 1108863 w 6747771"/>
                <a:gd name="connsiteY1041" fmla="*/ 69428 h 283865"/>
                <a:gd name="connsiteX1042" fmla="*/ 1159148 w 6747771"/>
                <a:gd name="connsiteY1042" fmla="*/ 69428 h 283865"/>
                <a:gd name="connsiteX1043" fmla="*/ 1181435 w 6747771"/>
                <a:gd name="connsiteY1043" fmla="*/ 40220 h 283865"/>
                <a:gd name="connsiteX1044" fmla="*/ 1223107 w 6747771"/>
                <a:gd name="connsiteY1044" fmla="*/ 70023 h 283865"/>
                <a:gd name="connsiteX1045" fmla="*/ 1226772 w 6747771"/>
                <a:gd name="connsiteY1045" fmla="*/ 75827 h 283865"/>
                <a:gd name="connsiteX1046" fmla="*/ 1214382 w 6747771"/>
                <a:gd name="connsiteY1046" fmla="*/ 83567 h 283865"/>
                <a:gd name="connsiteX1047" fmla="*/ 1121718 w 6747771"/>
                <a:gd name="connsiteY1047" fmla="*/ 83567 h 283865"/>
                <a:gd name="connsiteX1048" fmla="*/ 1232613 w 6747771"/>
                <a:gd name="connsiteY1048" fmla="*/ 182798 h 283865"/>
                <a:gd name="connsiteX1049" fmla="*/ 1229339 w 6747771"/>
                <a:gd name="connsiteY1049" fmla="*/ 194202 h 283865"/>
                <a:gd name="connsiteX1050" fmla="*/ 1188914 w 6747771"/>
                <a:gd name="connsiteY1050" fmla="*/ 225976 h 283865"/>
                <a:gd name="connsiteX1051" fmla="*/ 1118118 w 6747771"/>
                <a:gd name="connsiteY1051" fmla="*/ 124670 h 283865"/>
                <a:gd name="connsiteX1052" fmla="*/ 1108863 w 6747771"/>
                <a:gd name="connsiteY1052" fmla="*/ 90503 h 283865"/>
                <a:gd name="connsiteX1053" fmla="*/ 1108863 w 6747771"/>
                <a:gd name="connsiteY1053" fmla="*/ 138521 h 283865"/>
                <a:gd name="connsiteX1054" fmla="*/ 1110035 w 6747771"/>
                <a:gd name="connsiteY1054" fmla="*/ 181886 h 283865"/>
                <a:gd name="connsiteX1055" fmla="*/ 1110035 w 6747771"/>
                <a:gd name="connsiteY1055" fmla="*/ 207540 h 283865"/>
                <a:gd name="connsiteX1056" fmla="*/ 1111225 w 6747771"/>
                <a:gd name="connsiteY1056" fmla="*/ 207540 h 283865"/>
                <a:gd name="connsiteX1057" fmla="*/ 1129940 w 6747771"/>
                <a:gd name="connsiteY1057" fmla="*/ 180677 h 283865"/>
                <a:gd name="connsiteX1058" fmla="*/ 1166869 w 6747771"/>
                <a:gd name="connsiteY1058" fmla="*/ 206815 h 283865"/>
                <a:gd name="connsiteX1059" fmla="*/ 1170738 w 6747771"/>
                <a:gd name="connsiteY1059" fmla="*/ 213103 h 283865"/>
                <a:gd name="connsiteX1060" fmla="*/ 1158274 w 6747771"/>
                <a:gd name="connsiteY1060" fmla="*/ 220488 h 283865"/>
                <a:gd name="connsiteX1061" fmla="*/ 1110035 w 6747771"/>
                <a:gd name="connsiteY1061" fmla="*/ 220488 h 283865"/>
                <a:gd name="connsiteX1062" fmla="*/ 1110035 w 6747771"/>
                <a:gd name="connsiteY1062" fmla="*/ 262625 h 283865"/>
                <a:gd name="connsiteX1063" fmla="*/ 1097570 w 6747771"/>
                <a:gd name="connsiteY1063" fmla="*/ 276504 h 283865"/>
                <a:gd name="connsiteX1064" fmla="*/ 1062001 w 6747771"/>
                <a:gd name="connsiteY1064" fmla="*/ 278569 h 283865"/>
                <a:gd name="connsiteX1065" fmla="*/ 1063173 w 6747771"/>
                <a:gd name="connsiteY1065" fmla="*/ 220488 h 283865"/>
                <a:gd name="connsiteX1066" fmla="*/ 1009464 w 6747771"/>
                <a:gd name="connsiteY1066" fmla="*/ 220488 h 283865"/>
                <a:gd name="connsiteX1067" fmla="*/ 1009464 w 6747771"/>
                <a:gd name="connsiteY1067" fmla="*/ 207540 h 283865"/>
                <a:gd name="connsiteX1068" fmla="*/ 1063173 w 6747771"/>
                <a:gd name="connsiteY1068" fmla="*/ 207540 h 283865"/>
                <a:gd name="connsiteX1069" fmla="*/ 1063173 w 6747771"/>
                <a:gd name="connsiteY1069" fmla="*/ 161925 h 283865"/>
                <a:gd name="connsiteX1070" fmla="*/ 1063173 w 6747771"/>
                <a:gd name="connsiteY1070" fmla="*/ 132736 h 283865"/>
                <a:gd name="connsiteX1071" fmla="*/ 947980 w 6747771"/>
                <a:gd name="connsiteY1071" fmla="*/ 242682 h 283865"/>
                <a:gd name="connsiteX1072" fmla="*/ 940594 w 6747771"/>
                <a:gd name="connsiteY1072" fmla="*/ 233511 h 283865"/>
                <a:gd name="connsiteX1073" fmla="*/ 1045648 w 6747771"/>
                <a:gd name="connsiteY1073" fmla="*/ 83567 h 283865"/>
                <a:gd name="connsiteX1074" fmla="*/ 952258 w 6747771"/>
                <a:gd name="connsiteY1074" fmla="*/ 83567 h 283865"/>
                <a:gd name="connsiteX1075" fmla="*/ 952258 w 6747771"/>
                <a:gd name="connsiteY1075" fmla="*/ 69428 h 283865"/>
                <a:gd name="connsiteX1076" fmla="*/ 1063173 w 6747771"/>
                <a:gd name="connsiteY1076" fmla="*/ 69428 h 283865"/>
                <a:gd name="connsiteX1077" fmla="*/ 1062001 w 6747771"/>
                <a:gd name="connsiteY1077" fmla="*/ 4018 h 283865"/>
                <a:gd name="connsiteX1078" fmla="*/ 3449799 w 6747771"/>
                <a:gd name="connsiteY1078" fmla="*/ 3981 h 283865"/>
                <a:gd name="connsiteX1079" fmla="*/ 3501498 w 6747771"/>
                <a:gd name="connsiteY1079" fmla="*/ 11013 h 283865"/>
                <a:gd name="connsiteX1080" fmla="*/ 3510781 w 6747771"/>
                <a:gd name="connsiteY1080" fmla="*/ 18064 h 283865"/>
                <a:gd name="connsiteX1081" fmla="*/ 3495526 w 6747771"/>
                <a:gd name="connsiteY1081" fmla="*/ 30528 h 283865"/>
                <a:gd name="connsiteX1082" fmla="*/ 3469816 w 6747771"/>
                <a:gd name="connsiteY1082" fmla="*/ 67047 h 283865"/>
                <a:gd name="connsiteX1083" fmla="*/ 3487210 w 6747771"/>
                <a:gd name="connsiteY1083" fmla="*/ 67047 h 283865"/>
                <a:gd name="connsiteX1084" fmla="*/ 3498372 w 6747771"/>
                <a:gd name="connsiteY1084" fmla="*/ 47178 h 283865"/>
                <a:gd name="connsiteX1085" fmla="*/ 3535877 w 6747771"/>
                <a:gd name="connsiteY1085" fmla="*/ 62749 h 283865"/>
                <a:gd name="connsiteX1086" fmla="*/ 3542351 w 6747771"/>
                <a:gd name="connsiteY1086" fmla="*/ 70563 h 283865"/>
                <a:gd name="connsiteX1087" fmla="*/ 3533012 w 6747771"/>
                <a:gd name="connsiteY1087" fmla="*/ 85501 h 283865"/>
                <a:gd name="connsiteX1088" fmla="*/ 3533012 w 6747771"/>
                <a:gd name="connsiteY1088" fmla="*/ 126224 h 283865"/>
                <a:gd name="connsiteX1089" fmla="*/ 3556862 w 6747771"/>
                <a:gd name="connsiteY1089" fmla="*/ 37486 h 283865"/>
                <a:gd name="connsiteX1090" fmla="*/ 3560359 w 6747771"/>
                <a:gd name="connsiteY1090" fmla="*/ 6232 h 283865"/>
                <a:gd name="connsiteX1091" fmla="*/ 3612821 w 6747771"/>
                <a:gd name="connsiteY1091" fmla="*/ 14529 h 283865"/>
                <a:gd name="connsiteX1092" fmla="*/ 3620039 w 6747771"/>
                <a:gd name="connsiteY1092" fmla="*/ 21468 h 283865"/>
                <a:gd name="connsiteX1093" fmla="*/ 3605064 w 6747771"/>
                <a:gd name="connsiteY1093" fmla="*/ 34881 h 283865"/>
                <a:gd name="connsiteX1094" fmla="*/ 3590851 w 6747771"/>
                <a:gd name="connsiteY1094" fmla="*/ 62284 h 283865"/>
                <a:gd name="connsiteX1095" fmla="*/ 3629230 w 6747771"/>
                <a:gd name="connsiteY1095" fmla="*/ 62284 h 283865"/>
                <a:gd name="connsiteX1096" fmla="*/ 3641545 w 6747771"/>
                <a:gd name="connsiteY1096" fmla="*/ 41244 h 283865"/>
                <a:gd name="connsiteX1097" fmla="*/ 3681282 w 6747771"/>
                <a:gd name="connsiteY1097" fmla="*/ 57987 h 283865"/>
                <a:gd name="connsiteX1098" fmla="*/ 3687738 w 6747771"/>
                <a:gd name="connsiteY1098" fmla="*/ 64777 h 283865"/>
                <a:gd name="connsiteX1099" fmla="*/ 3677245 w 6747771"/>
                <a:gd name="connsiteY1099" fmla="*/ 81539 h 283865"/>
                <a:gd name="connsiteX1100" fmla="*/ 3674845 w 6747771"/>
                <a:gd name="connsiteY1100" fmla="*/ 171040 h 283865"/>
                <a:gd name="connsiteX1101" fmla="*/ 3673729 w 6747771"/>
                <a:gd name="connsiteY1101" fmla="*/ 224581 h 283865"/>
                <a:gd name="connsiteX1102" fmla="*/ 3603557 w 6747771"/>
                <a:gd name="connsiteY1102" fmla="*/ 279517 h 283865"/>
                <a:gd name="connsiteX1103" fmla="*/ 3556862 w 6747771"/>
                <a:gd name="connsiteY1103" fmla="*/ 240376 h 283865"/>
                <a:gd name="connsiteX1104" fmla="*/ 3558573 w 6747771"/>
                <a:gd name="connsiteY1104" fmla="*/ 229176 h 283865"/>
                <a:gd name="connsiteX1105" fmla="*/ 3609789 w 6747771"/>
                <a:gd name="connsiteY1105" fmla="*/ 232748 h 283865"/>
                <a:gd name="connsiteX1106" fmla="*/ 3629230 w 6747771"/>
                <a:gd name="connsiteY1106" fmla="*/ 216284 h 283865"/>
                <a:gd name="connsiteX1107" fmla="*/ 3632746 w 6747771"/>
                <a:gd name="connsiteY1107" fmla="*/ 99566 h 283865"/>
                <a:gd name="connsiteX1108" fmla="*/ 3633899 w 6747771"/>
                <a:gd name="connsiteY1108" fmla="*/ 75232 h 283865"/>
                <a:gd name="connsiteX1109" fmla="*/ 3585921 w 6747771"/>
                <a:gd name="connsiteY1109" fmla="*/ 75232 h 283865"/>
                <a:gd name="connsiteX1110" fmla="*/ 3564618 w 6747771"/>
                <a:gd name="connsiteY1110" fmla="*/ 109326 h 283865"/>
                <a:gd name="connsiteX1111" fmla="*/ 3619946 w 6747771"/>
                <a:gd name="connsiteY1111" fmla="*/ 162390 h 283865"/>
                <a:gd name="connsiteX1112" fmla="*/ 3592320 w 6747771"/>
                <a:gd name="connsiteY1112" fmla="*/ 189644 h 283865"/>
                <a:gd name="connsiteX1113" fmla="*/ 3574368 w 6747771"/>
                <a:gd name="connsiteY1113" fmla="*/ 171505 h 283865"/>
                <a:gd name="connsiteX1114" fmla="*/ 3567108 w 6747771"/>
                <a:gd name="connsiteY1114" fmla="*/ 139475 h 283865"/>
                <a:gd name="connsiteX1115" fmla="*/ 3558512 w 6747771"/>
                <a:gd name="connsiteY1115" fmla="*/ 116763 h 283865"/>
                <a:gd name="connsiteX1116" fmla="*/ 3537626 w 6747771"/>
                <a:gd name="connsiteY1116" fmla="*/ 141758 h 283865"/>
                <a:gd name="connsiteX1117" fmla="*/ 3533012 w 6747771"/>
                <a:gd name="connsiteY1117" fmla="*/ 139096 h 283865"/>
                <a:gd name="connsiteX1118" fmla="*/ 3533012 w 6747771"/>
                <a:gd name="connsiteY1118" fmla="*/ 153274 h 283865"/>
                <a:gd name="connsiteX1119" fmla="*/ 3533012 w 6747771"/>
                <a:gd name="connsiteY1119" fmla="*/ 194871 h 283865"/>
                <a:gd name="connsiteX1120" fmla="*/ 3534166 w 6747771"/>
                <a:gd name="connsiteY1120" fmla="*/ 246366 h 283865"/>
                <a:gd name="connsiteX1121" fmla="*/ 3525329 w 6747771"/>
                <a:gd name="connsiteY1121" fmla="*/ 255891 h 283865"/>
                <a:gd name="connsiteX1122" fmla="*/ 3492010 w 6747771"/>
                <a:gd name="connsiteY1122" fmla="*/ 258216 h 283865"/>
                <a:gd name="connsiteX1123" fmla="*/ 3492010 w 6747771"/>
                <a:gd name="connsiteY1123" fmla="*/ 239538 h 283865"/>
                <a:gd name="connsiteX1124" fmla="*/ 3459175 w 6747771"/>
                <a:gd name="connsiteY1124" fmla="*/ 239538 h 283865"/>
                <a:gd name="connsiteX1125" fmla="*/ 3459175 w 6747771"/>
                <a:gd name="connsiteY1125" fmla="*/ 254644 h 283865"/>
                <a:gd name="connsiteX1126" fmla="*/ 3444422 w 6747771"/>
                <a:gd name="connsiteY1126" fmla="*/ 267537 h 283865"/>
                <a:gd name="connsiteX1127" fmla="*/ 3428051 w 6747771"/>
                <a:gd name="connsiteY1127" fmla="*/ 269881 h 283865"/>
                <a:gd name="connsiteX1128" fmla="*/ 3415847 w 6747771"/>
                <a:gd name="connsiteY1128" fmla="*/ 271071 h 283865"/>
                <a:gd name="connsiteX1129" fmla="*/ 3417019 w 6747771"/>
                <a:gd name="connsiteY1129" fmla="*/ 215000 h 283865"/>
                <a:gd name="connsiteX1130" fmla="*/ 3417019 w 6747771"/>
                <a:gd name="connsiteY1130" fmla="*/ 174240 h 283865"/>
                <a:gd name="connsiteX1131" fmla="*/ 3417019 w 6747771"/>
                <a:gd name="connsiteY1131" fmla="*/ 129982 h 283865"/>
                <a:gd name="connsiteX1132" fmla="*/ 3415847 w 6747771"/>
                <a:gd name="connsiteY1132" fmla="*/ 54192 h 283865"/>
                <a:gd name="connsiteX1133" fmla="*/ 3449110 w 6747771"/>
                <a:gd name="connsiteY1133" fmla="*/ 62359 h 283865"/>
                <a:gd name="connsiteX1134" fmla="*/ 3449799 w 6747771"/>
                <a:gd name="connsiteY1134" fmla="*/ 3981 h 283865"/>
                <a:gd name="connsiteX1135" fmla="*/ 363699 w 6747771"/>
                <a:gd name="connsiteY1135" fmla="*/ 3981 h 283865"/>
                <a:gd name="connsiteX1136" fmla="*/ 415398 w 6747771"/>
                <a:gd name="connsiteY1136" fmla="*/ 11013 h 283865"/>
                <a:gd name="connsiteX1137" fmla="*/ 424681 w 6747771"/>
                <a:gd name="connsiteY1137" fmla="*/ 18064 h 283865"/>
                <a:gd name="connsiteX1138" fmla="*/ 409426 w 6747771"/>
                <a:gd name="connsiteY1138" fmla="*/ 30528 h 283865"/>
                <a:gd name="connsiteX1139" fmla="*/ 383716 w 6747771"/>
                <a:gd name="connsiteY1139" fmla="*/ 67047 h 283865"/>
                <a:gd name="connsiteX1140" fmla="*/ 401111 w 6747771"/>
                <a:gd name="connsiteY1140" fmla="*/ 67047 h 283865"/>
                <a:gd name="connsiteX1141" fmla="*/ 412273 w 6747771"/>
                <a:gd name="connsiteY1141" fmla="*/ 47178 h 283865"/>
                <a:gd name="connsiteX1142" fmla="*/ 449777 w 6747771"/>
                <a:gd name="connsiteY1142" fmla="*/ 62749 h 283865"/>
                <a:gd name="connsiteX1143" fmla="*/ 456251 w 6747771"/>
                <a:gd name="connsiteY1143" fmla="*/ 70563 h 283865"/>
                <a:gd name="connsiteX1144" fmla="*/ 446913 w 6747771"/>
                <a:gd name="connsiteY1144" fmla="*/ 85501 h 283865"/>
                <a:gd name="connsiteX1145" fmla="*/ 446913 w 6747771"/>
                <a:gd name="connsiteY1145" fmla="*/ 126224 h 283865"/>
                <a:gd name="connsiteX1146" fmla="*/ 470762 w 6747771"/>
                <a:gd name="connsiteY1146" fmla="*/ 37486 h 283865"/>
                <a:gd name="connsiteX1147" fmla="*/ 474260 w 6747771"/>
                <a:gd name="connsiteY1147" fmla="*/ 6232 h 283865"/>
                <a:gd name="connsiteX1148" fmla="*/ 526722 w 6747771"/>
                <a:gd name="connsiteY1148" fmla="*/ 14529 h 283865"/>
                <a:gd name="connsiteX1149" fmla="*/ 533940 w 6747771"/>
                <a:gd name="connsiteY1149" fmla="*/ 21468 h 283865"/>
                <a:gd name="connsiteX1150" fmla="*/ 518964 w 6747771"/>
                <a:gd name="connsiteY1150" fmla="*/ 34881 h 283865"/>
                <a:gd name="connsiteX1151" fmla="*/ 504751 w 6747771"/>
                <a:gd name="connsiteY1151" fmla="*/ 62284 h 283865"/>
                <a:gd name="connsiteX1152" fmla="*/ 543130 w 6747771"/>
                <a:gd name="connsiteY1152" fmla="*/ 62284 h 283865"/>
                <a:gd name="connsiteX1153" fmla="*/ 555445 w 6747771"/>
                <a:gd name="connsiteY1153" fmla="*/ 41244 h 283865"/>
                <a:gd name="connsiteX1154" fmla="*/ 595183 w 6747771"/>
                <a:gd name="connsiteY1154" fmla="*/ 57987 h 283865"/>
                <a:gd name="connsiteX1155" fmla="*/ 601638 w 6747771"/>
                <a:gd name="connsiteY1155" fmla="*/ 64777 h 283865"/>
                <a:gd name="connsiteX1156" fmla="*/ 591146 w 6747771"/>
                <a:gd name="connsiteY1156" fmla="*/ 81539 h 283865"/>
                <a:gd name="connsiteX1157" fmla="*/ 588746 w 6747771"/>
                <a:gd name="connsiteY1157" fmla="*/ 171040 h 283865"/>
                <a:gd name="connsiteX1158" fmla="*/ 587629 w 6747771"/>
                <a:gd name="connsiteY1158" fmla="*/ 224581 h 283865"/>
                <a:gd name="connsiteX1159" fmla="*/ 517457 w 6747771"/>
                <a:gd name="connsiteY1159" fmla="*/ 279517 h 283865"/>
                <a:gd name="connsiteX1160" fmla="*/ 470762 w 6747771"/>
                <a:gd name="connsiteY1160" fmla="*/ 240376 h 283865"/>
                <a:gd name="connsiteX1161" fmla="*/ 472474 w 6747771"/>
                <a:gd name="connsiteY1161" fmla="*/ 229176 h 283865"/>
                <a:gd name="connsiteX1162" fmla="*/ 523689 w 6747771"/>
                <a:gd name="connsiteY1162" fmla="*/ 232748 h 283865"/>
                <a:gd name="connsiteX1163" fmla="*/ 543130 w 6747771"/>
                <a:gd name="connsiteY1163" fmla="*/ 216284 h 283865"/>
                <a:gd name="connsiteX1164" fmla="*/ 546646 w 6747771"/>
                <a:gd name="connsiteY1164" fmla="*/ 99566 h 283865"/>
                <a:gd name="connsiteX1165" fmla="*/ 547800 w 6747771"/>
                <a:gd name="connsiteY1165" fmla="*/ 75232 h 283865"/>
                <a:gd name="connsiteX1166" fmla="*/ 499821 w 6747771"/>
                <a:gd name="connsiteY1166" fmla="*/ 75232 h 283865"/>
                <a:gd name="connsiteX1167" fmla="*/ 478518 w 6747771"/>
                <a:gd name="connsiteY1167" fmla="*/ 109326 h 283865"/>
                <a:gd name="connsiteX1168" fmla="*/ 533847 w 6747771"/>
                <a:gd name="connsiteY1168" fmla="*/ 162390 h 283865"/>
                <a:gd name="connsiteX1169" fmla="*/ 506221 w 6747771"/>
                <a:gd name="connsiteY1169" fmla="*/ 189644 h 283865"/>
                <a:gd name="connsiteX1170" fmla="*/ 488268 w 6747771"/>
                <a:gd name="connsiteY1170" fmla="*/ 171505 h 283865"/>
                <a:gd name="connsiteX1171" fmla="*/ 481008 w 6747771"/>
                <a:gd name="connsiteY1171" fmla="*/ 139475 h 283865"/>
                <a:gd name="connsiteX1172" fmla="*/ 472413 w 6747771"/>
                <a:gd name="connsiteY1172" fmla="*/ 116763 h 283865"/>
                <a:gd name="connsiteX1173" fmla="*/ 451526 w 6747771"/>
                <a:gd name="connsiteY1173" fmla="*/ 141758 h 283865"/>
                <a:gd name="connsiteX1174" fmla="*/ 446913 w 6747771"/>
                <a:gd name="connsiteY1174" fmla="*/ 139096 h 283865"/>
                <a:gd name="connsiteX1175" fmla="*/ 446913 w 6747771"/>
                <a:gd name="connsiteY1175" fmla="*/ 153274 h 283865"/>
                <a:gd name="connsiteX1176" fmla="*/ 446913 w 6747771"/>
                <a:gd name="connsiteY1176" fmla="*/ 194871 h 283865"/>
                <a:gd name="connsiteX1177" fmla="*/ 448066 w 6747771"/>
                <a:gd name="connsiteY1177" fmla="*/ 246366 h 283865"/>
                <a:gd name="connsiteX1178" fmla="*/ 439229 w 6747771"/>
                <a:gd name="connsiteY1178" fmla="*/ 255891 h 283865"/>
                <a:gd name="connsiteX1179" fmla="*/ 405910 w 6747771"/>
                <a:gd name="connsiteY1179" fmla="*/ 258216 h 283865"/>
                <a:gd name="connsiteX1180" fmla="*/ 405910 w 6747771"/>
                <a:gd name="connsiteY1180" fmla="*/ 239538 h 283865"/>
                <a:gd name="connsiteX1181" fmla="*/ 373075 w 6747771"/>
                <a:gd name="connsiteY1181" fmla="*/ 239538 h 283865"/>
                <a:gd name="connsiteX1182" fmla="*/ 373075 w 6747771"/>
                <a:gd name="connsiteY1182" fmla="*/ 254644 h 283865"/>
                <a:gd name="connsiteX1183" fmla="*/ 358322 w 6747771"/>
                <a:gd name="connsiteY1183" fmla="*/ 267537 h 283865"/>
                <a:gd name="connsiteX1184" fmla="*/ 341951 w 6747771"/>
                <a:gd name="connsiteY1184" fmla="*/ 269881 h 283865"/>
                <a:gd name="connsiteX1185" fmla="*/ 329748 w 6747771"/>
                <a:gd name="connsiteY1185" fmla="*/ 271071 h 283865"/>
                <a:gd name="connsiteX1186" fmla="*/ 330920 w 6747771"/>
                <a:gd name="connsiteY1186" fmla="*/ 215000 h 283865"/>
                <a:gd name="connsiteX1187" fmla="*/ 330920 w 6747771"/>
                <a:gd name="connsiteY1187" fmla="*/ 174240 h 283865"/>
                <a:gd name="connsiteX1188" fmla="*/ 330920 w 6747771"/>
                <a:gd name="connsiteY1188" fmla="*/ 129982 h 283865"/>
                <a:gd name="connsiteX1189" fmla="*/ 329748 w 6747771"/>
                <a:gd name="connsiteY1189" fmla="*/ 54192 h 283865"/>
                <a:gd name="connsiteX1190" fmla="*/ 363011 w 6747771"/>
                <a:gd name="connsiteY1190" fmla="*/ 62359 h 283865"/>
                <a:gd name="connsiteX1191" fmla="*/ 363699 w 6747771"/>
                <a:gd name="connsiteY1191" fmla="*/ 3981 h 283865"/>
                <a:gd name="connsiteX1192" fmla="*/ 1608162 w 6747771"/>
                <a:gd name="connsiteY1192" fmla="*/ 3888 h 283865"/>
                <a:gd name="connsiteX1193" fmla="*/ 1654299 w 6747771"/>
                <a:gd name="connsiteY1193" fmla="*/ 19217 h 283865"/>
                <a:gd name="connsiteX1194" fmla="*/ 1661480 w 6747771"/>
                <a:gd name="connsiteY1194" fmla="*/ 26137 h 283865"/>
                <a:gd name="connsiteX1195" fmla="*/ 1644793 w 6747771"/>
                <a:gd name="connsiteY1195" fmla="*/ 37653 h 283865"/>
                <a:gd name="connsiteX1196" fmla="*/ 1637519 w 6747771"/>
                <a:gd name="connsiteY1196" fmla="*/ 46825 h 283865"/>
                <a:gd name="connsiteX1197" fmla="*/ 1599605 w 6747771"/>
                <a:gd name="connsiteY1197" fmla="*/ 92608 h 283865"/>
                <a:gd name="connsiteX1198" fmla="*/ 1629426 w 6747771"/>
                <a:gd name="connsiteY1198" fmla="*/ 92757 h 283865"/>
                <a:gd name="connsiteX1199" fmla="*/ 1644774 w 6747771"/>
                <a:gd name="connsiteY1199" fmla="*/ 48257 h 283865"/>
                <a:gd name="connsiteX1200" fmla="*/ 1690613 w 6747771"/>
                <a:gd name="connsiteY1200" fmla="*/ 65949 h 283865"/>
                <a:gd name="connsiteX1201" fmla="*/ 1696492 w 6747771"/>
                <a:gd name="connsiteY1201" fmla="*/ 72832 h 283865"/>
                <a:gd name="connsiteX1202" fmla="*/ 1679879 w 6747771"/>
                <a:gd name="connsiteY1202" fmla="*/ 84441 h 283865"/>
                <a:gd name="connsiteX1203" fmla="*/ 1679282 w 6747771"/>
                <a:gd name="connsiteY1203" fmla="*/ 85300 h 283865"/>
                <a:gd name="connsiteX1204" fmla="*/ 1717365 w 6747771"/>
                <a:gd name="connsiteY1204" fmla="*/ 80237 h 283865"/>
                <a:gd name="connsiteX1205" fmla="*/ 1717365 w 6747771"/>
                <a:gd name="connsiteY1205" fmla="*/ 68609 h 283865"/>
                <a:gd name="connsiteX1206" fmla="*/ 1716193 w 6747771"/>
                <a:gd name="connsiteY1206" fmla="*/ 53001 h 283865"/>
                <a:gd name="connsiteX1207" fmla="*/ 1713868 w 6747771"/>
                <a:gd name="connsiteY1207" fmla="*/ 3888 h 283865"/>
                <a:gd name="connsiteX1208" fmla="*/ 1760414 w 6747771"/>
                <a:gd name="connsiteY1208" fmla="*/ 8594 h 283865"/>
                <a:gd name="connsiteX1209" fmla="*/ 1770032 w 6747771"/>
                <a:gd name="connsiteY1209" fmla="*/ 14975 h 283865"/>
                <a:gd name="connsiteX1210" fmla="*/ 1758367 w 6747771"/>
                <a:gd name="connsiteY1210" fmla="*/ 27663 h 283865"/>
                <a:gd name="connsiteX1211" fmla="*/ 1759353 w 6747771"/>
                <a:gd name="connsiteY1211" fmla="*/ 73930 h 283865"/>
                <a:gd name="connsiteX1212" fmla="*/ 1784859 w 6747771"/>
                <a:gd name="connsiteY1212" fmla="*/ 70786 h 283865"/>
                <a:gd name="connsiteX1213" fmla="*/ 1793249 w 6747771"/>
                <a:gd name="connsiteY1213" fmla="*/ 58173 h 283865"/>
                <a:gd name="connsiteX1214" fmla="*/ 1786403 w 6747771"/>
                <a:gd name="connsiteY1214" fmla="*/ 47215 h 283865"/>
                <a:gd name="connsiteX1215" fmla="*/ 1769902 w 6747771"/>
                <a:gd name="connsiteY1215" fmla="*/ 21133 h 283865"/>
                <a:gd name="connsiteX1216" fmla="*/ 1772004 w 6747771"/>
                <a:gd name="connsiteY1216" fmla="*/ 15738 h 283865"/>
                <a:gd name="connsiteX1217" fmla="*/ 1826066 w 6747771"/>
                <a:gd name="connsiteY1217" fmla="*/ 40109 h 283865"/>
                <a:gd name="connsiteX1218" fmla="*/ 1816727 w 6747771"/>
                <a:gd name="connsiteY1218" fmla="*/ 55587 h 283865"/>
                <a:gd name="connsiteX1219" fmla="*/ 1836762 w 6747771"/>
                <a:gd name="connsiteY1219" fmla="*/ 64237 h 283865"/>
                <a:gd name="connsiteX1220" fmla="*/ 1840074 w 6747771"/>
                <a:gd name="connsiteY1220" fmla="*/ 67679 h 283865"/>
                <a:gd name="connsiteX1221" fmla="*/ 1829265 w 6747771"/>
                <a:gd name="connsiteY1221" fmla="*/ 78692 h 283865"/>
                <a:gd name="connsiteX1222" fmla="*/ 1759539 w 6747771"/>
                <a:gd name="connsiteY1222" fmla="*/ 87678 h 283865"/>
                <a:gd name="connsiteX1223" fmla="*/ 1761753 w 6747771"/>
                <a:gd name="connsiteY1223" fmla="*/ 119936 h 283865"/>
                <a:gd name="connsiteX1224" fmla="*/ 1763037 w 6747771"/>
                <a:gd name="connsiteY1224" fmla="*/ 128810 h 283865"/>
                <a:gd name="connsiteX1225" fmla="*/ 1791891 w 6747771"/>
                <a:gd name="connsiteY1225" fmla="*/ 124531 h 283865"/>
                <a:gd name="connsiteX1226" fmla="*/ 1809415 w 6747771"/>
                <a:gd name="connsiteY1226" fmla="*/ 96124 h 283865"/>
                <a:gd name="connsiteX1227" fmla="*/ 1845897 w 6747771"/>
                <a:gd name="connsiteY1227" fmla="*/ 117146 h 283865"/>
                <a:gd name="connsiteX1228" fmla="*/ 1850585 w 6747771"/>
                <a:gd name="connsiteY1228" fmla="*/ 121871 h 283865"/>
                <a:gd name="connsiteX1229" fmla="*/ 1839534 w 6747771"/>
                <a:gd name="connsiteY1229" fmla="*/ 132401 h 283865"/>
                <a:gd name="connsiteX1230" fmla="*/ 1803528 w 6747771"/>
                <a:gd name="connsiteY1230" fmla="*/ 137203 h 283865"/>
                <a:gd name="connsiteX1231" fmla="*/ 1842306 w 6747771"/>
                <a:gd name="connsiteY1231" fmla="*/ 156306 h 283865"/>
                <a:gd name="connsiteX1232" fmla="*/ 1847087 w 6747771"/>
                <a:gd name="connsiteY1232" fmla="*/ 164176 h 283865"/>
                <a:gd name="connsiteX1233" fmla="*/ 1828782 w 6747771"/>
                <a:gd name="connsiteY1233" fmla="*/ 173310 h 283865"/>
                <a:gd name="connsiteX1234" fmla="*/ 1792226 w 6747771"/>
                <a:gd name="connsiteY1234" fmla="*/ 209177 h 283865"/>
                <a:gd name="connsiteX1235" fmla="*/ 1812280 w 6747771"/>
                <a:gd name="connsiteY1235" fmla="*/ 227762 h 283865"/>
                <a:gd name="connsiteX1236" fmla="*/ 1814364 w 6747771"/>
                <a:gd name="connsiteY1236" fmla="*/ 227502 h 283865"/>
                <a:gd name="connsiteX1237" fmla="*/ 1835014 w 6747771"/>
                <a:gd name="connsiteY1237" fmla="*/ 181365 h 283865"/>
                <a:gd name="connsiteX1238" fmla="*/ 1844743 w 6747771"/>
                <a:gd name="connsiteY1238" fmla="*/ 181365 h 283865"/>
                <a:gd name="connsiteX1239" fmla="*/ 1841153 w 6747771"/>
                <a:gd name="connsiteY1239" fmla="*/ 223056 h 283865"/>
                <a:gd name="connsiteX1240" fmla="*/ 1843423 w 6747771"/>
                <a:gd name="connsiteY1240" fmla="*/ 243799 h 283865"/>
                <a:gd name="connsiteX1241" fmla="*/ 1850585 w 6747771"/>
                <a:gd name="connsiteY1241" fmla="*/ 258012 h 283865"/>
                <a:gd name="connsiteX1242" fmla="*/ 1825173 w 6747771"/>
                <a:gd name="connsiteY1242" fmla="*/ 278364 h 283865"/>
                <a:gd name="connsiteX1243" fmla="*/ 1802197 w 6747771"/>
                <a:gd name="connsiteY1243" fmla="*/ 273360 h 283865"/>
                <a:gd name="connsiteX1244" fmla="*/ 1756079 w 6747771"/>
                <a:gd name="connsiteY1244" fmla="*/ 234013 h 283865"/>
                <a:gd name="connsiteX1245" fmla="*/ 1634654 w 6747771"/>
                <a:gd name="connsiteY1245" fmla="*/ 277192 h 283865"/>
                <a:gd name="connsiteX1246" fmla="*/ 1630989 w 6747771"/>
                <a:gd name="connsiteY1246" fmla="*/ 266793 h 283865"/>
                <a:gd name="connsiteX1247" fmla="*/ 1740713 w 6747771"/>
                <a:gd name="connsiteY1247" fmla="*/ 206703 h 283865"/>
                <a:gd name="connsiteX1248" fmla="*/ 1723709 w 6747771"/>
                <a:gd name="connsiteY1248" fmla="*/ 147618 h 283865"/>
                <a:gd name="connsiteX1249" fmla="*/ 1668922 w 6747771"/>
                <a:gd name="connsiteY1249" fmla="*/ 155785 h 283865"/>
                <a:gd name="connsiteX1250" fmla="*/ 1667173 w 6747771"/>
                <a:gd name="connsiteY1250" fmla="*/ 143377 h 283865"/>
                <a:gd name="connsiteX1251" fmla="*/ 1722035 w 6747771"/>
                <a:gd name="connsiteY1251" fmla="*/ 135210 h 283865"/>
                <a:gd name="connsiteX1252" fmla="*/ 1717533 w 6747771"/>
                <a:gd name="connsiteY1252" fmla="*/ 92757 h 283865"/>
                <a:gd name="connsiteX1253" fmla="*/ 1674726 w 6747771"/>
                <a:gd name="connsiteY1253" fmla="*/ 98598 h 283865"/>
                <a:gd name="connsiteX1254" fmla="*/ 1673953 w 6747771"/>
                <a:gd name="connsiteY1254" fmla="*/ 92973 h 283865"/>
                <a:gd name="connsiteX1255" fmla="*/ 1651164 w 6747771"/>
                <a:gd name="connsiteY1255" fmla="*/ 125787 h 283865"/>
                <a:gd name="connsiteX1256" fmla="*/ 1617111 w 6747771"/>
                <a:gd name="connsiteY1256" fmla="*/ 161497 h 283865"/>
                <a:gd name="connsiteX1257" fmla="*/ 1690111 w 6747771"/>
                <a:gd name="connsiteY1257" fmla="*/ 155655 h 283865"/>
                <a:gd name="connsiteX1258" fmla="*/ 1691823 w 6747771"/>
                <a:gd name="connsiteY1258" fmla="*/ 167208 h 283865"/>
                <a:gd name="connsiteX1259" fmla="*/ 1604907 w 6747771"/>
                <a:gd name="connsiteY1259" fmla="*/ 200620 h 283865"/>
                <a:gd name="connsiteX1260" fmla="*/ 1593689 w 6747771"/>
                <a:gd name="connsiteY1260" fmla="*/ 212991 h 283865"/>
                <a:gd name="connsiteX1261" fmla="*/ 1585466 w 6747771"/>
                <a:gd name="connsiteY1261" fmla="*/ 205475 h 283865"/>
                <a:gd name="connsiteX1262" fmla="*/ 1572611 w 6747771"/>
                <a:gd name="connsiteY1262" fmla="*/ 164138 h 283865"/>
                <a:gd name="connsiteX1263" fmla="*/ 1597633 w 6747771"/>
                <a:gd name="connsiteY1263" fmla="*/ 153293 h 283865"/>
                <a:gd name="connsiteX1264" fmla="*/ 1621650 w 6747771"/>
                <a:gd name="connsiteY1264" fmla="*/ 114932 h 283865"/>
                <a:gd name="connsiteX1265" fmla="*/ 1614655 w 6747771"/>
                <a:gd name="connsiteY1265" fmla="*/ 119434 h 283865"/>
                <a:gd name="connsiteX1266" fmla="*/ 1593763 w 6747771"/>
                <a:gd name="connsiteY1266" fmla="*/ 127601 h 283865"/>
                <a:gd name="connsiteX1267" fmla="*/ 1583755 w 6747771"/>
                <a:gd name="connsiteY1267" fmla="*/ 141777 h 283865"/>
                <a:gd name="connsiteX1268" fmla="*/ 1575234 w 6747771"/>
                <a:gd name="connsiteY1268" fmla="*/ 133889 h 283865"/>
                <a:gd name="connsiteX1269" fmla="*/ 1563272 w 6747771"/>
                <a:gd name="connsiteY1269" fmla="*/ 96552 h 283865"/>
                <a:gd name="connsiteX1270" fmla="*/ 1584015 w 6747771"/>
                <a:gd name="connsiteY1270" fmla="*/ 81167 h 283865"/>
                <a:gd name="connsiteX1271" fmla="*/ 1608162 w 6747771"/>
                <a:gd name="connsiteY1271" fmla="*/ 3888 h 283865"/>
                <a:gd name="connsiteX1272" fmla="*/ 5347171 w 6747771"/>
                <a:gd name="connsiteY1272" fmla="*/ 3646 h 283865"/>
                <a:gd name="connsiteX1273" fmla="*/ 5408116 w 6747771"/>
                <a:gd name="connsiteY1273" fmla="*/ 33244 h 283865"/>
                <a:gd name="connsiteX1274" fmla="*/ 5396489 w 6747771"/>
                <a:gd name="connsiteY1274" fmla="*/ 50378 h 283865"/>
                <a:gd name="connsiteX1275" fmla="*/ 5460783 w 6747771"/>
                <a:gd name="connsiteY1275" fmla="*/ 50378 h 283865"/>
                <a:gd name="connsiteX1276" fmla="*/ 5483107 w 6747771"/>
                <a:gd name="connsiteY1276" fmla="*/ 21170 h 283865"/>
                <a:gd name="connsiteX1277" fmla="*/ 5522509 w 6747771"/>
                <a:gd name="connsiteY1277" fmla="*/ 49857 h 283865"/>
                <a:gd name="connsiteX1278" fmla="*/ 5526063 w 6747771"/>
                <a:gd name="connsiteY1278" fmla="*/ 55085 h 283865"/>
                <a:gd name="connsiteX1279" fmla="*/ 5513598 w 6747771"/>
                <a:gd name="connsiteY1279" fmla="*/ 63326 h 283865"/>
                <a:gd name="connsiteX1280" fmla="*/ 5394331 w 6747771"/>
                <a:gd name="connsiteY1280" fmla="*/ 63326 h 283865"/>
                <a:gd name="connsiteX1281" fmla="*/ 5322950 w 6747771"/>
                <a:gd name="connsiteY1281" fmla="*/ 113388 h 283865"/>
                <a:gd name="connsiteX1282" fmla="*/ 5427873 w 6747771"/>
                <a:gd name="connsiteY1282" fmla="*/ 110170 h 283865"/>
                <a:gd name="connsiteX1283" fmla="*/ 5398684 w 6747771"/>
                <a:gd name="connsiteY1283" fmla="*/ 77706 h 283865"/>
                <a:gd name="connsiteX1284" fmla="*/ 5403335 w 6747771"/>
                <a:gd name="connsiteY1284" fmla="*/ 71363 h 283865"/>
                <a:gd name="connsiteX1285" fmla="*/ 5487442 w 6747771"/>
                <a:gd name="connsiteY1285" fmla="*/ 129573 h 283865"/>
                <a:gd name="connsiteX1286" fmla="*/ 5459220 w 6747771"/>
                <a:gd name="connsiteY1286" fmla="*/ 157832 h 283865"/>
                <a:gd name="connsiteX1287" fmla="*/ 5449263 w 6747771"/>
                <a:gd name="connsiteY1287" fmla="*/ 155311 h 283865"/>
                <a:gd name="connsiteX1288" fmla="*/ 5447376 w 6747771"/>
                <a:gd name="connsiteY1288" fmla="*/ 153345 h 283865"/>
                <a:gd name="connsiteX1289" fmla="*/ 5448449 w 6747771"/>
                <a:gd name="connsiteY1289" fmla="*/ 156009 h 283865"/>
                <a:gd name="connsiteX1290" fmla="*/ 5435612 w 6747771"/>
                <a:gd name="connsiteY1290" fmla="*/ 168919 h 283865"/>
                <a:gd name="connsiteX1291" fmla="*/ 5435612 w 6747771"/>
                <a:gd name="connsiteY1291" fmla="*/ 224600 h 283865"/>
                <a:gd name="connsiteX1292" fmla="*/ 5444877 w 6747771"/>
                <a:gd name="connsiteY1292" fmla="*/ 235055 h 283865"/>
                <a:gd name="connsiteX1293" fmla="*/ 5469601 w 6747771"/>
                <a:gd name="connsiteY1293" fmla="*/ 235055 h 283865"/>
                <a:gd name="connsiteX1294" fmla="*/ 5482158 w 6747771"/>
                <a:gd name="connsiteY1294" fmla="*/ 224395 h 283865"/>
                <a:gd name="connsiteX1295" fmla="*/ 5498306 w 6747771"/>
                <a:gd name="connsiteY1295" fmla="*/ 175505 h 283865"/>
                <a:gd name="connsiteX1296" fmla="*/ 5509003 w 6747771"/>
                <a:gd name="connsiteY1296" fmla="*/ 178575 h 283865"/>
                <a:gd name="connsiteX1297" fmla="*/ 5511440 w 6747771"/>
                <a:gd name="connsiteY1297" fmla="*/ 222032 h 283865"/>
                <a:gd name="connsiteX1298" fmla="*/ 5516315 w 6747771"/>
                <a:gd name="connsiteY1298" fmla="*/ 232953 h 283865"/>
                <a:gd name="connsiteX1299" fmla="*/ 5527718 w 6747771"/>
                <a:gd name="connsiteY1299" fmla="*/ 247761 h 283865"/>
                <a:gd name="connsiteX1300" fmla="*/ 5482233 w 6747771"/>
                <a:gd name="connsiteY1300" fmla="*/ 273694 h 283865"/>
                <a:gd name="connsiteX1301" fmla="*/ 5427483 w 6747771"/>
                <a:gd name="connsiteY1301" fmla="*/ 273694 h 283865"/>
                <a:gd name="connsiteX1302" fmla="*/ 5392266 w 6747771"/>
                <a:gd name="connsiteY1302" fmla="*/ 239538 h 283865"/>
                <a:gd name="connsiteX1303" fmla="*/ 5392266 w 6747771"/>
                <a:gd name="connsiteY1303" fmla="*/ 196583 h 283865"/>
                <a:gd name="connsiteX1304" fmla="*/ 5391094 w 6747771"/>
                <a:gd name="connsiteY1304" fmla="*/ 167692 h 283865"/>
                <a:gd name="connsiteX1305" fmla="*/ 5391094 w 6747771"/>
                <a:gd name="connsiteY1305" fmla="*/ 143972 h 283865"/>
                <a:gd name="connsiteX1306" fmla="*/ 5441156 w 6747771"/>
                <a:gd name="connsiteY1306" fmla="*/ 148772 h 283865"/>
                <a:gd name="connsiteX1307" fmla="*/ 5445072 w 6747771"/>
                <a:gd name="connsiteY1307" fmla="*/ 150713 h 283865"/>
                <a:gd name="connsiteX1308" fmla="*/ 5442161 w 6747771"/>
                <a:gd name="connsiteY1308" fmla="*/ 145293 h 283865"/>
                <a:gd name="connsiteX1309" fmla="*/ 5439612 w 6747771"/>
                <a:gd name="connsiteY1309" fmla="*/ 137777 h 283865"/>
                <a:gd name="connsiteX1310" fmla="*/ 5437603 w 6747771"/>
                <a:gd name="connsiteY1310" fmla="*/ 132196 h 283865"/>
                <a:gd name="connsiteX1311" fmla="*/ 5324065 w 6747771"/>
                <a:gd name="connsiteY1311" fmla="*/ 150238 h 283865"/>
                <a:gd name="connsiteX1312" fmla="*/ 5373588 w 6747771"/>
                <a:gd name="connsiteY1312" fmla="*/ 159208 h 283865"/>
                <a:gd name="connsiteX1313" fmla="*/ 5383578 w 6747771"/>
                <a:gd name="connsiteY1313" fmla="*/ 166947 h 283865"/>
                <a:gd name="connsiteX1314" fmla="*/ 5368175 w 6747771"/>
                <a:gd name="connsiteY1314" fmla="*/ 179635 h 283865"/>
                <a:gd name="connsiteX1315" fmla="*/ 5242210 w 6747771"/>
                <a:gd name="connsiteY1315" fmla="*/ 281861 h 283865"/>
                <a:gd name="connsiteX1316" fmla="*/ 5239922 w 6747771"/>
                <a:gd name="connsiteY1316" fmla="*/ 273992 h 283865"/>
                <a:gd name="connsiteX1317" fmla="*/ 5304737 w 6747771"/>
                <a:gd name="connsiteY1317" fmla="*/ 223260 h 283865"/>
                <a:gd name="connsiteX1318" fmla="*/ 5320200 w 6747771"/>
                <a:gd name="connsiteY1318" fmla="*/ 173512 h 283865"/>
                <a:gd name="connsiteX1319" fmla="*/ 5321670 w 6747771"/>
                <a:gd name="connsiteY1319" fmla="*/ 150619 h 283865"/>
                <a:gd name="connsiteX1320" fmla="*/ 5307769 w 6747771"/>
                <a:gd name="connsiteY1320" fmla="*/ 152827 h 283865"/>
                <a:gd name="connsiteX1321" fmla="*/ 5297779 w 6747771"/>
                <a:gd name="connsiteY1321" fmla="*/ 164882 h 283865"/>
                <a:gd name="connsiteX1322" fmla="*/ 5287919 w 6747771"/>
                <a:gd name="connsiteY1322" fmla="*/ 156585 h 283865"/>
                <a:gd name="connsiteX1323" fmla="*/ 5273780 w 6747771"/>
                <a:gd name="connsiteY1323" fmla="*/ 113407 h 283865"/>
                <a:gd name="connsiteX1324" fmla="*/ 5304420 w 6747771"/>
                <a:gd name="connsiteY1324" fmla="*/ 103230 h 283865"/>
                <a:gd name="connsiteX1325" fmla="*/ 5333312 w 6747771"/>
                <a:gd name="connsiteY1325" fmla="*/ 63326 h 283865"/>
                <a:gd name="connsiteX1326" fmla="*/ 5245764 w 6747771"/>
                <a:gd name="connsiteY1326" fmla="*/ 63326 h 283865"/>
                <a:gd name="connsiteX1327" fmla="*/ 5245764 w 6747771"/>
                <a:gd name="connsiteY1327" fmla="*/ 50378 h 283865"/>
                <a:gd name="connsiteX1328" fmla="*/ 5365998 w 6747771"/>
                <a:gd name="connsiteY1328" fmla="*/ 50378 h 283865"/>
                <a:gd name="connsiteX1329" fmla="*/ 5362668 w 6747771"/>
                <a:gd name="connsiteY1329" fmla="*/ 45820 h 283865"/>
                <a:gd name="connsiteX1330" fmla="*/ 5344995 w 6747771"/>
                <a:gd name="connsiteY1330" fmla="*/ 10399 h 283865"/>
                <a:gd name="connsiteX1331" fmla="*/ 6264660 w 6747771"/>
                <a:gd name="connsiteY1331" fmla="*/ 3609 h 283865"/>
                <a:gd name="connsiteX1332" fmla="*/ 6320228 w 6747771"/>
                <a:gd name="connsiteY1332" fmla="*/ 30993 h 283865"/>
                <a:gd name="connsiteX1333" fmla="*/ 6305048 w 6747771"/>
                <a:gd name="connsiteY1333" fmla="*/ 47997 h 283865"/>
                <a:gd name="connsiteX1334" fmla="*/ 6375238 w 6747771"/>
                <a:gd name="connsiteY1334" fmla="*/ 47997 h 283865"/>
                <a:gd name="connsiteX1335" fmla="*/ 6392856 w 6747771"/>
                <a:gd name="connsiteY1335" fmla="*/ 25803 h 283865"/>
                <a:gd name="connsiteX1336" fmla="*/ 6433152 w 6747771"/>
                <a:gd name="connsiteY1336" fmla="*/ 54285 h 283865"/>
                <a:gd name="connsiteX1337" fmla="*/ 6439309 w 6747771"/>
                <a:gd name="connsiteY1337" fmla="*/ 64312 h 283865"/>
                <a:gd name="connsiteX1338" fmla="*/ 6419254 w 6747771"/>
                <a:gd name="connsiteY1338" fmla="*/ 73688 h 283865"/>
                <a:gd name="connsiteX1339" fmla="*/ 6380931 w 6747771"/>
                <a:gd name="connsiteY1339" fmla="*/ 90227 h 283865"/>
                <a:gd name="connsiteX1340" fmla="*/ 6390103 w 6747771"/>
                <a:gd name="connsiteY1340" fmla="*/ 93891 h 283865"/>
                <a:gd name="connsiteX1341" fmla="*/ 6393768 w 6747771"/>
                <a:gd name="connsiteY1341" fmla="*/ 100328 h 283865"/>
                <a:gd name="connsiteX1342" fmla="*/ 6380857 w 6747771"/>
                <a:gd name="connsiteY1342" fmla="*/ 107379 h 283865"/>
                <a:gd name="connsiteX1343" fmla="*/ 6205686 w 6747771"/>
                <a:gd name="connsiteY1343" fmla="*/ 107379 h 283865"/>
                <a:gd name="connsiteX1344" fmla="*/ 6205686 w 6747771"/>
                <a:gd name="connsiteY1344" fmla="*/ 96193 h 283865"/>
                <a:gd name="connsiteX1345" fmla="*/ 6204546 w 6747771"/>
                <a:gd name="connsiteY1345" fmla="*/ 98268 h 283865"/>
                <a:gd name="connsiteX1346" fmla="*/ 6181427 w 6747771"/>
                <a:gd name="connsiteY1346" fmla="*/ 109965 h 283865"/>
                <a:gd name="connsiteX1347" fmla="*/ 6158992 w 6747771"/>
                <a:gd name="connsiteY1347" fmla="*/ 84553 h 283865"/>
                <a:gd name="connsiteX1348" fmla="*/ 6168982 w 6747771"/>
                <a:gd name="connsiteY1348" fmla="*/ 65391 h 283865"/>
                <a:gd name="connsiteX1349" fmla="*/ 6195808 w 6747771"/>
                <a:gd name="connsiteY1349" fmla="*/ 26993 h 283865"/>
                <a:gd name="connsiteX1350" fmla="*/ 6203602 w 6747771"/>
                <a:gd name="connsiteY1350" fmla="*/ 26993 h 283865"/>
                <a:gd name="connsiteX1351" fmla="*/ 6209221 w 6747771"/>
                <a:gd name="connsiteY1351" fmla="*/ 41764 h 283865"/>
                <a:gd name="connsiteX1352" fmla="*/ 6210598 w 6747771"/>
                <a:gd name="connsiteY1352" fmla="*/ 47997 h 283865"/>
                <a:gd name="connsiteX1353" fmla="*/ 6276900 w 6747771"/>
                <a:gd name="connsiteY1353" fmla="*/ 47997 h 283865"/>
                <a:gd name="connsiteX1354" fmla="*/ 6271059 w 6747771"/>
                <a:gd name="connsiteY1354" fmla="*/ 39848 h 283865"/>
                <a:gd name="connsiteX1355" fmla="*/ 6260548 w 6747771"/>
                <a:gd name="connsiteY1355" fmla="*/ 9450 h 283865"/>
                <a:gd name="connsiteX1356" fmla="*/ 2329700 w 6747771"/>
                <a:gd name="connsiteY1356" fmla="*/ 2957 h 283865"/>
                <a:gd name="connsiteX1357" fmla="*/ 2382087 w 6747771"/>
                <a:gd name="connsiteY1357" fmla="*/ 13487 h 283865"/>
                <a:gd name="connsiteX1358" fmla="*/ 2390143 w 6747771"/>
                <a:gd name="connsiteY1358" fmla="*/ 19477 h 283865"/>
                <a:gd name="connsiteX1359" fmla="*/ 2375353 w 6747771"/>
                <a:gd name="connsiteY1359" fmla="*/ 31774 h 283865"/>
                <a:gd name="connsiteX1360" fmla="*/ 2358628 w 6747771"/>
                <a:gd name="connsiteY1360" fmla="*/ 74190 h 283865"/>
                <a:gd name="connsiteX1361" fmla="*/ 2401900 w 6747771"/>
                <a:gd name="connsiteY1361" fmla="*/ 74190 h 283865"/>
                <a:gd name="connsiteX1362" fmla="*/ 2421806 w 6747771"/>
                <a:gd name="connsiteY1362" fmla="*/ 47308 h 283865"/>
                <a:gd name="connsiteX1363" fmla="*/ 2458641 w 6747771"/>
                <a:gd name="connsiteY1363" fmla="*/ 73465 h 283865"/>
                <a:gd name="connsiteX1364" fmla="*/ 2462529 w 6747771"/>
                <a:gd name="connsiteY1364" fmla="*/ 79716 h 283865"/>
                <a:gd name="connsiteX1365" fmla="*/ 2450064 w 6747771"/>
                <a:gd name="connsiteY1365" fmla="*/ 87138 h 283865"/>
                <a:gd name="connsiteX1366" fmla="*/ 2434103 w 6747771"/>
                <a:gd name="connsiteY1366" fmla="*/ 87138 h 283865"/>
                <a:gd name="connsiteX1367" fmla="*/ 2394812 w 6747771"/>
                <a:gd name="connsiteY1367" fmla="*/ 199076 h 283865"/>
                <a:gd name="connsiteX1368" fmla="*/ 2466026 w 6747771"/>
                <a:gd name="connsiteY1368" fmla="*/ 229065 h 283865"/>
                <a:gd name="connsiteX1369" fmla="*/ 2464333 w 6747771"/>
                <a:gd name="connsiteY1369" fmla="*/ 239222 h 283865"/>
                <a:gd name="connsiteX1370" fmla="*/ 2435312 w 6747771"/>
                <a:gd name="connsiteY1370" fmla="*/ 277415 h 283865"/>
                <a:gd name="connsiteX1371" fmla="*/ 2367205 w 6747771"/>
                <a:gd name="connsiteY1371" fmla="*/ 229567 h 283865"/>
                <a:gd name="connsiteX1372" fmla="*/ 2257407 w 6747771"/>
                <a:gd name="connsiteY1372" fmla="*/ 280931 h 283865"/>
                <a:gd name="connsiteX1373" fmla="*/ 2253425 w 6747771"/>
                <a:gd name="connsiteY1373" fmla="*/ 272020 h 283865"/>
                <a:gd name="connsiteX1374" fmla="*/ 2347987 w 6747771"/>
                <a:gd name="connsiteY1374" fmla="*/ 196936 h 283865"/>
                <a:gd name="connsiteX1375" fmla="*/ 2328342 w 6747771"/>
                <a:gd name="connsiteY1375" fmla="*/ 122169 h 283865"/>
                <a:gd name="connsiteX1376" fmla="*/ 2296269 w 6747771"/>
                <a:gd name="connsiteY1376" fmla="*/ 164194 h 283865"/>
                <a:gd name="connsiteX1377" fmla="*/ 2287284 w 6747771"/>
                <a:gd name="connsiteY1377" fmla="*/ 160008 h 283865"/>
                <a:gd name="connsiteX1378" fmla="*/ 2296362 w 6747771"/>
                <a:gd name="connsiteY1378" fmla="*/ 132434 h 283865"/>
                <a:gd name="connsiteX1379" fmla="*/ 2290874 w 6747771"/>
                <a:gd name="connsiteY1379" fmla="*/ 135619 h 283865"/>
                <a:gd name="connsiteX1380" fmla="*/ 2257351 w 6747771"/>
                <a:gd name="connsiteY1380" fmla="*/ 137982 h 283865"/>
                <a:gd name="connsiteX1381" fmla="*/ 2257351 w 6747771"/>
                <a:gd name="connsiteY1381" fmla="*/ 120476 h 283865"/>
                <a:gd name="connsiteX1382" fmla="*/ 2234022 w 6747771"/>
                <a:gd name="connsiteY1382" fmla="*/ 120476 h 283865"/>
                <a:gd name="connsiteX1383" fmla="*/ 2234022 w 6747771"/>
                <a:gd name="connsiteY1383" fmla="*/ 209047 h 283865"/>
                <a:gd name="connsiteX1384" fmla="*/ 2307841 w 6747771"/>
                <a:gd name="connsiteY1384" fmla="*/ 176361 h 283865"/>
                <a:gd name="connsiteX1385" fmla="*/ 2312231 w 6747771"/>
                <a:gd name="connsiteY1385" fmla="*/ 184305 h 283865"/>
                <a:gd name="connsiteX1386" fmla="*/ 2219828 w 6747771"/>
                <a:gd name="connsiteY1386" fmla="*/ 256784 h 283865"/>
                <a:gd name="connsiteX1387" fmla="*/ 2207605 w 6747771"/>
                <a:gd name="connsiteY1387" fmla="*/ 273397 h 283865"/>
                <a:gd name="connsiteX1388" fmla="*/ 2200424 w 6747771"/>
                <a:gd name="connsiteY1388" fmla="*/ 266867 h 283865"/>
                <a:gd name="connsiteX1389" fmla="*/ 2180202 w 6747771"/>
                <a:gd name="connsiteY1389" fmla="*/ 232041 h 283865"/>
                <a:gd name="connsiteX1390" fmla="*/ 2191866 w 6747771"/>
                <a:gd name="connsiteY1390" fmla="*/ 212619 h 283865"/>
                <a:gd name="connsiteX1391" fmla="*/ 2191866 w 6747771"/>
                <a:gd name="connsiteY1391" fmla="*/ 154260 h 283865"/>
                <a:gd name="connsiteX1392" fmla="*/ 2191866 w 6747771"/>
                <a:gd name="connsiteY1392" fmla="*/ 140475 h 283865"/>
                <a:gd name="connsiteX1393" fmla="*/ 2190694 w 6747771"/>
                <a:gd name="connsiteY1393" fmla="*/ 95845 h 283865"/>
                <a:gd name="connsiteX1394" fmla="*/ 2239175 w 6747771"/>
                <a:gd name="connsiteY1394" fmla="*/ 107528 h 283865"/>
                <a:gd name="connsiteX1395" fmla="*/ 2257351 w 6747771"/>
                <a:gd name="connsiteY1395" fmla="*/ 107528 h 283865"/>
                <a:gd name="connsiteX1396" fmla="*/ 2257351 w 6747771"/>
                <a:gd name="connsiteY1396" fmla="*/ 43085 h 283865"/>
                <a:gd name="connsiteX1397" fmla="*/ 2179142 w 6747771"/>
                <a:gd name="connsiteY1397" fmla="*/ 43085 h 283865"/>
                <a:gd name="connsiteX1398" fmla="*/ 2179142 w 6747771"/>
                <a:gd name="connsiteY1398" fmla="*/ 30137 h 283865"/>
                <a:gd name="connsiteX1399" fmla="*/ 2253686 w 6747771"/>
                <a:gd name="connsiteY1399" fmla="*/ 30137 h 283865"/>
                <a:gd name="connsiteX1400" fmla="*/ 2263564 w 6747771"/>
                <a:gd name="connsiteY1400" fmla="*/ 10269 h 283865"/>
                <a:gd name="connsiteX1401" fmla="*/ 2303041 w 6747771"/>
                <a:gd name="connsiteY1401" fmla="*/ 25654 h 283865"/>
                <a:gd name="connsiteX1402" fmla="*/ 2311171 w 6747771"/>
                <a:gd name="connsiteY1402" fmla="*/ 33784 h 283865"/>
                <a:gd name="connsiteX1403" fmla="*/ 2299506 w 6747771"/>
                <a:gd name="connsiteY1403" fmla="*/ 48555 h 283865"/>
                <a:gd name="connsiteX1404" fmla="*/ 2299506 w 6747771"/>
                <a:gd name="connsiteY1404" fmla="*/ 66042 h 283865"/>
                <a:gd name="connsiteX1405" fmla="*/ 2299776 w 6747771"/>
                <a:gd name="connsiteY1405" fmla="*/ 95780 h 283865"/>
                <a:gd name="connsiteX1406" fmla="*/ 2300506 w 6747771"/>
                <a:gd name="connsiteY1406" fmla="*/ 119843 h 283865"/>
                <a:gd name="connsiteX1407" fmla="*/ 2322389 w 6747771"/>
                <a:gd name="connsiteY1407" fmla="*/ 53373 h 283865"/>
                <a:gd name="connsiteX1408" fmla="*/ 2329700 w 6747771"/>
                <a:gd name="connsiteY1408" fmla="*/ 2957 h 283865"/>
                <a:gd name="connsiteX1409" fmla="*/ 5956976 w 6747771"/>
                <a:gd name="connsiteY1409" fmla="*/ 2232 h 283865"/>
                <a:gd name="connsiteX1410" fmla="*/ 5988174 w 6747771"/>
                <a:gd name="connsiteY1410" fmla="*/ 27328 h 283865"/>
                <a:gd name="connsiteX1411" fmla="*/ 5993066 w 6747771"/>
                <a:gd name="connsiteY1411" fmla="*/ 35476 h 283865"/>
                <a:gd name="connsiteX1412" fmla="*/ 5993028 w 6747771"/>
                <a:gd name="connsiteY1412" fmla="*/ 35574 h 283865"/>
                <a:gd name="connsiteX1413" fmla="*/ 6039370 w 6747771"/>
                <a:gd name="connsiteY1413" fmla="*/ 46806 h 283865"/>
                <a:gd name="connsiteX1414" fmla="*/ 6078178 w 6747771"/>
                <a:gd name="connsiteY1414" fmla="*/ 46806 h 283865"/>
                <a:gd name="connsiteX1415" fmla="*/ 6089191 w 6747771"/>
                <a:gd name="connsiteY1415" fmla="*/ 24612 h 283865"/>
                <a:gd name="connsiteX1416" fmla="*/ 6130807 w 6747771"/>
                <a:gd name="connsiteY1416" fmla="*/ 41151 h 283865"/>
                <a:gd name="connsiteX1417" fmla="*/ 6137839 w 6747771"/>
                <a:gd name="connsiteY1417" fmla="*/ 48034 h 283865"/>
                <a:gd name="connsiteX1418" fmla="*/ 6126156 w 6747771"/>
                <a:gd name="connsiteY1418" fmla="*/ 64870 h 283865"/>
                <a:gd name="connsiteX1419" fmla="*/ 6126156 w 6747771"/>
                <a:gd name="connsiteY1419" fmla="*/ 168250 h 283865"/>
                <a:gd name="connsiteX1420" fmla="*/ 6126156 w 6747771"/>
                <a:gd name="connsiteY1420" fmla="*/ 197476 h 283865"/>
                <a:gd name="connsiteX1421" fmla="*/ 6127328 w 6747771"/>
                <a:gd name="connsiteY1421" fmla="*/ 247650 h 283865"/>
                <a:gd name="connsiteX1422" fmla="*/ 6117375 w 6747771"/>
                <a:gd name="connsiteY1422" fmla="*/ 258216 h 283865"/>
                <a:gd name="connsiteX1423" fmla="*/ 6097692 w 6747771"/>
                <a:gd name="connsiteY1423" fmla="*/ 260523 h 283865"/>
                <a:gd name="connsiteX1424" fmla="*/ 6081656 w 6747771"/>
                <a:gd name="connsiteY1424" fmla="*/ 261732 h 283865"/>
                <a:gd name="connsiteX1425" fmla="*/ 6081656 w 6747771"/>
                <a:gd name="connsiteY1425" fmla="*/ 239538 h 283865"/>
                <a:gd name="connsiteX1426" fmla="*/ 6035687 w 6747771"/>
                <a:gd name="connsiteY1426" fmla="*/ 239538 h 283865"/>
                <a:gd name="connsiteX1427" fmla="*/ 6035687 w 6747771"/>
                <a:gd name="connsiteY1427" fmla="*/ 251203 h 283865"/>
                <a:gd name="connsiteX1428" fmla="*/ 6023614 w 6747771"/>
                <a:gd name="connsiteY1428" fmla="*/ 264002 h 283865"/>
                <a:gd name="connsiteX1429" fmla="*/ 5991169 w 6747771"/>
                <a:gd name="connsiteY1429" fmla="*/ 267555 h 283865"/>
                <a:gd name="connsiteX1430" fmla="*/ 5992341 w 6747771"/>
                <a:gd name="connsiteY1430" fmla="*/ 207950 h 283865"/>
                <a:gd name="connsiteX1431" fmla="*/ 5992341 w 6747771"/>
                <a:gd name="connsiteY1431" fmla="*/ 175263 h 283865"/>
                <a:gd name="connsiteX1432" fmla="*/ 5992341 w 6747771"/>
                <a:gd name="connsiteY1432" fmla="*/ 107255 h 283865"/>
                <a:gd name="connsiteX1433" fmla="*/ 5984100 w 6747771"/>
                <a:gd name="connsiteY1433" fmla="*/ 109760 h 283865"/>
                <a:gd name="connsiteX1434" fmla="*/ 5945200 w 6747771"/>
                <a:gd name="connsiteY1434" fmla="*/ 109760 h 283865"/>
                <a:gd name="connsiteX1435" fmla="*/ 5945200 w 6747771"/>
                <a:gd name="connsiteY1435" fmla="*/ 128141 h 283865"/>
                <a:gd name="connsiteX1436" fmla="*/ 5990666 w 6747771"/>
                <a:gd name="connsiteY1436" fmla="*/ 168492 h 283865"/>
                <a:gd name="connsiteX1437" fmla="*/ 5967728 w 6747771"/>
                <a:gd name="connsiteY1437" fmla="*/ 193811 h 283865"/>
                <a:gd name="connsiteX1438" fmla="*/ 5950911 w 6747771"/>
                <a:gd name="connsiteY1438" fmla="*/ 177961 h 283865"/>
                <a:gd name="connsiteX1439" fmla="*/ 5945200 w 6747771"/>
                <a:gd name="connsiteY1439" fmla="*/ 142447 h 283865"/>
                <a:gd name="connsiteX1440" fmla="*/ 5945200 w 6747771"/>
                <a:gd name="connsiteY1440" fmla="*/ 262867 h 283865"/>
                <a:gd name="connsiteX1441" fmla="*/ 5933182 w 6747771"/>
                <a:gd name="connsiteY1441" fmla="*/ 277806 h 283865"/>
                <a:gd name="connsiteX1442" fmla="*/ 5900700 w 6747771"/>
                <a:gd name="connsiteY1442" fmla="*/ 279034 h 283865"/>
                <a:gd name="connsiteX1443" fmla="*/ 5903044 w 6747771"/>
                <a:gd name="connsiteY1443" fmla="*/ 168138 h 283865"/>
                <a:gd name="connsiteX1444" fmla="*/ 5851494 w 6747771"/>
                <a:gd name="connsiteY1444" fmla="*/ 228841 h 283865"/>
                <a:gd name="connsiteX1445" fmla="*/ 5845838 w 6747771"/>
                <a:gd name="connsiteY1445" fmla="*/ 223763 h 283865"/>
                <a:gd name="connsiteX1446" fmla="*/ 5896030 w 6747771"/>
                <a:gd name="connsiteY1446" fmla="*/ 109760 h 283865"/>
                <a:gd name="connsiteX1447" fmla="*/ 5850508 w 6747771"/>
                <a:gd name="connsiteY1447" fmla="*/ 109760 h 283865"/>
                <a:gd name="connsiteX1448" fmla="*/ 5850508 w 6747771"/>
                <a:gd name="connsiteY1448" fmla="*/ 96812 h 283865"/>
                <a:gd name="connsiteX1449" fmla="*/ 5903044 w 6747771"/>
                <a:gd name="connsiteY1449" fmla="*/ 96812 h 283865"/>
                <a:gd name="connsiteX1450" fmla="*/ 5903044 w 6747771"/>
                <a:gd name="connsiteY1450" fmla="*/ 52554 h 283865"/>
                <a:gd name="connsiteX1451" fmla="*/ 5851680 w 6747771"/>
                <a:gd name="connsiteY1451" fmla="*/ 56071 h 283865"/>
                <a:gd name="connsiteX1452" fmla="*/ 5851680 w 6747771"/>
                <a:gd name="connsiteY1452" fmla="*/ 45076 h 283865"/>
                <a:gd name="connsiteX1453" fmla="*/ 5956976 w 6747771"/>
                <a:gd name="connsiteY1453" fmla="*/ 2232 h 283865"/>
                <a:gd name="connsiteX1454" fmla="*/ 6626349 w 6747771"/>
                <a:gd name="connsiteY1454" fmla="*/ 0 h 283865"/>
                <a:gd name="connsiteX1455" fmla="*/ 6671184 w 6747771"/>
                <a:gd name="connsiteY1455" fmla="*/ 9432 h 283865"/>
                <a:gd name="connsiteX1456" fmla="*/ 6678680 w 6747771"/>
                <a:gd name="connsiteY1456" fmla="*/ 16575 h 283865"/>
                <a:gd name="connsiteX1457" fmla="*/ 6665100 w 6747771"/>
                <a:gd name="connsiteY1457" fmla="*/ 25821 h 283865"/>
                <a:gd name="connsiteX1458" fmla="*/ 6638980 w 6747771"/>
                <a:gd name="connsiteY1458" fmla="*/ 42043 h 283865"/>
                <a:gd name="connsiteX1459" fmla="*/ 6676374 w 6747771"/>
                <a:gd name="connsiteY1459" fmla="*/ 42043 h 283865"/>
                <a:gd name="connsiteX1460" fmla="*/ 6695052 w 6747771"/>
                <a:gd name="connsiteY1460" fmla="*/ 16352 h 283865"/>
                <a:gd name="connsiteX1461" fmla="*/ 6732203 w 6747771"/>
                <a:gd name="connsiteY1461" fmla="*/ 41485 h 283865"/>
                <a:gd name="connsiteX1462" fmla="*/ 6735868 w 6747771"/>
                <a:gd name="connsiteY1462" fmla="*/ 46750 h 283865"/>
                <a:gd name="connsiteX1463" fmla="*/ 6722138 w 6747771"/>
                <a:gd name="connsiteY1463" fmla="*/ 54992 h 283865"/>
                <a:gd name="connsiteX1464" fmla="*/ 6686136 w 6747771"/>
                <a:gd name="connsiteY1464" fmla="*/ 54992 h 283865"/>
                <a:gd name="connsiteX1465" fmla="*/ 6715776 w 6747771"/>
                <a:gd name="connsiteY1465" fmla="*/ 75958 h 283865"/>
                <a:gd name="connsiteX1466" fmla="*/ 6719534 w 6747771"/>
                <a:gd name="connsiteY1466" fmla="*/ 81278 h 283865"/>
                <a:gd name="connsiteX1467" fmla="*/ 6716418 w 6747771"/>
                <a:gd name="connsiteY1467" fmla="*/ 86678 h 283865"/>
                <a:gd name="connsiteX1468" fmla="*/ 6708012 w 6747771"/>
                <a:gd name="connsiteY1468" fmla="*/ 89233 h 283865"/>
                <a:gd name="connsiteX1469" fmla="*/ 6737802 w 6747771"/>
                <a:gd name="connsiteY1469" fmla="*/ 109202 h 283865"/>
                <a:gd name="connsiteX1470" fmla="*/ 6741709 w 6747771"/>
                <a:gd name="connsiteY1470" fmla="*/ 114616 h 283865"/>
                <a:gd name="connsiteX1471" fmla="*/ 6729245 w 6747771"/>
                <a:gd name="connsiteY1471" fmla="*/ 122857 h 283865"/>
                <a:gd name="connsiteX1472" fmla="*/ 6656840 w 6747771"/>
                <a:gd name="connsiteY1472" fmla="*/ 122857 h 283865"/>
                <a:gd name="connsiteX1473" fmla="*/ 6688559 w 6747771"/>
                <a:gd name="connsiteY1473" fmla="*/ 129703 h 283865"/>
                <a:gd name="connsiteX1474" fmla="*/ 6697358 w 6747771"/>
                <a:gd name="connsiteY1474" fmla="*/ 137145 h 283865"/>
                <a:gd name="connsiteX1475" fmla="*/ 6683740 w 6747771"/>
                <a:gd name="connsiteY1475" fmla="*/ 147135 h 283865"/>
                <a:gd name="connsiteX1476" fmla="*/ 6664144 w 6747771"/>
                <a:gd name="connsiteY1476" fmla="*/ 163487 h 283865"/>
                <a:gd name="connsiteX1477" fmla="*/ 6686940 w 6747771"/>
                <a:gd name="connsiteY1477" fmla="*/ 163487 h 283865"/>
                <a:gd name="connsiteX1478" fmla="*/ 6706846 w 6747771"/>
                <a:gd name="connsiteY1478" fmla="*/ 136624 h 283865"/>
                <a:gd name="connsiteX1479" fmla="*/ 6743681 w 6747771"/>
                <a:gd name="connsiteY1479" fmla="*/ 162799 h 283865"/>
                <a:gd name="connsiteX1480" fmla="*/ 6747550 w 6747771"/>
                <a:gd name="connsiteY1480" fmla="*/ 169050 h 283865"/>
                <a:gd name="connsiteX1481" fmla="*/ 6735086 w 6747771"/>
                <a:gd name="connsiteY1481" fmla="*/ 176435 h 283865"/>
                <a:gd name="connsiteX1482" fmla="*/ 6671050 w 6747771"/>
                <a:gd name="connsiteY1482" fmla="*/ 176435 h 283865"/>
                <a:gd name="connsiteX1483" fmla="*/ 6706009 w 6747771"/>
                <a:gd name="connsiteY1483" fmla="*/ 191132 h 283865"/>
                <a:gd name="connsiteX1484" fmla="*/ 6714120 w 6747771"/>
                <a:gd name="connsiteY1484" fmla="*/ 199169 h 283865"/>
                <a:gd name="connsiteX1485" fmla="*/ 6703609 w 6747771"/>
                <a:gd name="connsiteY1485" fmla="*/ 213735 h 283865"/>
                <a:gd name="connsiteX1486" fmla="*/ 6703609 w 6747771"/>
                <a:gd name="connsiteY1486" fmla="*/ 227111 h 283865"/>
                <a:gd name="connsiteX1487" fmla="*/ 6703609 w 6747771"/>
                <a:gd name="connsiteY1487" fmla="*/ 260951 h 283865"/>
                <a:gd name="connsiteX1488" fmla="*/ 6694922 w 6747771"/>
                <a:gd name="connsiteY1488" fmla="*/ 273787 h 283865"/>
                <a:gd name="connsiteX1489" fmla="*/ 6659110 w 6747771"/>
                <a:gd name="connsiteY1489" fmla="*/ 277304 h 283865"/>
                <a:gd name="connsiteX1490" fmla="*/ 6659110 w 6747771"/>
                <a:gd name="connsiteY1490" fmla="*/ 259798 h 283865"/>
                <a:gd name="connsiteX1491" fmla="*/ 6545256 w 6747771"/>
                <a:gd name="connsiteY1491" fmla="*/ 259798 h 283865"/>
                <a:gd name="connsiteX1492" fmla="*/ 6545256 w 6747771"/>
                <a:gd name="connsiteY1492" fmla="*/ 262067 h 283865"/>
                <a:gd name="connsiteX1493" fmla="*/ 6532736 w 6747771"/>
                <a:gd name="connsiteY1493" fmla="*/ 277304 h 283865"/>
                <a:gd name="connsiteX1494" fmla="*/ 6499584 w 6747771"/>
                <a:gd name="connsiteY1494" fmla="*/ 278476 h 283865"/>
                <a:gd name="connsiteX1495" fmla="*/ 6500756 w 6747771"/>
                <a:gd name="connsiteY1495" fmla="*/ 253658 h 283865"/>
                <a:gd name="connsiteX1496" fmla="*/ 6500756 w 6747771"/>
                <a:gd name="connsiteY1496" fmla="*/ 235260 h 283865"/>
                <a:gd name="connsiteX1497" fmla="*/ 6500756 w 6747771"/>
                <a:gd name="connsiteY1497" fmla="*/ 216637 h 283865"/>
                <a:gd name="connsiteX1498" fmla="*/ 6499584 w 6747771"/>
                <a:gd name="connsiteY1498" fmla="*/ 182742 h 283865"/>
                <a:gd name="connsiteX1499" fmla="*/ 6548196 w 6747771"/>
                <a:gd name="connsiteY1499" fmla="*/ 195616 h 283865"/>
                <a:gd name="connsiteX1500" fmla="*/ 6654254 w 6747771"/>
                <a:gd name="connsiteY1500" fmla="*/ 195616 h 283865"/>
                <a:gd name="connsiteX1501" fmla="*/ 6665532 w 6747771"/>
                <a:gd name="connsiteY1501" fmla="*/ 176435 h 283865"/>
                <a:gd name="connsiteX1502" fmla="*/ 6462564 w 6747771"/>
                <a:gd name="connsiteY1502" fmla="*/ 176435 h 283865"/>
                <a:gd name="connsiteX1503" fmla="*/ 6462564 w 6747771"/>
                <a:gd name="connsiteY1503" fmla="*/ 163487 h 283865"/>
                <a:gd name="connsiteX1504" fmla="*/ 6520404 w 6747771"/>
                <a:gd name="connsiteY1504" fmla="*/ 163487 h 283865"/>
                <a:gd name="connsiteX1505" fmla="*/ 6518598 w 6747771"/>
                <a:gd name="connsiteY1505" fmla="*/ 157292 h 283865"/>
                <a:gd name="connsiteX1506" fmla="*/ 6503436 w 6747771"/>
                <a:gd name="connsiteY1506" fmla="*/ 126894 h 283865"/>
                <a:gd name="connsiteX1507" fmla="*/ 6504808 w 6747771"/>
                <a:gd name="connsiteY1507" fmla="*/ 122857 h 283865"/>
                <a:gd name="connsiteX1508" fmla="*/ 6467233 w 6747771"/>
                <a:gd name="connsiteY1508" fmla="*/ 122857 h 283865"/>
                <a:gd name="connsiteX1509" fmla="*/ 6467233 w 6747771"/>
                <a:gd name="connsiteY1509" fmla="*/ 109909 h 283865"/>
                <a:gd name="connsiteX1510" fmla="*/ 6578147 w 6747771"/>
                <a:gd name="connsiteY1510" fmla="*/ 109909 h 283865"/>
                <a:gd name="connsiteX1511" fmla="*/ 6578147 w 6747771"/>
                <a:gd name="connsiteY1511" fmla="*/ 89520 h 283865"/>
                <a:gd name="connsiteX1512" fmla="*/ 6492924 w 6747771"/>
                <a:gd name="connsiteY1512" fmla="*/ 89520 h 283865"/>
                <a:gd name="connsiteX1513" fmla="*/ 6492924 w 6747771"/>
                <a:gd name="connsiteY1513" fmla="*/ 76572 h 283865"/>
                <a:gd name="connsiteX1514" fmla="*/ 6578147 w 6747771"/>
                <a:gd name="connsiteY1514" fmla="*/ 76572 h 283865"/>
                <a:gd name="connsiteX1515" fmla="*/ 6578147 w 6747771"/>
                <a:gd name="connsiteY1515" fmla="*/ 54992 h 283865"/>
                <a:gd name="connsiteX1516" fmla="*/ 6475418 w 6747771"/>
                <a:gd name="connsiteY1516" fmla="*/ 54992 h 283865"/>
                <a:gd name="connsiteX1517" fmla="*/ 6475418 w 6747771"/>
                <a:gd name="connsiteY1517" fmla="*/ 42043 h 283865"/>
                <a:gd name="connsiteX1518" fmla="*/ 6545992 w 6747771"/>
                <a:gd name="connsiteY1518" fmla="*/ 42043 h 283865"/>
                <a:gd name="connsiteX1519" fmla="*/ 6544494 w 6747771"/>
                <a:gd name="connsiteY1519" fmla="*/ 40072 h 283865"/>
                <a:gd name="connsiteX1520" fmla="*/ 6529108 w 6747771"/>
                <a:gd name="connsiteY1520" fmla="*/ 8818 h 283865"/>
                <a:gd name="connsiteX1521" fmla="*/ 6531322 w 6747771"/>
                <a:gd name="connsiteY1521" fmla="*/ 2344 h 283865"/>
                <a:gd name="connsiteX1522" fmla="*/ 6585291 w 6747771"/>
                <a:gd name="connsiteY1522" fmla="*/ 29486 h 283865"/>
                <a:gd name="connsiteX1523" fmla="*/ 6577106 w 6747771"/>
                <a:gd name="connsiteY1523" fmla="*/ 42043 h 283865"/>
                <a:gd name="connsiteX1524" fmla="*/ 6617289 w 6747771"/>
                <a:gd name="connsiteY1524" fmla="*/ 42043 h 283865"/>
                <a:gd name="connsiteX1525" fmla="*/ 6626349 w 6747771"/>
                <a:gd name="connsiteY1525" fmla="*/ 0 h 28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Lst>
              <a:rect l="l" t="t" r="r" b="b"/>
              <a:pathLst>
                <a:path w="6747771" h="283865">
                  <a:moveTo>
                    <a:pt x="6545256" y="207410"/>
                  </a:moveTo>
                  <a:lnTo>
                    <a:pt x="6545256" y="248003"/>
                  </a:lnTo>
                  <a:lnTo>
                    <a:pt x="6659110" y="248003"/>
                  </a:lnTo>
                  <a:lnTo>
                    <a:pt x="6659110" y="207410"/>
                  </a:lnTo>
                  <a:close/>
                  <a:moveTo>
                    <a:pt x="1696492" y="200006"/>
                  </a:moveTo>
                  <a:lnTo>
                    <a:pt x="1699990" y="211075"/>
                  </a:lnTo>
                  <a:cubicBezTo>
                    <a:pt x="1662100" y="233114"/>
                    <a:pt x="1628248" y="249733"/>
                    <a:pt x="1598433" y="260932"/>
                  </a:cubicBezTo>
                  <a:cubicBezTo>
                    <a:pt x="1598433" y="271003"/>
                    <a:pt x="1594297" y="276039"/>
                    <a:pt x="1586024" y="276039"/>
                  </a:cubicBezTo>
                  <a:cubicBezTo>
                    <a:pt x="1581758" y="274612"/>
                    <a:pt x="1579625" y="272101"/>
                    <a:pt x="1579625" y="268504"/>
                  </a:cubicBezTo>
                  <a:lnTo>
                    <a:pt x="1564444" y="225716"/>
                  </a:lnTo>
                  <a:cubicBezTo>
                    <a:pt x="1567607" y="225716"/>
                    <a:pt x="1570304" y="225716"/>
                    <a:pt x="1572537" y="225716"/>
                  </a:cubicBezTo>
                  <a:cubicBezTo>
                    <a:pt x="1577920" y="225046"/>
                    <a:pt x="1587475" y="223508"/>
                    <a:pt x="1601205" y="221102"/>
                  </a:cubicBezTo>
                  <a:cubicBezTo>
                    <a:pt x="1635299" y="214914"/>
                    <a:pt x="1667061" y="207881"/>
                    <a:pt x="1696492" y="200006"/>
                  </a:cubicBezTo>
                  <a:close/>
                  <a:moveTo>
                    <a:pt x="1433922" y="190723"/>
                  </a:moveTo>
                  <a:lnTo>
                    <a:pt x="1433922" y="251593"/>
                  </a:lnTo>
                  <a:lnTo>
                    <a:pt x="1477491" y="251593"/>
                  </a:lnTo>
                  <a:lnTo>
                    <a:pt x="1477491" y="190723"/>
                  </a:lnTo>
                  <a:close/>
                  <a:moveTo>
                    <a:pt x="2638834" y="187151"/>
                  </a:moveTo>
                  <a:lnTo>
                    <a:pt x="2638834" y="214684"/>
                  </a:lnTo>
                  <a:lnTo>
                    <a:pt x="2704374" y="214684"/>
                  </a:lnTo>
                  <a:lnTo>
                    <a:pt x="2717523" y="197683"/>
                  </a:lnTo>
                  <a:lnTo>
                    <a:pt x="2682404" y="199987"/>
                  </a:lnTo>
                  <a:lnTo>
                    <a:pt x="2682404" y="187151"/>
                  </a:lnTo>
                  <a:close/>
                  <a:moveTo>
                    <a:pt x="4224896" y="176119"/>
                  </a:moveTo>
                  <a:lnTo>
                    <a:pt x="4224556" y="176153"/>
                  </a:lnTo>
                  <a:lnTo>
                    <a:pt x="4224561" y="176161"/>
                  </a:lnTo>
                  <a:cubicBezTo>
                    <a:pt x="4224784" y="176449"/>
                    <a:pt x="4224896" y="176435"/>
                    <a:pt x="4224896" y="176119"/>
                  </a:cubicBezTo>
                  <a:close/>
                  <a:moveTo>
                    <a:pt x="749741" y="158576"/>
                  </a:moveTo>
                  <a:cubicBezTo>
                    <a:pt x="743378" y="168997"/>
                    <a:pt x="736103" y="178637"/>
                    <a:pt x="727914" y="187495"/>
                  </a:cubicBezTo>
                  <a:lnTo>
                    <a:pt x="702642" y="209922"/>
                  </a:lnTo>
                  <a:lnTo>
                    <a:pt x="746448" y="209922"/>
                  </a:lnTo>
                  <a:cubicBezTo>
                    <a:pt x="746448" y="200756"/>
                    <a:pt x="746057" y="186735"/>
                    <a:pt x="745276" y="167859"/>
                  </a:cubicBezTo>
                  <a:lnTo>
                    <a:pt x="792901" y="172640"/>
                  </a:lnTo>
                  <a:cubicBezTo>
                    <a:pt x="797837" y="173856"/>
                    <a:pt x="800305" y="176144"/>
                    <a:pt x="800305" y="179505"/>
                  </a:cubicBezTo>
                  <a:cubicBezTo>
                    <a:pt x="801086" y="184007"/>
                    <a:pt x="797583" y="188286"/>
                    <a:pt x="789794" y="192341"/>
                  </a:cubicBezTo>
                  <a:lnTo>
                    <a:pt x="789794" y="209922"/>
                  </a:lnTo>
                  <a:lnTo>
                    <a:pt x="794631" y="209922"/>
                  </a:lnTo>
                  <a:lnTo>
                    <a:pt x="810965" y="188881"/>
                  </a:lnTo>
                  <a:lnTo>
                    <a:pt x="836074" y="205347"/>
                  </a:lnTo>
                  <a:lnTo>
                    <a:pt x="816089" y="184672"/>
                  </a:lnTo>
                  <a:cubicBezTo>
                    <a:pt x="809947" y="176700"/>
                    <a:pt x="804668" y="168002"/>
                    <a:pt x="800249" y="158576"/>
                  </a:cubicBezTo>
                  <a:close/>
                  <a:moveTo>
                    <a:pt x="3459175" y="153813"/>
                  </a:moveTo>
                  <a:lnTo>
                    <a:pt x="3459175" y="226590"/>
                  </a:lnTo>
                  <a:lnTo>
                    <a:pt x="3492010" y="226590"/>
                  </a:lnTo>
                  <a:lnTo>
                    <a:pt x="3492010" y="153813"/>
                  </a:lnTo>
                  <a:close/>
                  <a:moveTo>
                    <a:pt x="373075" y="153813"/>
                  </a:moveTo>
                  <a:lnTo>
                    <a:pt x="373075" y="226590"/>
                  </a:lnTo>
                  <a:lnTo>
                    <a:pt x="405910" y="226590"/>
                  </a:lnTo>
                  <a:lnTo>
                    <a:pt x="405910" y="153813"/>
                  </a:lnTo>
                  <a:close/>
                  <a:moveTo>
                    <a:pt x="4247749" y="137890"/>
                  </a:moveTo>
                  <a:lnTo>
                    <a:pt x="4214385" y="142986"/>
                  </a:lnTo>
                  <a:cubicBezTo>
                    <a:pt x="4215166" y="146626"/>
                    <a:pt x="4216321" y="151063"/>
                    <a:pt x="4217850" y="156297"/>
                  </a:cubicBezTo>
                  <a:lnTo>
                    <a:pt x="4222805" y="172009"/>
                  </a:lnTo>
                  <a:close/>
                  <a:moveTo>
                    <a:pt x="1799592" y="137728"/>
                  </a:moveTo>
                  <a:lnTo>
                    <a:pt x="1764209" y="142447"/>
                  </a:lnTo>
                  <a:cubicBezTo>
                    <a:pt x="1767235" y="156412"/>
                    <a:pt x="1770503" y="168206"/>
                    <a:pt x="1774013" y="177831"/>
                  </a:cubicBezTo>
                  <a:lnTo>
                    <a:pt x="1774013" y="176584"/>
                  </a:lnTo>
                  <a:cubicBezTo>
                    <a:pt x="1780481" y="168219"/>
                    <a:pt x="1785938" y="160638"/>
                    <a:pt x="1790384" y="153841"/>
                  </a:cubicBezTo>
                  <a:close/>
                  <a:moveTo>
                    <a:pt x="3171025" y="130001"/>
                  </a:moveTo>
                  <a:cubicBezTo>
                    <a:pt x="3171410" y="161304"/>
                    <a:pt x="3165669" y="189310"/>
                    <a:pt x="3153803" y="214019"/>
                  </a:cubicBezTo>
                  <a:lnTo>
                    <a:pt x="3145504" y="226838"/>
                  </a:lnTo>
                  <a:lnTo>
                    <a:pt x="3171192" y="229139"/>
                  </a:lnTo>
                  <a:cubicBezTo>
                    <a:pt x="3179688" y="229102"/>
                    <a:pt x="3184271" y="225009"/>
                    <a:pt x="3184940" y="216861"/>
                  </a:cubicBezTo>
                  <a:cubicBezTo>
                    <a:pt x="3188029" y="193743"/>
                    <a:pt x="3189573" y="164789"/>
                    <a:pt x="3189573" y="130001"/>
                  </a:cubicBezTo>
                  <a:close/>
                  <a:moveTo>
                    <a:pt x="2638834" y="128810"/>
                  </a:moveTo>
                  <a:lnTo>
                    <a:pt x="2638834" y="174203"/>
                  </a:lnTo>
                  <a:lnTo>
                    <a:pt x="2682404" y="174203"/>
                  </a:lnTo>
                  <a:lnTo>
                    <a:pt x="2682404" y="128810"/>
                  </a:lnTo>
                  <a:close/>
                  <a:moveTo>
                    <a:pt x="2554300" y="128810"/>
                  </a:moveTo>
                  <a:lnTo>
                    <a:pt x="2554300" y="174203"/>
                  </a:lnTo>
                  <a:lnTo>
                    <a:pt x="2595488" y="174203"/>
                  </a:lnTo>
                  <a:lnTo>
                    <a:pt x="2595488" y="128810"/>
                  </a:lnTo>
                  <a:close/>
                  <a:moveTo>
                    <a:pt x="3239941" y="123488"/>
                  </a:moveTo>
                  <a:lnTo>
                    <a:pt x="3230445" y="135377"/>
                  </a:lnTo>
                  <a:lnTo>
                    <a:pt x="3229419" y="159329"/>
                  </a:lnTo>
                  <a:close/>
                  <a:moveTo>
                    <a:pt x="6622646" y="122857"/>
                  </a:moveTo>
                  <a:lnTo>
                    <a:pt x="6622646" y="163487"/>
                  </a:lnTo>
                  <a:lnTo>
                    <a:pt x="6636060" y="163487"/>
                  </a:lnTo>
                  <a:lnTo>
                    <a:pt x="6644332" y="122857"/>
                  </a:lnTo>
                  <a:close/>
                  <a:moveTo>
                    <a:pt x="6521218" y="122857"/>
                  </a:moveTo>
                  <a:lnTo>
                    <a:pt x="6529786" y="124284"/>
                  </a:lnTo>
                  <a:cubicBezTo>
                    <a:pt x="6550443" y="129202"/>
                    <a:pt x="6560772" y="136838"/>
                    <a:pt x="6560772" y="147191"/>
                  </a:cubicBezTo>
                  <a:cubicBezTo>
                    <a:pt x="6560772" y="156406"/>
                    <a:pt x="6556492" y="161838"/>
                    <a:pt x="6547935" y="163487"/>
                  </a:cubicBezTo>
                  <a:lnTo>
                    <a:pt x="6578147" y="163487"/>
                  </a:lnTo>
                  <a:lnTo>
                    <a:pt x="6578147" y="122857"/>
                  </a:lnTo>
                  <a:close/>
                  <a:moveTo>
                    <a:pt x="736216" y="122857"/>
                  </a:moveTo>
                  <a:lnTo>
                    <a:pt x="736216" y="145628"/>
                  </a:lnTo>
                  <a:lnTo>
                    <a:pt x="802407" y="145628"/>
                  </a:lnTo>
                  <a:lnTo>
                    <a:pt x="802407" y="122857"/>
                  </a:lnTo>
                  <a:close/>
                  <a:moveTo>
                    <a:pt x="99231" y="118095"/>
                  </a:moveTo>
                  <a:lnTo>
                    <a:pt x="99231" y="159915"/>
                  </a:lnTo>
                  <a:lnTo>
                    <a:pt x="186854" y="159915"/>
                  </a:lnTo>
                  <a:lnTo>
                    <a:pt x="186854" y="118095"/>
                  </a:lnTo>
                  <a:close/>
                  <a:moveTo>
                    <a:pt x="5591026" y="117127"/>
                  </a:moveTo>
                  <a:cubicBezTo>
                    <a:pt x="5631855" y="122882"/>
                    <a:pt x="5652269" y="133951"/>
                    <a:pt x="5652269" y="150335"/>
                  </a:cubicBezTo>
                  <a:cubicBezTo>
                    <a:pt x="5651327" y="166309"/>
                    <a:pt x="5642849" y="174742"/>
                    <a:pt x="5626838" y="175635"/>
                  </a:cubicBezTo>
                  <a:cubicBezTo>
                    <a:pt x="5618826" y="175635"/>
                    <a:pt x="5612885" y="171282"/>
                    <a:pt x="5609016" y="162576"/>
                  </a:cubicBezTo>
                  <a:cubicBezTo>
                    <a:pt x="5603782" y="147618"/>
                    <a:pt x="5596359" y="134565"/>
                    <a:pt x="5586747" y="123415"/>
                  </a:cubicBezTo>
                  <a:close/>
                  <a:moveTo>
                    <a:pt x="3752701" y="117127"/>
                  </a:moveTo>
                  <a:cubicBezTo>
                    <a:pt x="3793530" y="122882"/>
                    <a:pt x="3813944" y="133951"/>
                    <a:pt x="3813944" y="150335"/>
                  </a:cubicBezTo>
                  <a:cubicBezTo>
                    <a:pt x="3813001" y="166309"/>
                    <a:pt x="3804524" y="174742"/>
                    <a:pt x="3788513" y="175635"/>
                  </a:cubicBezTo>
                  <a:cubicBezTo>
                    <a:pt x="3780501" y="175635"/>
                    <a:pt x="3774560" y="171282"/>
                    <a:pt x="3770691" y="162576"/>
                  </a:cubicBezTo>
                  <a:cubicBezTo>
                    <a:pt x="3765457" y="147618"/>
                    <a:pt x="3758034" y="134565"/>
                    <a:pt x="3748422" y="123415"/>
                  </a:cubicBezTo>
                  <a:close/>
                  <a:moveTo>
                    <a:pt x="6390958" y="116365"/>
                  </a:moveTo>
                  <a:lnTo>
                    <a:pt x="6430956" y="143135"/>
                  </a:lnTo>
                  <a:cubicBezTo>
                    <a:pt x="6430956" y="143135"/>
                    <a:pt x="6430994" y="143172"/>
                    <a:pt x="6431068" y="143247"/>
                  </a:cubicBezTo>
                  <a:cubicBezTo>
                    <a:pt x="6433028" y="143247"/>
                    <a:pt x="6434007" y="144983"/>
                    <a:pt x="6434007" y="148456"/>
                  </a:cubicBezTo>
                  <a:cubicBezTo>
                    <a:pt x="6432618" y="152623"/>
                    <a:pt x="6428488" y="155202"/>
                    <a:pt x="6421617" y="156195"/>
                  </a:cubicBezTo>
                  <a:lnTo>
                    <a:pt x="6347612" y="156195"/>
                  </a:lnTo>
                  <a:lnTo>
                    <a:pt x="6347612" y="224674"/>
                  </a:lnTo>
                  <a:cubicBezTo>
                    <a:pt x="6346831" y="231855"/>
                    <a:pt x="6349535" y="235452"/>
                    <a:pt x="6355724" y="235464"/>
                  </a:cubicBezTo>
                  <a:lnTo>
                    <a:pt x="6383740" y="235464"/>
                  </a:lnTo>
                  <a:cubicBezTo>
                    <a:pt x="6389694" y="235464"/>
                    <a:pt x="6393948" y="232258"/>
                    <a:pt x="6396502" y="225846"/>
                  </a:cubicBezTo>
                  <a:lnTo>
                    <a:pt x="6413878" y="177068"/>
                  </a:lnTo>
                  <a:lnTo>
                    <a:pt x="6424668" y="180193"/>
                  </a:lnTo>
                  <a:lnTo>
                    <a:pt x="6423459" y="223893"/>
                  </a:lnTo>
                  <a:cubicBezTo>
                    <a:pt x="6423484" y="228891"/>
                    <a:pt x="6425140" y="233033"/>
                    <a:pt x="6428426" y="236320"/>
                  </a:cubicBezTo>
                  <a:cubicBezTo>
                    <a:pt x="6436042" y="240636"/>
                    <a:pt x="6439458" y="245101"/>
                    <a:pt x="6438676" y="249715"/>
                  </a:cubicBezTo>
                  <a:cubicBezTo>
                    <a:pt x="6438676" y="265974"/>
                    <a:pt x="6423868" y="274104"/>
                    <a:pt x="6394252" y="274104"/>
                  </a:cubicBezTo>
                  <a:lnTo>
                    <a:pt x="6339482" y="274104"/>
                  </a:lnTo>
                  <a:cubicBezTo>
                    <a:pt x="6313686" y="274885"/>
                    <a:pt x="6301562" y="263494"/>
                    <a:pt x="6303112" y="239929"/>
                  </a:cubicBezTo>
                  <a:lnTo>
                    <a:pt x="6303112" y="156195"/>
                  </a:lnTo>
                  <a:lnTo>
                    <a:pt x="6278742" y="156195"/>
                  </a:lnTo>
                  <a:cubicBezTo>
                    <a:pt x="6282636" y="225052"/>
                    <a:pt x="6241721" y="267078"/>
                    <a:pt x="6155996" y="282271"/>
                  </a:cubicBezTo>
                  <a:lnTo>
                    <a:pt x="6153690" y="274197"/>
                  </a:lnTo>
                  <a:cubicBezTo>
                    <a:pt x="6208954" y="250719"/>
                    <a:pt x="6235092" y="211385"/>
                    <a:pt x="6232103" y="156195"/>
                  </a:cubicBezTo>
                  <a:lnTo>
                    <a:pt x="6163028" y="156195"/>
                  </a:lnTo>
                  <a:lnTo>
                    <a:pt x="6163028" y="143247"/>
                  </a:lnTo>
                  <a:lnTo>
                    <a:pt x="6369936" y="143247"/>
                  </a:lnTo>
                  <a:close/>
                  <a:moveTo>
                    <a:pt x="4989184" y="113332"/>
                  </a:moveTo>
                  <a:lnTo>
                    <a:pt x="4989184" y="185570"/>
                  </a:lnTo>
                  <a:cubicBezTo>
                    <a:pt x="4999999" y="160455"/>
                    <a:pt x="5008513" y="136376"/>
                    <a:pt x="5014727" y="113332"/>
                  </a:cubicBezTo>
                  <a:close/>
                  <a:moveTo>
                    <a:pt x="5104098" y="111359"/>
                  </a:moveTo>
                  <a:lnTo>
                    <a:pt x="5097847" y="113332"/>
                  </a:lnTo>
                  <a:lnTo>
                    <a:pt x="5060045" y="113332"/>
                  </a:lnTo>
                  <a:lnTo>
                    <a:pt x="5060045" y="121332"/>
                  </a:lnTo>
                  <a:cubicBezTo>
                    <a:pt x="5088062" y="132271"/>
                    <a:pt x="5101661" y="144499"/>
                    <a:pt x="5100842" y="158018"/>
                  </a:cubicBezTo>
                  <a:cubicBezTo>
                    <a:pt x="5099900" y="169292"/>
                    <a:pt x="5093320" y="175852"/>
                    <a:pt x="5081104" y="177700"/>
                  </a:cubicBezTo>
                  <a:cubicBezTo>
                    <a:pt x="5071852" y="176708"/>
                    <a:pt x="5066736" y="171815"/>
                    <a:pt x="5065756" y="163022"/>
                  </a:cubicBezTo>
                  <a:cubicBezTo>
                    <a:pt x="5064273" y="157454"/>
                    <a:pt x="5063057" y="152186"/>
                    <a:pt x="5062105" y="147218"/>
                  </a:cubicBezTo>
                  <a:lnTo>
                    <a:pt x="5060048" y="133238"/>
                  </a:lnTo>
                  <a:lnTo>
                    <a:pt x="5060112" y="162308"/>
                  </a:lnTo>
                  <a:cubicBezTo>
                    <a:pt x="5060247" y="189297"/>
                    <a:pt x="5060584" y="206303"/>
                    <a:pt x="5061124" y="213326"/>
                  </a:cubicBezTo>
                  <a:cubicBezTo>
                    <a:pt x="5061954" y="221226"/>
                    <a:pt x="5058619" y="225735"/>
                    <a:pt x="5051115" y="226851"/>
                  </a:cubicBezTo>
                  <a:cubicBezTo>
                    <a:pt x="5044120" y="228414"/>
                    <a:pt x="5034979" y="229195"/>
                    <a:pt x="5023693" y="229195"/>
                  </a:cubicBezTo>
                  <a:lnTo>
                    <a:pt x="5023693" y="155469"/>
                  </a:lnTo>
                  <a:cubicBezTo>
                    <a:pt x="5017852" y="171865"/>
                    <a:pt x="5006349" y="187238"/>
                    <a:pt x="4989184" y="201587"/>
                  </a:cubicBezTo>
                  <a:lnTo>
                    <a:pt x="4989184" y="236115"/>
                  </a:lnTo>
                  <a:lnTo>
                    <a:pt x="5050929" y="236115"/>
                  </a:lnTo>
                  <a:lnTo>
                    <a:pt x="5066165" y="217382"/>
                  </a:lnTo>
                  <a:lnTo>
                    <a:pt x="5086499" y="232581"/>
                  </a:lnTo>
                  <a:cubicBezTo>
                    <a:pt x="5099013" y="208235"/>
                    <a:pt x="5104879" y="170426"/>
                    <a:pt x="5104098" y="119155"/>
                  </a:cubicBezTo>
                  <a:close/>
                  <a:moveTo>
                    <a:pt x="4799205" y="107788"/>
                  </a:moveTo>
                  <a:cubicBezTo>
                    <a:pt x="4841187" y="118963"/>
                    <a:pt x="4870370" y="130404"/>
                    <a:pt x="4886753" y="142112"/>
                  </a:cubicBezTo>
                  <a:cubicBezTo>
                    <a:pt x="4898659" y="150632"/>
                    <a:pt x="4904203" y="161137"/>
                    <a:pt x="4903384" y="173626"/>
                  </a:cubicBezTo>
                  <a:cubicBezTo>
                    <a:pt x="4901636" y="190245"/>
                    <a:pt x="4892446" y="199863"/>
                    <a:pt x="4875814" y="202480"/>
                  </a:cubicBezTo>
                  <a:cubicBezTo>
                    <a:pt x="4867083" y="202480"/>
                    <a:pt x="4860293" y="198090"/>
                    <a:pt x="4855443" y="189309"/>
                  </a:cubicBezTo>
                  <a:cubicBezTo>
                    <a:pt x="4838068" y="156864"/>
                    <a:pt x="4818608" y="132531"/>
                    <a:pt x="4797065" y="116309"/>
                  </a:cubicBezTo>
                  <a:close/>
                  <a:moveTo>
                    <a:pt x="3284879" y="90710"/>
                  </a:moveTo>
                  <a:cubicBezTo>
                    <a:pt x="3280749" y="101054"/>
                    <a:pt x="3275694" y="111335"/>
                    <a:pt x="3269717" y="121555"/>
                  </a:cubicBezTo>
                  <a:cubicBezTo>
                    <a:pt x="3276563" y="141696"/>
                    <a:pt x="3284066" y="157832"/>
                    <a:pt x="3292227" y="169961"/>
                  </a:cubicBezTo>
                  <a:cubicBezTo>
                    <a:pt x="3302037" y="148716"/>
                    <a:pt x="3308883" y="122299"/>
                    <a:pt x="3312765" y="90710"/>
                  </a:cubicBezTo>
                  <a:close/>
                  <a:moveTo>
                    <a:pt x="6622646" y="89520"/>
                  </a:moveTo>
                  <a:lnTo>
                    <a:pt x="6622646" y="109909"/>
                  </a:lnTo>
                  <a:lnTo>
                    <a:pt x="6682401" y="109909"/>
                  </a:lnTo>
                  <a:lnTo>
                    <a:pt x="6698895" y="89520"/>
                  </a:lnTo>
                  <a:close/>
                  <a:moveTo>
                    <a:pt x="736216" y="88329"/>
                  </a:moveTo>
                  <a:lnTo>
                    <a:pt x="736216" y="109909"/>
                  </a:lnTo>
                  <a:lnTo>
                    <a:pt x="802407" y="109909"/>
                  </a:lnTo>
                  <a:lnTo>
                    <a:pt x="802407" y="88329"/>
                  </a:lnTo>
                  <a:close/>
                  <a:moveTo>
                    <a:pt x="2353754" y="87138"/>
                  </a:moveTo>
                  <a:cubicBezTo>
                    <a:pt x="2349686" y="95287"/>
                    <a:pt x="2345085" y="102889"/>
                    <a:pt x="2339950" y="109946"/>
                  </a:cubicBezTo>
                  <a:cubicBezTo>
                    <a:pt x="2349103" y="133858"/>
                    <a:pt x="2357859" y="153057"/>
                    <a:pt x="2366219" y="167543"/>
                  </a:cubicBezTo>
                  <a:cubicBezTo>
                    <a:pt x="2377418" y="143197"/>
                    <a:pt x="2384177" y="116396"/>
                    <a:pt x="2386496" y="87138"/>
                  </a:cubicBezTo>
                  <a:close/>
                  <a:moveTo>
                    <a:pt x="4481903" y="85948"/>
                  </a:moveTo>
                  <a:lnTo>
                    <a:pt x="4481903" y="163487"/>
                  </a:lnTo>
                  <a:lnTo>
                    <a:pt x="4538607" y="163487"/>
                  </a:lnTo>
                  <a:lnTo>
                    <a:pt x="4538607" y="85948"/>
                  </a:lnTo>
                  <a:close/>
                  <a:moveTo>
                    <a:pt x="4379528" y="85948"/>
                  </a:moveTo>
                  <a:lnTo>
                    <a:pt x="4379528" y="163487"/>
                  </a:lnTo>
                  <a:lnTo>
                    <a:pt x="4436213" y="163487"/>
                  </a:lnTo>
                  <a:lnTo>
                    <a:pt x="4436213" y="85948"/>
                  </a:lnTo>
                  <a:close/>
                  <a:moveTo>
                    <a:pt x="195186" y="84757"/>
                  </a:moveTo>
                  <a:lnTo>
                    <a:pt x="221159" y="95938"/>
                  </a:lnTo>
                  <a:lnTo>
                    <a:pt x="228879" y="84757"/>
                  </a:lnTo>
                  <a:close/>
                  <a:moveTo>
                    <a:pt x="3459175" y="79995"/>
                  </a:moveTo>
                  <a:lnTo>
                    <a:pt x="3459175" y="140865"/>
                  </a:lnTo>
                  <a:lnTo>
                    <a:pt x="3492010" y="140865"/>
                  </a:lnTo>
                  <a:lnTo>
                    <a:pt x="3492010" y="79995"/>
                  </a:lnTo>
                  <a:close/>
                  <a:moveTo>
                    <a:pt x="373075" y="79995"/>
                  </a:moveTo>
                  <a:lnTo>
                    <a:pt x="373075" y="140865"/>
                  </a:lnTo>
                  <a:lnTo>
                    <a:pt x="405910" y="140865"/>
                  </a:lnTo>
                  <a:lnTo>
                    <a:pt x="405910" y="79995"/>
                  </a:lnTo>
                  <a:close/>
                  <a:moveTo>
                    <a:pt x="1420397" y="78339"/>
                  </a:moveTo>
                  <a:cubicBezTo>
                    <a:pt x="1405018" y="101035"/>
                    <a:pt x="1389379" y="117754"/>
                    <a:pt x="1373479" y="128494"/>
                  </a:cubicBezTo>
                  <a:lnTo>
                    <a:pt x="1366838" y="122187"/>
                  </a:lnTo>
                  <a:lnTo>
                    <a:pt x="1374436" y="108985"/>
                  </a:lnTo>
                  <a:lnTo>
                    <a:pt x="1370373" y="110858"/>
                  </a:lnTo>
                  <a:lnTo>
                    <a:pt x="1346946" y="113401"/>
                  </a:lnTo>
                  <a:lnTo>
                    <a:pt x="1355080" y="114337"/>
                  </a:lnTo>
                  <a:cubicBezTo>
                    <a:pt x="1360711" y="114337"/>
                    <a:pt x="1363526" y="116352"/>
                    <a:pt x="1363526" y="120383"/>
                  </a:cubicBezTo>
                  <a:cubicBezTo>
                    <a:pt x="1362435" y="125803"/>
                    <a:pt x="1358931" y="129995"/>
                    <a:pt x="1353015" y="132959"/>
                  </a:cubicBezTo>
                  <a:lnTo>
                    <a:pt x="1353015" y="156372"/>
                  </a:lnTo>
                  <a:lnTo>
                    <a:pt x="1367322" y="138856"/>
                  </a:lnTo>
                  <a:lnTo>
                    <a:pt x="1390222" y="155171"/>
                  </a:lnTo>
                  <a:cubicBezTo>
                    <a:pt x="1407735" y="142658"/>
                    <a:pt x="1423250" y="129139"/>
                    <a:pt x="1436769" y="114616"/>
                  </a:cubicBezTo>
                  <a:cubicBezTo>
                    <a:pt x="1429984" y="105475"/>
                    <a:pt x="1424527" y="93383"/>
                    <a:pt x="1420397" y="78339"/>
                  </a:cubicBezTo>
                  <a:close/>
                  <a:moveTo>
                    <a:pt x="3250223" y="74627"/>
                  </a:moveTo>
                  <a:lnTo>
                    <a:pt x="3249425" y="75665"/>
                  </a:lnTo>
                  <a:cubicBezTo>
                    <a:pt x="3247078" y="76964"/>
                    <a:pt x="3243883" y="77613"/>
                    <a:pt x="3239839" y="77613"/>
                  </a:cubicBezTo>
                  <a:lnTo>
                    <a:pt x="3172216" y="77613"/>
                  </a:lnTo>
                  <a:lnTo>
                    <a:pt x="3172216" y="97315"/>
                  </a:lnTo>
                  <a:cubicBezTo>
                    <a:pt x="3172216" y="99745"/>
                    <a:pt x="3171825" y="103665"/>
                    <a:pt x="3171044" y="109072"/>
                  </a:cubicBezTo>
                  <a:cubicBezTo>
                    <a:pt x="3171044" y="113636"/>
                    <a:pt x="3171044" y="115899"/>
                    <a:pt x="3171044" y="115862"/>
                  </a:cubicBezTo>
                  <a:lnTo>
                    <a:pt x="3186112" y="115862"/>
                  </a:lnTo>
                  <a:lnTo>
                    <a:pt x="3197237" y="97147"/>
                  </a:lnTo>
                  <a:lnTo>
                    <a:pt x="3235933" y="112793"/>
                  </a:lnTo>
                  <a:lnTo>
                    <a:pt x="3241182" y="119261"/>
                  </a:lnTo>
                  <a:lnTo>
                    <a:pt x="3244476" y="108039"/>
                  </a:lnTo>
                  <a:close/>
                  <a:moveTo>
                    <a:pt x="5621276" y="71604"/>
                  </a:moveTo>
                  <a:cubicBezTo>
                    <a:pt x="5662166" y="75722"/>
                    <a:pt x="5682611" y="86239"/>
                    <a:pt x="5682611" y="103156"/>
                  </a:cubicBezTo>
                  <a:cubicBezTo>
                    <a:pt x="5680800" y="118560"/>
                    <a:pt x="5672758" y="127155"/>
                    <a:pt x="5658483" y="128941"/>
                  </a:cubicBezTo>
                  <a:cubicBezTo>
                    <a:pt x="5649367" y="128941"/>
                    <a:pt x="5643395" y="124209"/>
                    <a:pt x="5640567" y="114746"/>
                  </a:cubicBezTo>
                  <a:cubicBezTo>
                    <a:pt x="5635371" y="102902"/>
                    <a:pt x="5627551" y="90580"/>
                    <a:pt x="5617108" y="77781"/>
                  </a:cubicBezTo>
                  <a:close/>
                  <a:moveTo>
                    <a:pt x="3782950" y="71604"/>
                  </a:moveTo>
                  <a:cubicBezTo>
                    <a:pt x="3823841" y="75722"/>
                    <a:pt x="3844286" y="86239"/>
                    <a:pt x="3844286" y="103156"/>
                  </a:cubicBezTo>
                  <a:cubicBezTo>
                    <a:pt x="3842476" y="118560"/>
                    <a:pt x="3834432" y="127155"/>
                    <a:pt x="3820157" y="128941"/>
                  </a:cubicBezTo>
                  <a:cubicBezTo>
                    <a:pt x="3811042" y="128941"/>
                    <a:pt x="3805070" y="124209"/>
                    <a:pt x="3802242" y="114746"/>
                  </a:cubicBezTo>
                  <a:cubicBezTo>
                    <a:pt x="3797046" y="102902"/>
                    <a:pt x="3789226" y="90580"/>
                    <a:pt x="3778783" y="77781"/>
                  </a:cubicBezTo>
                  <a:close/>
                  <a:moveTo>
                    <a:pt x="5690648" y="66861"/>
                  </a:moveTo>
                  <a:lnTo>
                    <a:pt x="5744077" y="71623"/>
                  </a:lnTo>
                  <a:cubicBezTo>
                    <a:pt x="5749014" y="72863"/>
                    <a:pt x="5751482" y="75152"/>
                    <a:pt x="5751482" y="78488"/>
                  </a:cubicBezTo>
                  <a:cubicBezTo>
                    <a:pt x="5752262" y="83126"/>
                    <a:pt x="5747984" y="87473"/>
                    <a:pt x="5738645" y="91529"/>
                  </a:cubicBezTo>
                  <a:cubicBezTo>
                    <a:pt x="5738645" y="121270"/>
                    <a:pt x="5735916" y="146285"/>
                    <a:pt x="5730460" y="166575"/>
                  </a:cubicBezTo>
                  <a:cubicBezTo>
                    <a:pt x="5729604" y="171710"/>
                    <a:pt x="5728053" y="175443"/>
                    <a:pt x="5725808" y="177775"/>
                  </a:cubicBezTo>
                  <a:lnTo>
                    <a:pt x="5766829" y="177775"/>
                  </a:lnTo>
                  <a:lnTo>
                    <a:pt x="5790326" y="148567"/>
                  </a:lnTo>
                  <a:lnTo>
                    <a:pt x="5829579" y="177235"/>
                  </a:lnTo>
                  <a:cubicBezTo>
                    <a:pt x="5831998" y="178426"/>
                    <a:pt x="5833206" y="180460"/>
                    <a:pt x="5833206" y="183337"/>
                  </a:cubicBezTo>
                  <a:cubicBezTo>
                    <a:pt x="5830813" y="188100"/>
                    <a:pt x="5826292" y="190958"/>
                    <a:pt x="5819644" y="191913"/>
                  </a:cubicBezTo>
                  <a:lnTo>
                    <a:pt x="5721176" y="191913"/>
                  </a:lnTo>
                  <a:cubicBezTo>
                    <a:pt x="5719266" y="196974"/>
                    <a:pt x="5716916" y="200676"/>
                    <a:pt x="5714126" y="203020"/>
                  </a:cubicBezTo>
                  <a:cubicBezTo>
                    <a:pt x="5781061" y="212197"/>
                    <a:pt x="5814120" y="227607"/>
                    <a:pt x="5813301" y="249249"/>
                  </a:cubicBezTo>
                  <a:cubicBezTo>
                    <a:pt x="5812420" y="266824"/>
                    <a:pt x="5804396" y="276504"/>
                    <a:pt x="5789228" y="278290"/>
                  </a:cubicBezTo>
                  <a:cubicBezTo>
                    <a:pt x="5782543" y="279071"/>
                    <a:pt x="5775436" y="275356"/>
                    <a:pt x="5767908" y="267146"/>
                  </a:cubicBezTo>
                  <a:cubicBezTo>
                    <a:pt x="5744493" y="243743"/>
                    <a:pt x="5724152" y="226832"/>
                    <a:pt x="5706888" y="216414"/>
                  </a:cubicBezTo>
                  <a:cubicBezTo>
                    <a:pt x="5683399" y="249752"/>
                    <a:pt x="5632878" y="271933"/>
                    <a:pt x="5555326" y="282959"/>
                  </a:cubicBezTo>
                  <a:lnTo>
                    <a:pt x="5551736" y="272429"/>
                  </a:lnTo>
                  <a:cubicBezTo>
                    <a:pt x="5619080" y="247972"/>
                    <a:pt x="5660324" y="221133"/>
                    <a:pt x="5675468" y="191913"/>
                  </a:cubicBezTo>
                  <a:lnTo>
                    <a:pt x="5549392" y="191913"/>
                  </a:lnTo>
                  <a:lnTo>
                    <a:pt x="5549392" y="177775"/>
                  </a:lnTo>
                  <a:lnTo>
                    <a:pt x="5679876" y="177775"/>
                  </a:lnTo>
                  <a:cubicBezTo>
                    <a:pt x="5681638" y="173682"/>
                    <a:pt x="5683708" y="168051"/>
                    <a:pt x="5686090" y="160883"/>
                  </a:cubicBezTo>
                  <a:cubicBezTo>
                    <a:pt x="5690678" y="144028"/>
                    <a:pt x="5692973" y="125164"/>
                    <a:pt x="5692973" y="104291"/>
                  </a:cubicBezTo>
                  <a:cubicBezTo>
                    <a:pt x="5692973" y="97581"/>
                    <a:pt x="5692198" y="85880"/>
                    <a:pt x="5690648" y="69186"/>
                  </a:cubicBezTo>
                  <a:cubicBezTo>
                    <a:pt x="5692198" y="78525"/>
                    <a:pt x="5692198" y="77750"/>
                    <a:pt x="5690648" y="66861"/>
                  </a:cubicBezTo>
                  <a:close/>
                  <a:moveTo>
                    <a:pt x="3852323" y="66861"/>
                  </a:moveTo>
                  <a:lnTo>
                    <a:pt x="3905752" y="71623"/>
                  </a:lnTo>
                  <a:cubicBezTo>
                    <a:pt x="3910688" y="72863"/>
                    <a:pt x="3913156" y="75152"/>
                    <a:pt x="3913156" y="78488"/>
                  </a:cubicBezTo>
                  <a:cubicBezTo>
                    <a:pt x="3913938" y="83126"/>
                    <a:pt x="3909659" y="87473"/>
                    <a:pt x="3900320" y="91529"/>
                  </a:cubicBezTo>
                  <a:cubicBezTo>
                    <a:pt x="3900320" y="121270"/>
                    <a:pt x="3897591" y="146285"/>
                    <a:pt x="3892134" y="166575"/>
                  </a:cubicBezTo>
                  <a:cubicBezTo>
                    <a:pt x="3891279" y="171710"/>
                    <a:pt x="3889728" y="175443"/>
                    <a:pt x="3887484" y="177775"/>
                  </a:cubicBezTo>
                  <a:lnTo>
                    <a:pt x="3928504" y="177775"/>
                  </a:lnTo>
                  <a:lnTo>
                    <a:pt x="3952001" y="148567"/>
                  </a:lnTo>
                  <a:lnTo>
                    <a:pt x="3991254" y="177235"/>
                  </a:lnTo>
                  <a:cubicBezTo>
                    <a:pt x="3993673" y="178426"/>
                    <a:pt x="3994882" y="180460"/>
                    <a:pt x="3994882" y="183337"/>
                  </a:cubicBezTo>
                  <a:cubicBezTo>
                    <a:pt x="3992488" y="188100"/>
                    <a:pt x="3987967" y="190958"/>
                    <a:pt x="3981320" y="191913"/>
                  </a:cubicBezTo>
                  <a:lnTo>
                    <a:pt x="3882851" y="191913"/>
                  </a:lnTo>
                  <a:cubicBezTo>
                    <a:pt x="3880941" y="196974"/>
                    <a:pt x="3878591" y="200676"/>
                    <a:pt x="3875801" y="203020"/>
                  </a:cubicBezTo>
                  <a:cubicBezTo>
                    <a:pt x="3942736" y="212197"/>
                    <a:pt x="3975795" y="227607"/>
                    <a:pt x="3974976" y="249249"/>
                  </a:cubicBezTo>
                  <a:cubicBezTo>
                    <a:pt x="3974096" y="266824"/>
                    <a:pt x="3966071" y="276504"/>
                    <a:pt x="3950903" y="278290"/>
                  </a:cubicBezTo>
                  <a:cubicBezTo>
                    <a:pt x="3944218" y="279071"/>
                    <a:pt x="3937112" y="275356"/>
                    <a:pt x="3929583" y="267146"/>
                  </a:cubicBezTo>
                  <a:cubicBezTo>
                    <a:pt x="3906168" y="243743"/>
                    <a:pt x="3885828" y="226832"/>
                    <a:pt x="3868564" y="216414"/>
                  </a:cubicBezTo>
                  <a:cubicBezTo>
                    <a:pt x="3845074" y="249752"/>
                    <a:pt x="3794553" y="271933"/>
                    <a:pt x="3717001" y="282959"/>
                  </a:cubicBezTo>
                  <a:lnTo>
                    <a:pt x="3713410" y="272429"/>
                  </a:lnTo>
                  <a:cubicBezTo>
                    <a:pt x="3780755" y="247972"/>
                    <a:pt x="3821999" y="221133"/>
                    <a:pt x="3837142" y="191913"/>
                  </a:cubicBezTo>
                  <a:lnTo>
                    <a:pt x="3711066" y="191913"/>
                  </a:lnTo>
                  <a:lnTo>
                    <a:pt x="3711066" y="177775"/>
                  </a:lnTo>
                  <a:lnTo>
                    <a:pt x="3841551" y="177775"/>
                  </a:lnTo>
                  <a:cubicBezTo>
                    <a:pt x="3843313" y="173682"/>
                    <a:pt x="3845384" y="168051"/>
                    <a:pt x="3847765" y="160883"/>
                  </a:cubicBezTo>
                  <a:cubicBezTo>
                    <a:pt x="3852354" y="144028"/>
                    <a:pt x="3854648" y="125164"/>
                    <a:pt x="3854648" y="104291"/>
                  </a:cubicBezTo>
                  <a:cubicBezTo>
                    <a:pt x="3854648" y="97581"/>
                    <a:pt x="3853873" y="85880"/>
                    <a:pt x="3852323" y="69186"/>
                  </a:cubicBezTo>
                  <a:cubicBezTo>
                    <a:pt x="3853873" y="78525"/>
                    <a:pt x="3853873" y="77750"/>
                    <a:pt x="3852323" y="66861"/>
                  </a:cubicBezTo>
                  <a:close/>
                  <a:moveTo>
                    <a:pt x="6212830" y="60945"/>
                  </a:moveTo>
                  <a:cubicBezTo>
                    <a:pt x="6212830" y="60039"/>
                    <a:pt x="6213220" y="61131"/>
                    <a:pt x="6214002" y="64219"/>
                  </a:cubicBezTo>
                  <a:cubicBezTo>
                    <a:pt x="6214002" y="67431"/>
                    <a:pt x="6214002" y="69664"/>
                    <a:pt x="6214002" y="70916"/>
                  </a:cubicBezTo>
                  <a:cubicBezTo>
                    <a:pt x="6213564" y="76779"/>
                    <a:pt x="6212558" y="81990"/>
                    <a:pt x="6210982" y="86549"/>
                  </a:cubicBezTo>
                  <a:lnTo>
                    <a:pt x="6206654" y="94431"/>
                  </a:lnTo>
                  <a:lnTo>
                    <a:pt x="6333232" y="94431"/>
                  </a:lnTo>
                  <a:lnTo>
                    <a:pt x="6353156" y="68888"/>
                  </a:lnTo>
                  <a:lnTo>
                    <a:pt x="6369658" y="81632"/>
                  </a:lnTo>
                  <a:lnTo>
                    <a:pt x="6378457" y="60945"/>
                  </a:lnTo>
                  <a:close/>
                  <a:moveTo>
                    <a:pt x="6035687" y="59754"/>
                  </a:moveTo>
                  <a:lnTo>
                    <a:pt x="6035687" y="226590"/>
                  </a:lnTo>
                  <a:lnTo>
                    <a:pt x="6081656" y="226590"/>
                  </a:lnTo>
                  <a:lnTo>
                    <a:pt x="6081656" y="59754"/>
                  </a:lnTo>
                  <a:close/>
                  <a:moveTo>
                    <a:pt x="2592400" y="56182"/>
                  </a:moveTo>
                  <a:lnTo>
                    <a:pt x="2592400" y="78953"/>
                  </a:lnTo>
                  <a:lnTo>
                    <a:pt x="2641922" y="78953"/>
                  </a:lnTo>
                  <a:lnTo>
                    <a:pt x="2641922" y="56182"/>
                  </a:lnTo>
                  <a:close/>
                  <a:moveTo>
                    <a:pt x="1439354" y="56182"/>
                  </a:moveTo>
                  <a:cubicBezTo>
                    <a:pt x="1436700" y="61490"/>
                    <a:pt x="1433265" y="65961"/>
                    <a:pt x="1429048" y="69595"/>
                  </a:cubicBezTo>
                  <a:cubicBezTo>
                    <a:pt x="1437903" y="79964"/>
                    <a:pt x="1445791" y="88286"/>
                    <a:pt x="1452712" y="94561"/>
                  </a:cubicBezTo>
                  <a:cubicBezTo>
                    <a:pt x="1461083" y="82481"/>
                    <a:pt x="1468717" y="69688"/>
                    <a:pt x="1475613" y="56182"/>
                  </a:cubicBezTo>
                  <a:close/>
                  <a:moveTo>
                    <a:pt x="4989184" y="55214"/>
                  </a:moveTo>
                  <a:lnTo>
                    <a:pt x="4989184" y="100384"/>
                  </a:lnTo>
                  <a:lnTo>
                    <a:pt x="5023693" y="100384"/>
                  </a:lnTo>
                  <a:lnTo>
                    <a:pt x="5023693" y="88878"/>
                  </a:lnTo>
                  <a:lnTo>
                    <a:pt x="5021554" y="92403"/>
                  </a:lnTo>
                  <a:cubicBezTo>
                    <a:pt x="5018094" y="96068"/>
                    <a:pt x="5013133" y="98133"/>
                    <a:pt x="5006671" y="98598"/>
                  </a:cubicBezTo>
                  <a:cubicBezTo>
                    <a:pt x="4997890" y="98598"/>
                    <a:pt x="4993500" y="94350"/>
                    <a:pt x="4993500" y="85855"/>
                  </a:cubicBezTo>
                  <a:cubicBezTo>
                    <a:pt x="4993121" y="76776"/>
                    <a:pt x="4992154" y="68216"/>
                    <a:pt x="4990598" y="60173"/>
                  </a:cubicBezTo>
                  <a:close/>
                  <a:moveTo>
                    <a:pt x="6622646" y="54992"/>
                  </a:moveTo>
                  <a:lnTo>
                    <a:pt x="6622646" y="76572"/>
                  </a:lnTo>
                  <a:lnTo>
                    <a:pt x="6664821" y="76572"/>
                  </a:lnTo>
                  <a:lnTo>
                    <a:pt x="6682174" y="54992"/>
                  </a:lnTo>
                  <a:close/>
                  <a:moveTo>
                    <a:pt x="5103484" y="54973"/>
                  </a:moveTo>
                  <a:cubicBezTo>
                    <a:pt x="5104947" y="56523"/>
                    <a:pt x="5103812" y="57298"/>
                    <a:pt x="5100079" y="57298"/>
                  </a:cubicBezTo>
                  <a:cubicBezTo>
                    <a:pt x="5094619" y="64424"/>
                    <a:pt x="5085748" y="74353"/>
                    <a:pt x="5073465" y="87087"/>
                  </a:cubicBezTo>
                  <a:lnTo>
                    <a:pt x="5060410" y="100384"/>
                  </a:lnTo>
                  <a:lnTo>
                    <a:pt x="5064826" y="100384"/>
                  </a:lnTo>
                  <a:lnTo>
                    <a:pt x="5078853" y="81688"/>
                  </a:lnTo>
                  <a:lnTo>
                    <a:pt x="5104098" y="98910"/>
                  </a:lnTo>
                  <a:lnTo>
                    <a:pt x="5104098" y="96924"/>
                  </a:lnTo>
                  <a:cubicBezTo>
                    <a:pt x="5104098" y="77651"/>
                    <a:pt x="5103893" y="63667"/>
                    <a:pt x="5103484" y="54973"/>
                  </a:cubicBezTo>
                  <a:close/>
                  <a:moveTo>
                    <a:pt x="736216" y="53801"/>
                  </a:moveTo>
                  <a:lnTo>
                    <a:pt x="736216" y="75381"/>
                  </a:lnTo>
                  <a:lnTo>
                    <a:pt x="802407" y="75381"/>
                  </a:lnTo>
                  <a:lnTo>
                    <a:pt x="802407" y="64591"/>
                  </a:lnTo>
                  <a:lnTo>
                    <a:pt x="802407" y="53801"/>
                  </a:lnTo>
                  <a:close/>
                  <a:moveTo>
                    <a:pt x="2896009" y="44276"/>
                  </a:moveTo>
                  <a:lnTo>
                    <a:pt x="2896009" y="114913"/>
                  </a:lnTo>
                  <a:cubicBezTo>
                    <a:pt x="2896009" y="118014"/>
                    <a:pt x="2896009" y="120315"/>
                    <a:pt x="2896009" y="121815"/>
                  </a:cubicBezTo>
                  <a:lnTo>
                    <a:pt x="2952676" y="121815"/>
                  </a:lnTo>
                  <a:lnTo>
                    <a:pt x="2952676" y="44276"/>
                  </a:lnTo>
                  <a:close/>
                  <a:moveTo>
                    <a:pt x="5991258" y="40043"/>
                  </a:moveTo>
                  <a:lnTo>
                    <a:pt x="5990420" y="42160"/>
                  </a:lnTo>
                  <a:cubicBezTo>
                    <a:pt x="5988656" y="43645"/>
                    <a:pt x="5986010" y="44388"/>
                    <a:pt x="5982481" y="44388"/>
                  </a:cubicBezTo>
                  <a:cubicBezTo>
                    <a:pt x="5978698" y="44388"/>
                    <a:pt x="5975052" y="43222"/>
                    <a:pt x="5971542" y="40890"/>
                  </a:cubicBezTo>
                  <a:cubicBezTo>
                    <a:pt x="5962216" y="43978"/>
                    <a:pt x="5953434" y="46155"/>
                    <a:pt x="5945200" y="47420"/>
                  </a:cubicBezTo>
                  <a:lnTo>
                    <a:pt x="5945200" y="96812"/>
                  </a:lnTo>
                  <a:lnTo>
                    <a:pt x="5947506" y="96812"/>
                  </a:lnTo>
                  <a:lnTo>
                    <a:pt x="5962743" y="74600"/>
                  </a:lnTo>
                  <a:lnTo>
                    <a:pt x="5992341" y="95816"/>
                  </a:lnTo>
                  <a:lnTo>
                    <a:pt x="5992341" y="93878"/>
                  </a:lnTo>
                  <a:cubicBezTo>
                    <a:pt x="5992341" y="88653"/>
                    <a:pt x="5992341" y="81985"/>
                    <a:pt x="5992341" y="73874"/>
                  </a:cubicBezTo>
                  <a:cubicBezTo>
                    <a:pt x="5991950" y="65261"/>
                    <a:pt x="5991658" y="57725"/>
                    <a:pt x="5991462" y="51266"/>
                  </a:cubicBezTo>
                  <a:close/>
                  <a:moveTo>
                    <a:pt x="4067640" y="39513"/>
                  </a:moveTo>
                  <a:lnTo>
                    <a:pt x="4067640" y="93240"/>
                  </a:lnTo>
                  <a:lnTo>
                    <a:pt x="4094448" y="93240"/>
                  </a:lnTo>
                  <a:lnTo>
                    <a:pt x="4094448" y="39513"/>
                  </a:lnTo>
                  <a:close/>
                  <a:moveTo>
                    <a:pt x="1308944" y="39513"/>
                  </a:moveTo>
                  <a:lnTo>
                    <a:pt x="1308944" y="93240"/>
                  </a:lnTo>
                  <a:lnTo>
                    <a:pt x="1338151" y="93240"/>
                  </a:lnTo>
                  <a:lnTo>
                    <a:pt x="1338151" y="39513"/>
                  </a:lnTo>
                  <a:close/>
                  <a:moveTo>
                    <a:pt x="4217079" y="22243"/>
                  </a:moveTo>
                  <a:lnTo>
                    <a:pt x="4215315" y="25812"/>
                  </a:lnTo>
                  <a:cubicBezTo>
                    <a:pt x="4213392" y="27809"/>
                    <a:pt x="4210751" y="29368"/>
                    <a:pt x="4207390" y="30491"/>
                  </a:cubicBezTo>
                  <a:cubicBezTo>
                    <a:pt x="4207390" y="46564"/>
                    <a:pt x="4207706" y="60852"/>
                    <a:pt x="4208339" y="73353"/>
                  </a:cubicBezTo>
                  <a:lnTo>
                    <a:pt x="4232635" y="70246"/>
                  </a:lnTo>
                  <a:lnTo>
                    <a:pt x="4241099" y="58322"/>
                  </a:lnTo>
                  <a:cubicBezTo>
                    <a:pt x="4237143" y="58322"/>
                    <a:pt x="4233695" y="54396"/>
                    <a:pt x="4230756" y="46546"/>
                  </a:cubicBezTo>
                  <a:close/>
                  <a:moveTo>
                    <a:pt x="4861471" y="9264"/>
                  </a:moveTo>
                  <a:lnTo>
                    <a:pt x="4901208" y="36928"/>
                  </a:lnTo>
                  <a:cubicBezTo>
                    <a:pt x="4902684" y="38379"/>
                    <a:pt x="4903422" y="40134"/>
                    <a:pt x="4903422" y="42192"/>
                  </a:cubicBezTo>
                  <a:cubicBezTo>
                    <a:pt x="4902182" y="48344"/>
                    <a:pt x="4897878" y="51420"/>
                    <a:pt x="4890511" y="51420"/>
                  </a:cubicBezTo>
                  <a:lnTo>
                    <a:pt x="4808674" y="51420"/>
                  </a:lnTo>
                  <a:cubicBezTo>
                    <a:pt x="4804681" y="59419"/>
                    <a:pt x="4797109" y="72572"/>
                    <a:pt x="4785959" y="90878"/>
                  </a:cubicBezTo>
                  <a:cubicBezTo>
                    <a:pt x="4783714" y="93867"/>
                    <a:pt x="4782400" y="94877"/>
                    <a:pt x="4782015" y="93910"/>
                  </a:cubicBezTo>
                  <a:lnTo>
                    <a:pt x="4787931" y="94487"/>
                  </a:lnTo>
                  <a:cubicBezTo>
                    <a:pt x="4794107" y="94487"/>
                    <a:pt x="4797196" y="96446"/>
                    <a:pt x="4797196" y="100366"/>
                  </a:cubicBezTo>
                  <a:cubicBezTo>
                    <a:pt x="4797196" y="105885"/>
                    <a:pt x="4793302" y="110201"/>
                    <a:pt x="4785513" y="113314"/>
                  </a:cubicBezTo>
                  <a:lnTo>
                    <a:pt x="4785513" y="261714"/>
                  </a:lnTo>
                  <a:cubicBezTo>
                    <a:pt x="4786294" y="270656"/>
                    <a:pt x="4782703" y="275629"/>
                    <a:pt x="4774741" y="276634"/>
                  </a:cubicBezTo>
                  <a:cubicBezTo>
                    <a:pt x="4765117" y="278246"/>
                    <a:pt x="4752696" y="279052"/>
                    <a:pt x="4737478" y="279052"/>
                  </a:cubicBezTo>
                  <a:cubicBezTo>
                    <a:pt x="4737478" y="265720"/>
                    <a:pt x="4737869" y="250508"/>
                    <a:pt x="4738650" y="233418"/>
                  </a:cubicBezTo>
                  <a:cubicBezTo>
                    <a:pt x="4739432" y="202300"/>
                    <a:pt x="4739822" y="183244"/>
                    <a:pt x="4739822" y="176249"/>
                  </a:cubicBezTo>
                  <a:lnTo>
                    <a:pt x="4739822" y="142465"/>
                  </a:lnTo>
                  <a:cubicBezTo>
                    <a:pt x="4713976" y="174017"/>
                    <a:pt x="4676633" y="200477"/>
                    <a:pt x="4627792" y="221846"/>
                  </a:cubicBezTo>
                  <a:lnTo>
                    <a:pt x="4621913" y="213661"/>
                  </a:lnTo>
                  <a:cubicBezTo>
                    <a:pt x="4682809" y="160827"/>
                    <a:pt x="4726006" y="106747"/>
                    <a:pt x="4751505" y="51420"/>
                  </a:cubicBezTo>
                  <a:lnTo>
                    <a:pt x="4627755" y="51420"/>
                  </a:lnTo>
                  <a:lnTo>
                    <a:pt x="4627755" y="38472"/>
                  </a:lnTo>
                  <a:lnTo>
                    <a:pt x="4840393" y="38472"/>
                  </a:lnTo>
                  <a:close/>
                  <a:moveTo>
                    <a:pt x="1963694" y="6064"/>
                  </a:moveTo>
                  <a:lnTo>
                    <a:pt x="2020007" y="18919"/>
                  </a:lnTo>
                  <a:cubicBezTo>
                    <a:pt x="2025228" y="18919"/>
                    <a:pt x="2027839" y="21270"/>
                    <a:pt x="2027839" y="25970"/>
                  </a:cubicBezTo>
                  <a:cubicBezTo>
                    <a:pt x="2027839" y="31799"/>
                    <a:pt x="2022109" y="35942"/>
                    <a:pt x="2010650" y="38397"/>
                  </a:cubicBezTo>
                  <a:cubicBezTo>
                    <a:pt x="2010290" y="39464"/>
                    <a:pt x="2009298" y="42440"/>
                    <a:pt x="2007673" y="47327"/>
                  </a:cubicBezTo>
                  <a:cubicBezTo>
                    <a:pt x="2005329" y="52003"/>
                    <a:pt x="2003884" y="54210"/>
                    <a:pt x="2003338" y="53950"/>
                  </a:cubicBezTo>
                  <a:lnTo>
                    <a:pt x="2089808" y="53950"/>
                  </a:lnTo>
                  <a:lnTo>
                    <a:pt x="2112057" y="24742"/>
                  </a:lnTo>
                  <a:lnTo>
                    <a:pt x="2151553" y="52275"/>
                  </a:lnTo>
                  <a:cubicBezTo>
                    <a:pt x="2153909" y="53454"/>
                    <a:pt x="2155087" y="55748"/>
                    <a:pt x="2155087" y="59159"/>
                  </a:cubicBezTo>
                  <a:cubicBezTo>
                    <a:pt x="2153698" y="63326"/>
                    <a:pt x="2149568" y="65906"/>
                    <a:pt x="2142697" y="66898"/>
                  </a:cubicBezTo>
                  <a:lnTo>
                    <a:pt x="1998557" y="66898"/>
                  </a:lnTo>
                  <a:cubicBezTo>
                    <a:pt x="1985845" y="95361"/>
                    <a:pt x="1972258" y="117958"/>
                    <a:pt x="1957797" y="134689"/>
                  </a:cubicBezTo>
                  <a:lnTo>
                    <a:pt x="1957797" y="248022"/>
                  </a:lnTo>
                  <a:lnTo>
                    <a:pt x="2020435" y="248022"/>
                  </a:lnTo>
                  <a:lnTo>
                    <a:pt x="2020435" y="160957"/>
                  </a:lnTo>
                  <a:lnTo>
                    <a:pt x="1966745" y="160957"/>
                  </a:lnTo>
                  <a:lnTo>
                    <a:pt x="1966745" y="148009"/>
                  </a:lnTo>
                  <a:lnTo>
                    <a:pt x="2020435" y="148009"/>
                  </a:lnTo>
                  <a:lnTo>
                    <a:pt x="2020435" y="139879"/>
                  </a:lnTo>
                  <a:cubicBezTo>
                    <a:pt x="2020435" y="112793"/>
                    <a:pt x="2020050" y="91758"/>
                    <a:pt x="2019282" y="76776"/>
                  </a:cubicBezTo>
                  <a:lnTo>
                    <a:pt x="2070460" y="81464"/>
                  </a:lnTo>
                  <a:cubicBezTo>
                    <a:pt x="2076128" y="81464"/>
                    <a:pt x="2078962" y="83412"/>
                    <a:pt x="2078962" y="87306"/>
                  </a:cubicBezTo>
                  <a:cubicBezTo>
                    <a:pt x="2079743" y="93643"/>
                    <a:pt x="2075464" y="98412"/>
                    <a:pt x="2066125" y="101612"/>
                  </a:cubicBezTo>
                  <a:lnTo>
                    <a:pt x="2066125" y="148009"/>
                  </a:lnTo>
                  <a:lnTo>
                    <a:pt x="2086198" y="148009"/>
                  </a:lnTo>
                  <a:lnTo>
                    <a:pt x="2106048" y="123471"/>
                  </a:lnTo>
                  <a:lnTo>
                    <a:pt x="2142344" y="147804"/>
                  </a:lnTo>
                  <a:cubicBezTo>
                    <a:pt x="2143671" y="149156"/>
                    <a:pt x="2144334" y="150756"/>
                    <a:pt x="2144334" y="152604"/>
                  </a:cubicBezTo>
                  <a:cubicBezTo>
                    <a:pt x="2145116" y="158173"/>
                    <a:pt x="2140812" y="160957"/>
                    <a:pt x="2131424" y="160957"/>
                  </a:cubicBezTo>
                  <a:lnTo>
                    <a:pt x="2066125" y="160957"/>
                  </a:lnTo>
                  <a:lnTo>
                    <a:pt x="2066125" y="248022"/>
                  </a:lnTo>
                  <a:lnTo>
                    <a:pt x="2090849" y="248022"/>
                  </a:lnTo>
                  <a:lnTo>
                    <a:pt x="2113062" y="221158"/>
                  </a:lnTo>
                  <a:lnTo>
                    <a:pt x="2153246" y="248115"/>
                  </a:lnTo>
                  <a:cubicBezTo>
                    <a:pt x="2154312" y="250248"/>
                    <a:pt x="2154845" y="251749"/>
                    <a:pt x="2154845" y="252617"/>
                  </a:cubicBezTo>
                  <a:cubicBezTo>
                    <a:pt x="2155627" y="258185"/>
                    <a:pt x="2151323" y="260970"/>
                    <a:pt x="2141935" y="260970"/>
                  </a:cubicBezTo>
                  <a:lnTo>
                    <a:pt x="1957797" y="260970"/>
                  </a:lnTo>
                  <a:lnTo>
                    <a:pt x="1957797" y="261788"/>
                  </a:lnTo>
                  <a:cubicBezTo>
                    <a:pt x="1957797" y="270879"/>
                    <a:pt x="1954020" y="275958"/>
                    <a:pt x="1946467" y="277024"/>
                  </a:cubicBezTo>
                  <a:cubicBezTo>
                    <a:pt x="1934028" y="278587"/>
                    <a:pt x="1922580" y="279369"/>
                    <a:pt x="1912125" y="279369"/>
                  </a:cubicBezTo>
                  <a:cubicBezTo>
                    <a:pt x="1913676" y="228730"/>
                    <a:pt x="1914451" y="194462"/>
                    <a:pt x="1914451" y="176566"/>
                  </a:cubicBezTo>
                  <a:lnTo>
                    <a:pt x="1914451" y="173142"/>
                  </a:lnTo>
                  <a:cubicBezTo>
                    <a:pt x="1903313" y="184466"/>
                    <a:pt x="1887376" y="195361"/>
                    <a:pt x="1866640" y="205829"/>
                  </a:cubicBezTo>
                  <a:lnTo>
                    <a:pt x="1861914" y="198908"/>
                  </a:lnTo>
                  <a:cubicBezTo>
                    <a:pt x="1883185" y="174798"/>
                    <a:pt x="1900697" y="152796"/>
                    <a:pt x="1914451" y="132903"/>
                  </a:cubicBezTo>
                  <a:lnTo>
                    <a:pt x="1914451" y="108793"/>
                  </a:lnTo>
                  <a:lnTo>
                    <a:pt x="1927548" y="109965"/>
                  </a:lnTo>
                  <a:cubicBezTo>
                    <a:pt x="1933017" y="102412"/>
                    <a:pt x="1940012" y="88540"/>
                    <a:pt x="1948532" y="68349"/>
                  </a:cubicBezTo>
                  <a:lnTo>
                    <a:pt x="1949302" y="66898"/>
                  </a:lnTo>
                  <a:lnTo>
                    <a:pt x="1873597" y="66898"/>
                  </a:lnTo>
                  <a:lnTo>
                    <a:pt x="1873597" y="53950"/>
                  </a:lnTo>
                  <a:lnTo>
                    <a:pt x="1954002" y="53950"/>
                  </a:lnTo>
                  <a:cubicBezTo>
                    <a:pt x="1954337" y="53280"/>
                    <a:pt x="1954820" y="52306"/>
                    <a:pt x="1955453" y="51029"/>
                  </a:cubicBezTo>
                  <a:cubicBezTo>
                    <a:pt x="1956147" y="48970"/>
                    <a:pt x="1956495" y="47544"/>
                    <a:pt x="1956495" y="46750"/>
                  </a:cubicBezTo>
                  <a:cubicBezTo>
                    <a:pt x="1960389" y="35080"/>
                    <a:pt x="1962789" y="21518"/>
                    <a:pt x="1963694" y="6064"/>
                  </a:cubicBezTo>
                  <a:close/>
                  <a:moveTo>
                    <a:pt x="1409961" y="5860"/>
                  </a:moveTo>
                  <a:lnTo>
                    <a:pt x="1458590" y="16464"/>
                  </a:lnTo>
                  <a:cubicBezTo>
                    <a:pt x="1463564" y="17704"/>
                    <a:pt x="1466050" y="20029"/>
                    <a:pt x="1466050" y="23440"/>
                  </a:cubicBezTo>
                  <a:cubicBezTo>
                    <a:pt x="1466050" y="29219"/>
                    <a:pt x="1461003" y="33374"/>
                    <a:pt x="1450907" y="35904"/>
                  </a:cubicBezTo>
                  <a:cubicBezTo>
                    <a:pt x="1450535" y="36636"/>
                    <a:pt x="1449586" y="38155"/>
                    <a:pt x="1448061" y="40462"/>
                  </a:cubicBezTo>
                  <a:lnTo>
                    <a:pt x="1446297" y="43234"/>
                  </a:lnTo>
                  <a:lnTo>
                    <a:pt x="1475464" y="43234"/>
                  </a:lnTo>
                  <a:lnTo>
                    <a:pt x="1489305" y="24538"/>
                  </a:lnTo>
                  <a:lnTo>
                    <a:pt x="1529600" y="48294"/>
                  </a:lnTo>
                  <a:cubicBezTo>
                    <a:pt x="1533073" y="50589"/>
                    <a:pt x="1534809" y="52852"/>
                    <a:pt x="1534809" y="55085"/>
                  </a:cubicBezTo>
                  <a:cubicBezTo>
                    <a:pt x="1533755" y="62576"/>
                    <a:pt x="1527857" y="67152"/>
                    <a:pt x="1517117" y="68814"/>
                  </a:cubicBezTo>
                  <a:cubicBezTo>
                    <a:pt x="1506748" y="86649"/>
                    <a:pt x="1495940" y="101693"/>
                    <a:pt x="1484691" y="113946"/>
                  </a:cubicBezTo>
                  <a:cubicBezTo>
                    <a:pt x="1503133" y="120656"/>
                    <a:pt x="1525290" y="124432"/>
                    <a:pt x="1551161" y="125276"/>
                  </a:cubicBezTo>
                  <a:lnTo>
                    <a:pt x="1549375" y="135080"/>
                  </a:lnTo>
                  <a:cubicBezTo>
                    <a:pt x="1540681" y="137461"/>
                    <a:pt x="1532663" y="149770"/>
                    <a:pt x="1525321" y="172008"/>
                  </a:cubicBezTo>
                  <a:cubicBezTo>
                    <a:pt x="1492269" y="161602"/>
                    <a:pt x="1470087" y="150688"/>
                    <a:pt x="1458776" y="139265"/>
                  </a:cubicBezTo>
                  <a:cubicBezTo>
                    <a:pt x="1440644" y="154607"/>
                    <a:pt x="1420924" y="165087"/>
                    <a:pt x="1399617" y="170705"/>
                  </a:cubicBezTo>
                  <a:lnTo>
                    <a:pt x="1434852" y="176584"/>
                  </a:lnTo>
                  <a:lnTo>
                    <a:pt x="1472989" y="176584"/>
                  </a:lnTo>
                  <a:lnTo>
                    <a:pt x="1484114" y="159041"/>
                  </a:lnTo>
                  <a:lnTo>
                    <a:pt x="1522066" y="174445"/>
                  </a:lnTo>
                  <a:cubicBezTo>
                    <a:pt x="1526679" y="175598"/>
                    <a:pt x="1528986" y="177886"/>
                    <a:pt x="1528986" y="181309"/>
                  </a:cubicBezTo>
                  <a:cubicBezTo>
                    <a:pt x="1528986" y="186568"/>
                    <a:pt x="1525873" y="191151"/>
                    <a:pt x="1519647" y="195057"/>
                  </a:cubicBezTo>
                  <a:lnTo>
                    <a:pt x="1519647" y="216451"/>
                  </a:lnTo>
                  <a:cubicBezTo>
                    <a:pt x="1519647" y="233492"/>
                    <a:pt x="1520001" y="248933"/>
                    <a:pt x="1520707" y="262774"/>
                  </a:cubicBezTo>
                  <a:cubicBezTo>
                    <a:pt x="1521551" y="270625"/>
                    <a:pt x="1518215" y="275108"/>
                    <a:pt x="1510699" y="276225"/>
                  </a:cubicBezTo>
                  <a:cubicBezTo>
                    <a:pt x="1502154" y="278556"/>
                    <a:pt x="1491084" y="279722"/>
                    <a:pt x="1477491" y="279722"/>
                  </a:cubicBezTo>
                  <a:lnTo>
                    <a:pt x="1477491" y="264542"/>
                  </a:lnTo>
                  <a:lnTo>
                    <a:pt x="1433922" y="264542"/>
                  </a:lnTo>
                  <a:lnTo>
                    <a:pt x="1433922" y="263556"/>
                  </a:lnTo>
                  <a:cubicBezTo>
                    <a:pt x="1434703" y="272770"/>
                    <a:pt x="1430604" y="277378"/>
                    <a:pt x="1421625" y="277378"/>
                  </a:cubicBezTo>
                  <a:cubicBezTo>
                    <a:pt x="1415387" y="278941"/>
                    <a:pt x="1404646" y="279722"/>
                    <a:pt x="1389404" y="279722"/>
                  </a:cubicBezTo>
                  <a:cubicBezTo>
                    <a:pt x="1390185" y="261739"/>
                    <a:pt x="1390576" y="242949"/>
                    <a:pt x="1390576" y="223353"/>
                  </a:cubicBezTo>
                  <a:lnTo>
                    <a:pt x="1390576" y="203355"/>
                  </a:lnTo>
                  <a:cubicBezTo>
                    <a:pt x="1390576" y="197091"/>
                    <a:pt x="1390576" y="187703"/>
                    <a:pt x="1390576" y="175189"/>
                  </a:cubicBezTo>
                  <a:cubicBezTo>
                    <a:pt x="1385069" y="179021"/>
                    <a:pt x="1376598" y="182153"/>
                    <a:pt x="1365164" y="184584"/>
                  </a:cubicBezTo>
                  <a:lnTo>
                    <a:pt x="1361164" y="175598"/>
                  </a:lnTo>
                  <a:cubicBezTo>
                    <a:pt x="1366658" y="172572"/>
                    <a:pt x="1371365" y="170867"/>
                    <a:pt x="1375284" y="170482"/>
                  </a:cubicBezTo>
                  <a:lnTo>
                    <a:pt x="1353015" y="170482"/>
                  </a:lnTo>
                  <a:lnTo>
                    <a:pt x="1353015" y="217047"/>
                  </a:lnTo>
                  <a:cubicBezTo>
                    <a:pt x="1363309" y="215546"/>
                    <a:pt x="1374527" y="213208"/>
                    <a:pt x="1386669" y="210033"/>
                  </a:cubicBezTo>
                  <a:lnTo>
                    <a:pt x="1390371" y="219670"/>
                  </a:lnTo>
                  <a:cubicBezTo>
                    <a:pt x="1367253" y="234900"/>
                    <a:pt x="1331187" y="251662"/>
                    <a:pt x="1282173" y="269955"/>
                  </a:cubicBezTo>
                  <a:cubicBezTo>
                    <a:pt x="1280499" y="279133"/>
                    <a:pt x="1277026" y="283722"/>
                    <a:pt x="1271755" y="283722"/>
                  </a:cubicBezTo>
                  <a:cubicBezTo>
                    <a:pt x="1267886" y="284503"/>
                    <a:pt x="1265269" y="282091"/>
                    <a:pt x="1263905" y="276485"/>
                  </a:cubicBezTo>
                  <a:lnTo>
                    <a:pt x="1252110" y="232246"/>
                  </a:lnTo>
                  <a:cubicBezTo>
                    <a:pt x="1256054" y="232246"/>
                    <a:pt x="1259465" y="232246"/>
                    <a:pt x="1262342" y="232246"/>
                  </a:cubicBezTo>
                  <a:cubicBezTo>
                    <a:pt x="1266224" y="231464"/>
                    <a:pt x="1268264" y="231074"/>
                    <a:pt x="1268463" y="231074"/>
                  </a:cubicBezTo>
                  <a:lnTo>
                    <a:pt x="1268463" y="184416"/>
                  </a:lnTo>
                  <a:cubicBezTo>
                    <a:pt x="1268463" y="181303"/>
                    <a:pt x="1268463" y="173601"/>
                    <a:pt x="1268463" y="161311"/>
                  </a:cubicBezTo>
                  <a:cubicBezTo>
                    <a:pt x="1267681" y="148139"/>
                    <a:pt x="1267290" y="137920"/>
                    <a:pt x="1267290" y="130652"/>
                  </a:cubicBezTo>
                  <a:lnTo>
                    <a:pt x="1304851" y="136512"/>
                  </a:lnTo>
                  <a:cubicBezTo>
                    <a:pt x="1310258" y="136512"/>
                    <a:pt x="1312962" y="138509"/>
                    <a:pt x="1312962" y="142502"/>
                  </a:cubicBezTo>
                  <a:cubicBezTo>
                    <a:pt x="1313743" y="147947"/>
                    <a:pt x="1310630" y="151885"/>
                    <a:pt x="1303623" y="154316"/>
                  </a:cubicBezTo>
                  <a:lnTo>
                    <a:pt x="1303623" y="226386"/>
                  </a:lnTo>
                  <a:cubicBezTo>
                    <a:pt x="1306178" y="225679"/>
                    <a:pt x="1310140" y="225034"/>
                    <a:pt x="1315511" y="224451"/>
                  </a:cubicBezTo>
                  <a:lnTo>
                    <a:pt x="1315511" y="162241"/>
                  </a:lnTo>
                  <a:cubicBezTo>
                    <a:pt x="1315511" y="139123"/>
                    <a:pt x="1315120" y="121592"/>
                    <a:pt x="1314339" y="109649"/>
                  </a:cubicBezTo>
                  <a:lnTo>
                    <a:pt x="1338151" y="112389"/>
                  </a:lnTo>
                  <a:lnTo>
                    <a:pt x="1338151" y="106188"/>
                  </a:lnTo>
                  <a:lnTo>
                    <a:pt x="1308944" y="106188"/>
                  </a:lnTo>
                  <a:lnTo>
                    <a:pt x="1308944" y="110783"/>
                  </a:lnTo>
                  <a:cubicBezTo>
                    <a:pt x="1308944" y="116402"/>
                    <a:pt x="1305639" y="120308"/>
                    <a:pt x="1299028" y="122504"/>
                  </a:cubicBezTo>
                  <a:cubicBezTo>
                    <a:pt x="1294514" y="123260"/>
                    <a:pt x="1288343" y="124029"/>
                    <a:pt x="1280517" y="124811"/>
                  </a:cubicBezTo>
                  <a:cubicBezTo>
                    <a:pt x="1277243" y="125629"/>
                    <a:pt x="1273045" y="126038"/>
                    <a:pt x="1267923" y="126038"/>
                  </a:cubicBezTo>
                  <a:cubicBezTo>
                    <a:pt x="1267923" y="120544"/>
                    <a:pt x="1267923" y="112303"/>
                    <a:pt x="1267923" y="101314"/>
                  </a:cubicBezTo>
                  <a:cubicBezTo>
                    <a:pt x="1268704" y="89718"/>
                    <a:pt x="1269095" y="82097"/>
                    <a:pt x="1269095" y="78451"/>
                  </a:cubicBezTo>
                  <a:lnTo>
                    <a:pt x="1269095" y="55419"/>
                  </a:lnTo>
                  <a:cubicBezTo>
                    <a:pt x="1269095" y="37399"/>
                    <a:pt x="1268704" y="24662"/>
                    <a:pt x="1267923" y="17208"/>
                  </a:cubicBezTo>
                  <a:lnTo>
                    <a:pt x="1312720" y="26565"/>
                  </a:lnTo>
                  <a:lnTo>
                    <a:pt x="1335677" y="26565"/>
                  </a:lnTo>
                  <a:lnTo>
                    <a:pt x="1344402" y="10194"/>
                  </a:lnTo>
                  <a:lnTo>
                    <a:pt x="1381442" y="24389"/>
                  </a:lnTo>
                  <a:cubicBezTo>
                    <a:pt x="1385373" y="25703"/>
                    <a:pt x="1387339" y="27992"/>
                    <a:pt x="1387339" y="31253"/>
                  </a:cubicBezTo>
                  <a:cubicBezTo>
                    <a:pt x="1387339" y="34627"/>
                    <a:pt x="1384226" y="38999"/>
                    <a:pt x="1378000" y="44369"/>
                  </a:cubicBezTo>
                  <a:lnTo>
                    <a:pt x="1378000" y="53113"/>
                  </a:lnTo>
                  <a:cubicBezTo>
                    <a:pt x="1378000" y="66160"/>
                    <a:pt x="1378000" y="81892"/>
                    <a:pt x="1378000" y="100310"/>
                  </a:cubicBezTo>
                  <a:lnTo>
                    <a:pt x="1377017" y="104389"/>
                  </a:lnTo>
                  <a:lnTo>
                    <a:pt x="1386144" y="85729"/>
                  </a:lnTo>
                  <a:cubicBezTo>
                    <a:pt x="1392360" y="72015"/>
                    <a:pt x="1398358" y="56740"/>
                    <a:pt x="1404138" y="39904"/>
                  </a:cubicBezTo>
                  <a:cubicBezTo>
                    <a:pt x="1408020" y="26386"/>
                    <a:pt x="1409961" y="15037"/>
                    <a:pt x="1409961" y="5860"/>
                  </a:cubicBezTo>
                  <a:close/>
                  <a:moveTo>
                    <a:pt x="5022521" y="5804"/>
                  </a:moveTo>
                  <a:lnTo>
                    <a:pt x="5063263" y="10492"/>
                  </a:lnTo>
                  <a:cubicBezTo>
                    <a:pt x="5068894" y="10492"/>
                    <a:pt x="5071709" y="12451"/>
                    <a:pt x="5071709" y="16371"/>
                  </a:cubicBezTo>
                  <a:cubicBezTo>
                    <a:pt x="5071709" y="20972"/>
                    <a:pt x="5067821" y="25220"/>
                    <a:pt x="5060045" y="29114"/>
                  </a:cubicBezTo>
                  <a:lnTo>
                    <a:pt x="5060045" y="85185"/>
                  </a:lnTo>
                  <a:cubicBezTo>
                    <a:pt x="5064596" y="63270"/>
                    <a:pt x="5067796" y="44201"/>
                    <a:pt x="5069644" y="27979"/>
                  </a:cubicBezTo>
                  <a:lnTo>
                    <a:pt x="5103000" y="41198"/>
                  </a:lnTo>
                  <a:lnTo>
                    <a:pt x="5103000" y="37067"/>
                  </a:lnTo>
                  <a:cubicBezTo>
                    <a:pt x="5103000" y="34537"/>
                    <a:pt x="5103000" y="31508"/>
                    <a:pt x="5103000" y="27979"/>
                  </a:cubicBezTo>
                  <a:lnTo>
                    <a:pt x="5143426" y="38490"/>
                  </a:lnTo>
                  <a:cubicBezTo>
                    <a:pt x="5166779" y="28159"/>
                    <a:pt x="5183169" y="17264"/>
                    <a:pt x="5192595" y="5804"/>
                  </a:cubicBezTo>
                  <a:lnTo>
                    <a:pt x="5222305" y="36928"/>
                  </a:lnTo>
                  <a:cubicBezTo>
                    <a:pt x="5224525" y="39160"/>
                    <a:pt x="5225635" y="41262"/>
                    <a:pt x="5225635" y="43234"/>
                  </a:cubicBezTo>
                  <a:cubicBezTo>
                    <a:pt x="5225635" y="47947"/>
                    <a:pt x="5222888" y="50303"/>
                    <a:pt x="5217393" y="50303"/>
                  </a:cubicBezTo>
                  <a:cubicBezTo>
                    <a:pt x="5211279" y="50303"/>
                    <a:pt x="5206424" y="49138"/>
                    <a:pt x="5202827" y="46806"/>
                  </a:cubicBezTo>
                  <a:cubicBezTo>
                    <a:pt x="5183430" y="51444"/>
                    <a:pt x="5163406" y="54483"/>
                    <a:pt x="5142756" y="55922"/>
                  </a:cubicBezTo>
                  <a:lnTo>
                    <a:pt x="5142756" y="112290"/>
                  </a:lnTo>
                  <a:lnTo>
                    <a:pt x="5168392" y="112290"/>
                  </a:lnTo>
                  <a:lnTo>
                    <a:pt x="5187144" y="85427"/>
                  </a:lnTo>
                  <a:lnTo>
                    <a:pt x="5223123" y="111732"/>
                  </a:lnTo>
                  <a:cubicBezTo>
                    <a:pt x="5223123" y="111732"/>
                    <a:pt x="5223340" y="111918"/>
                    <a:pt x="5223774" y="112290"/>
                  </a:cubicBezTo>
                  <a:cubicBezTo>
                    <a:pt x="5225734" y="112290"/>
                    <a:pt x="5226714" y="113531"/>
                    <a:pt x="5226714" y="116011"/>
                  </a:cubicBezTo>
                  <a:cubicBezTo>
                    <a:pt x="5225474" y="122163"/>
                    <a:pt x="5221170" y="125238"/>
                    <a:pt x="5213803" y="125238"/>
                  </a:cubicBezTo>
                  <a:lnTo>
                    <a:pt x="5197525" y="125238"/>
                  </a:lnTo>
                  <a:lnTo>
                    <a:pt x="5197525" y="150855"/>
                  </a:lnTo>
                  <a:cubicBezTo>
                    <a:pt x="5197525" y="157081"/>
                    <a:pt x="5197525" y="171871"/>
                    <a:pt x="5197525" y="195225"/>
                  </a:cubicBezTo>
                  <a:cubicBezTo>
                    <a:pt x="5198306" y="228711"/>
                    <a:pt x="5198697" y="251240"/>
                    <a:pt x="5198697" y="262811"/>
                  </a:cubicBezTo>
                  <a:cubicBezTo>
                    <a:pt x="5200259" y="271171"/>
                    <a:pt x="5197060" y="275871"/>
                    <a:pt x="5189097" y="276913"/>
                  </a:cubicBezTo>
                  <a:cubicBezTo>
                    <a:pt x="5179473" y="278525"/>
                    <a:pt x="5168224" y="279331"/>
                    <a:pt x="5155350" y="279331"/>
                  </a:cubicBezTo>
                  <a:cubicBezTo>
                    <a:pt x="5156901" y="220916"/>
                    <a:pt x="5157676" y="184317"/>
                    <a:pt x="5157676" y="169533"/>
                  </a:cubicBezTo>
                  <a:lnTo>
                    <a:pt x="5157676" y="125238"/>
                  </a:lnTo>
                  <a:lnTo>
                    <a:pt x="5142700" y="125238"/>
                  </a:lnTo>
                  <a:cubicBezTo>
                    <a:pt x="5145813" y="194989"/>
                    <a:pt x="5121300" y="247160"/>
                    <a:pt x="5069160" y="281750"/>
                  </a:cubicBezTo>
                  <a:lnTo>
                    <a:pt x="5061086" y="275704"/>
                  </a:lnTo>
                  <a:cubicBezTo>
                    <a:pt x="5069024" y="263537"/>
                    <a:pt x="5075232" y="254657"/>
                    <a:pt x="5079709" y="249063"/>
                  </a:cubicBezTo>
                  <a:lnTo>
                    <a:pt x="4989444" y="249063"/>
                  </a:lnTo>
                  <a:lnTo>
                    <a:pt x="4975845" y="263072"/>
                  </a:lnTo>
                  <a:cubicBezTo>
                    <a:pt x="4969495" y="260480"/>
                    <a:pt x="4962072" y="256864"/>
                    <a:pt x="4953577" y="252226"/>
                  </a:cubicBezTo>
                  <a:cubicBezTo>
                    <a:pt x="4950501" y="250676"/>
                    <a:pt x="4947989" y="249411"/>
                    <a:pt x="4946042" y="248431"/>
                  </a:cubicBezTo>
                  <a:cubicBezTo>
                    <a:pt x="4942012" y="243644"/>
                    <a:pt x="4941441" y="239433"/>
                    <a:pt x="4944331" y="235799"/>
                  </a:cubicBezTo>
                  <a:cubicBezTo>
                    <a:pt x="4949230" y="232996"/>
                    <a:pt x="4951679" y="228426"/>
                    <a:pt x="4951679" y="222088"/>
                  </a:cubicBezTo>
                  <a:lnTo>
                    <a:pt x="4951679" y="72572"/>
                  </a:lnTo>
                  <a:cubicBezTo>
                    <a:pt x="4950898" y="49305"/>
                    <a:pt x="4950117" y="30162"/>
                    <a:pt x="4949335" y="15143"/>
                  </a:cubicBezTo>
                  <a:lnTo>
                    <a:pt x="4992421" y="19831"/>
                  </a:lnTo>
                  <a:cubicBezTo>
                    <a:pt x="4996762" y="19831"/>
                    <a:pt x="4999577" y="21772"/>
                    <a:pt x="5000867" y="25654"/>
                  </a:cubicBezTo>
                  <a:lnTo>
                    <a:pt x="4992147" y="35207"/>
                  </a:lnTo>
                  <a:lnTo>
                    <a:pt x="5023693" y="72221"/>
                  </a:lnTo>
                  <a:lnTo>
                    <a:pt x="5023693" y="60740"/>
                  </a:lnTo>
                  <a:cubicBezTo>
                    <a:pt x="5023693" y="36059"/>
                    <a:pt x="5023303" y="17747"/>
                    <a:pt x="5022521" y="5804"/>
                  </a:cubicBezTo>
                  <a:close/>
                  <a:moveTo>
                    <a:pt x="691698" y="5804"/>
                  </a:moveTo>
                  <a:lnTo>
                    <a:pt x="739397" y="10492"/>
                  </a:lnTo>
                  <a:cubicBezTo>
                    <a:pt x="745834" y="10492"/>
                    <a:pt x="749052" y="12439"/>
                    <a:pt x="749052" y="16333"/>
                  </a:cubicBezTo>
                  <a:cubicBezTo>
                    <a:pt x="749834" y="22671"/>
                    <a:pt x="745555" y="27440"/>
                    <a:pt x="736216" y="30640"/>
                  </a:cubicBezTo>
                  <a:lnTo>
                    <a:pt x="736216" y="40853"/>
                  </a:lnTo>
                  <a:lnTo>
                    <a:pt x="802481" y="40853"/>
                  </a:lnTo>
                  <a:cubicBezTo>
                    <a:pt x="801713" y="33250"/>
                    <a:pt x="801328" y="21567"/>
                    <a:pt x="801328" y="5804"/>
                  </a:cubicBezTo>
                  <a:lnTo>
                    <a:pt x="849958" y="10566"/>
                  </a:lnTo>
                  <a:cubicBezTo>
                    <a:pt x="856494" y="11732"/>
                    <a:pt x="859377" y="14138"/>
                    <a:pt x="858608" y="17784"/>
                  </a:cubicBezTo>
                  <a:cubicBezTo>
                    <a:pt x="859377" y="22187"/>
                    <a:pt x="855092" y="26417"/>
                    <a:pt x="845753" y="30472"/>
                  </a:cubicBezTo>
                  <a:lnTo>
                    <a:pt x="845753" y="40853"/>
                  </a:lnTo>
                  <a:lnTo>
                    <a:pt x="855130" y="40853"/>
                  </a:lnTo>
                  <a:lnTo>
                    <a:pt x="872580" y="16315"/>
                  </a:lnTo>
                  <a:lnTo>
                    <a:pt x="908503" y="39048"/>
                  </a:lnTo>
                  <a:cubicBezTo>
                    <a:pt x="911033" y="40313"/>
                    <a:pt x="912298" y="42651"/>
                    <a:pt x="912298" y="46062"/>
                  </a:cubicBezTo>
                  <a:cubicBezTo>
                    <a:pt x="910909" y="50229"/>
                    <a:pt x="906779" y="52809"/>
                    <a:pt x="899908" y="53801"/>
                  </a:cubicBezTo>
                  <a:lnTo>
                    <a:pt x="845753" y="53801"/>
                  </a:lnTo>
                  <a:lnTo>
                    <a:pt x="845753" y="145628"/>
                  </a:lnTo>
                  <a:lnTo>
                    <a:pt x="856357" y="145628"/>
                  </a:lnTo>
                  <a:lnTo>
                    <a:pt x="876189" y="118764"/>
                  </a:lnTo>
                  <a:lnTo>
                    <a:pt x="914233" y="143749"/>
                  </a:lnTo>
                  <a:cubicBezTo>
                    <a:pt x="917619" y="145088"/>
                    <a:pt x="918921" y="147184"/>
                    <a:pt x="918140" y="150037"/>
                  </a:cubicBezTo>
                  <a:cubicBezTo>
                    <a:pt x="918140" y="155730"/>
                    <a:pt x="913836" y="158576"/>
                    <a:pt x="905229" y="158576"/>
                  </a:cubicBezTo>
                  <a:lnTo>
                    <a:pt x="814276" y="158576"/>
                  </a:lnTo>
                  <a:cubicBezTo>
                    <a:pt x="840954" y="174935"/>
                    <a:pt x="876741" y="185142"/>
                    <a:pt x="921637" y="189197"/>
                  </a:cubicBezTo>
                  <a:lnTo>
                    <a:pt x="919907" y="198499"/>
                  </a:lnTo>
                  <a:cubicBezTo>
                    <a:pt x="910444" y="202455"/>
                    <a:pt x="902017" y="215217"/>
                    <a:pt x="894625" y="236785"/>
                  </a:cubicBezTo>
                  <a:cubicBezTo>
                    <a:pt x="883314" y="233176"/>
                    <a:pt x="872864" y="228840"/>
                    <a:pt x="863277" y="223777"/>
                  </a:cubicBezTo>
                  <a:lnTo>
                    <a:pt x="842743" y="210151"/>
                  </a:lnTo>
                  <a:lnTo>
                    <a:pt x="845828" y="214628"/>
                  </a:lnTo>
                  <a:cubicBezTo>
                    <a:pt x="845828" y="219081"/>
                    <a:pt x="841673" y="221828"/>
                    <a:pt x="833363" y="222870"/>
                  </a:cubicBezTo>
                  <a:lnTo>
                    <a:pt x="789794" y="222870"/>
                  </a:lnTo>
                  <a:lnTo>
                    <a:pt x="789794" y="252784"/>
                  </a:lnTo>
                  <a:lnTo>
                    <a:pt x="842646" y="252784"/>
                  </a:lnTo>
                  <a:lnTo>
                    <a:pt x="863631" y="229418"/>
                  </a:lnTo>
                  <a:lnTo>
                    <a:pt x="900187" y="252021"/>
                  </a:lnTo>
                  <a:cubicBezTo>
                    <a:pt x="903647" y="254936"/>
                    <a:pt x="904987" y="257249"/>
                    <a:pt x="904206" y="258960"/>
                  </a:cubicBezTo>
                  <a:cubicBezTo>
                    <a:pt x="904206" y="263475"/>
                    <a:pt x="900293" y="265732"/>
                    <a:pt x="892467" y="265732"/>
                  </a:cubicBezTo>
                  <a:lnTo>
                    <a:pt x="648389" y="265732"/>
                  </a:lnTo>
                  <a:lnTo>
                    <a:pt x="648389" y="252784"/>
                  </a:lnTo>
                  <a:lnTo>
                    <a:pt x="746448" y="252784"/>
                  </a:lnTo>
                  <a:lnTo>
                    <a:pt x="746448" y="225083"/>
                  </a:lnTo>
                  <a:lnTo>
                    <a:pt x="746448" y="222870"/>
                  </a:lnTo>
                  <a:lnTo>
                    <a:pt x="693911" y="222870"/>
                  </a:lnTo>
                  <a:lnTo>
                    <a:pt x="693911" y="215718"/>
                  </a:lnTo>
                  <a:lnTo>
                    <a:pt x="667825" y="231269"/>
                  </a:lnTo>
                  <a:cubicBezTo>
                    <a:pt x="655984" y="237002"/>
                    <a:pt x="643229" y="241954"/>
                    <a:pt x="629562" y="246124"/>
                  </a:cubicBezTo>
                  <a:lnTo>
                    <a:pt x="625153" y="238887"/>
                  </a:lnTo>
                  <a:cubicBezTo>
                    <a:pt x="658131" y="214120"/>
                    <a:pt x="682644" y="187349"/>
                    <a:pt x="698692" y="158576"/>
                  </a:cubicBezTo>
                  <a:lnTo>
                    <a:pt x="630994" y="158576"/>
                  </a:lnTo>
                  <a:lnTo>
                    <a:pt x="630994" y="145628"/>
                  </a:lnTo>
                  <a:lnTo>
                    <a:pt x="692870" y="145628"/>
                  </a:lnTo>
                  <a:lnTo>
                    <a:pt x="692870" y="63196"/>
                  </a:lnTo>
                  <a:lnTo>
                    <a:pt x="692870" y="53801"/>
                  </a:lnTo>
                  <a:lnTo>
                    <a:pt x="643831" y="53801"/>
                  </a:lnTo>
                  <a:lnTo>
                    <a:pt x="643831" y="40853"/>
                  </a:lnTo>
                  <a:lnTo>
                    <a:pt x="692870" y="40853"/>
                  </a:lnTo>
                  <a:cubicBezTo>
                    <a:pt x="692870" y="25685"/>
                    <a:pt x="692479" y="14002"/>
                    <a:pt x="691698" y="5804"/>
                  </a:cubicBezTo>
                  <a:close/>
                  <a:moveTo>
                    <a:pt x="4161718" y="5655"/>
                  </a:moveTo>
                  <a:lnTo>
                    <a:pt x="4210497" y="11608"/>
                  </a:lnTo>
                  <a:lnTo>
                    <a:pt x="4216370" y="16418"/>
                  </a:lnTo>
                  <a:lnTo>
                    <a:pt x="4217640" y="12650"/>
                  </a:lnTo>
                  <a:cubicBezTo>
                    <a:pt x="4251275" y="15155"/>
                    <a:pt x="4267702" y="23539"/>
                    <a:pt x="4266921" y="37802"/>
                  </a:cubicBezTo>
                  <a:cubicBezTo>
                    <a:pt x="4266921" y="45727"/>
                    <a:pt x="4264583" y="50663"/>
                    <a:pt x="4259907" y="52610"/>
                  </a:cubicBezTo>
                  <a:lnTo>
                    <a:pt x="4284576" y="63624"/>
                  </a:lnTo>
                  <a:cubicBezTo>
                    <a:pt x="4286808" y="65856"/>
                    <a:pt x="4287924" y="66972"/>
                    <a:pt x="4287924" y="66972"/>
                  </a:cubicBezTo>
                  <a:cubicBezTo>
                    <a:pt x="4287924" y="72305"/>
                    <a:pt x="4284241" y="76026"/>
                    <a:pt x="4276874" y="78134"/>
                  </a:cubicBezTo>
                  <a:lnTo>
                    <a:pt x="4208543" y="87083"/>
                  </a:lnTo>
                  <a:cubicBezTo>
                    <a:pt x="4209275" y="102536"/>
                    <a:pt x="4210670" y="116253"/>
                    <a:pt x="4212729" y="128234"/>
                  </a:cubicBezTo>
                  <a:lnTo>
                    <a:pt x="4237379" y="125108"/>
                  </a:lnTo>
                  <a:lnTo>
                    <a:pt x="4253508" y="96701"/>
                  </a:lnTo>
                  <a:lnTo>
                    <a:pt x="4293580" y="116569"/>
                  </a:lnTo>
                  <a:cubicBezTo>
                    <a:pt x="4296817" y="116569"/>
                    <a:pt x="4298435" y="118144"/>
                    <a:pt x="4298435" y="121294"/>
                  </a:cubicBezTo>
                  <a:cubicBezTo>
                    <a:pt x="4298435" y="126218"/>
                    <a:pt x="4294739" y="129734"/>
                    <a:pt x="4287348" y="131843"/>
                  </a:cubicBezTo>
                  <a:lnTo>
                    <a:pt x="4250601" y="137455"/>
                  </a:lnTo>
                  <a:lnTo>
                    <a:pt x="4289394" y="160660"/>
                  </a:lnTo>
                  <a:cubicBezTo>
                    <a:pt x="4292309" y="163574"/>
                    <a:pt x="4293766" y="166445"/>
                    <a:pt x="4293766" y="169273"/>
                  </a:cubicBezTo>
                  <a:cubicBezTo>
                    <a:pt x="4294547" y="175462"/>
                    <a:pt x="4288383" y="178172"/>
                    <a:pt x="4275274" y="177403"/>
                  </a:cubicBezTo>
                  <a:cubicBezTo>
                    <a:pt x="4264075" y="189421"/>
                    <a:pt x="4252727" y="200173"/>
                    <a:pt x="4241230" y="209661"/>
                  </a:cubicBezTo>
                  <a:cubicBezTo>
                    <a:pt x="4246984" y="216048"/>
                    <a:pt x="4253638" y="222634"/>
                    <a:pt x="4261191" y="229418"/>
                  </a:cubicBezTo>
                  <a:cubicBezTo>
                    <a:pt x="4262059" y="230448"/>
                    <a:pt x="4262804" y="230354"/>
                    <a:pt x="4263424" y="229139"/>
                  </a:cubicBezTo>
                  <a:lnTo>
                    <a:pt x="4282027" y="184267"/>
                  </a:lnTo>
                  <a:lnTo>
                    <a:pt x="4291440" y="187616"/>
                  </a:lnTo>
                  <a:lnTo>
                    <a:pt x="4287887" y="225418"/>
                  </a:lnTo>
                  <a:cubicBezTo>
                    <a:pt x="4286362" y="233492"/>
                    <a:pt x="4287596" y="239489"/>
                    <a:pt x="4291589" y="243408"/>
                  </a:cubicBezTo>
                  <a:cubicBezTo>
                    <a:pt x="4296935" y="246136"/>
                    <a:pt x="4299179" y="251680"/>
                    <a:pt x="4298324" y="260039"/>
                  </a:cubicBezTo>
                  <a:cubicBezTo>
                    <a:pt x="4297406" y="270978"/>
                    <a:pt x="4288470" y="276894"/>
                    <a:pt x="4271516" y="277787"/>
                  </a:cubicBezTo>
                  <a:cubicBezTo>
                    <a:pt x="4264744" y="277787"/>
                    <a:pt x="4257489" y="276063"/>
                    <a:pt x="4249750" y="272615"/>
                  </a:cubicBezTo>
                  <a:cubicBezTo>
                    <a:pt x="4230725" y="262322"/>
                    <a:pt x="4215823" y="249646"/>
                    <a:pt x="4205046" y="234590"/>
                  </a:cubicBezTo>
                  <a:cubicBezTo>
                    <a:pt x="4172304" y="252400"/>
                    <a:pt x="4131456" y="266408"/>
                    <a:pt x="4082504" y="276615"/>
                  </a:cubicBezTo>
                  <a:lnTo>
                    <a:pt x="4078839" y="266290"/>
                  </a:lnTo>
                  <a:cubicBezTo>
                    <a:pt x="4127878" y="244723"/>
                    <a:pt x="4164453" y="224315"/>
                    <a:pt x="4188563" y="205066"/>
                  </a:cubicBezTo>
                  <a:cubicBezTo>
                    <a:pt x="4182449" y="193656"/>
                    <a:pt x="4176855" y="175096"/>
                    <a:pt x="4171783" y="149386"/>
                  </a:cubicBezTo>
                  <a:lnTo>
                    <a:pt x="4147972" y="152534"/>
                  </a:lnTo>
                  <a:lnTo>
                    <a:pt x="4151356" y="157478"/>
                  </a:lnTo>
                  <a:cubicBezTo>
                    <a:pt x="4151356" y="161931"/>
                    <a:pt x="4147201" y="164678"/>
                    <a:pt x="4138892" y="165720"/>
                  </a:cubicBezTo>
                  <a:lnTo>
                    <a:pt x="4110484" y="165720"/>
                  </a:lnTo>
                  <a:lnTo>
                    <a:pt x="4110484" y="205271"/>
                  </a:lnTo>
                  <a:cubicBezTo>
                    <a:pt x="4113659" y="205358"/>
                    <a:pt x="4121900" y="203838"/>
                    <a:pt x="4135208" y="200713"/>
                  </a:cubicBezTo>
                  <a:cubicBezTo>
                    <a:pt x="4140529" y="199956"/>
                    <a:pt x="4145539" y="198753"/>
                    <a:pt x="4150240" y="197104"/>
                  </a:cubicBezTo>
                  <a:lnTo>
                    <a:pt x="4152509" y="205922"/>
                  </a:lnTo>
                  <a:cubicBezTo>
                    <a:pt x="4113702" y="227961"/>
                    <a:pt x="4075850" y="245349"/>
                    <a:pt x="4038954" y="258086"/>
                  </a:cubicBezTo>
                  <a:cubicBezTo>
                    <a:pt x="4038954" y="265776"/>
                    <a:pt x="4035419" y="269620"/>
                    <a:pt x="4028350" y="269620"/>
                  </a:cubicBezTo>
                  <a:cubicBezTo>
                    <a:pt x="4024120" y="269620"/>
                    <a:pt x="4021373" y="267109"/>
                    <a:pt x="4020108" y="262086"/>
                  </a:cubicBezTo>
                  <a:lnTo>
                    <a:pt x="4008444" y="220470"/>
                  </a:lnTo>
                  <a:cubicBezTo>
                    <a:pt x="4012375" y="220470"/>
                    <a:pt x="4016170" y="220470"/>
                    <a:pt x="4019829" y="220470"/>
                  </a:cubicBezTo>
                  <a:cubicBezTo>
                    <a:pt x="4023711" y="219688"/>
                    <a:pt x="4025751" y="219298"/>
                    <a:pt x="4025950" y="219298"/>
                  </a:cubicBezTo>
                  <a:lnTo>
                    <a:pt x="4025950" y="184323"/>
                  </a:lnTo>
                  <a:cubicBezTo>
                    <a:pt x="4025950" y="181210"/>
                    <a:pt x="4025950" y="173502"/>
                    <a:pt x="4025950" y="161199"/>
                  </a:cubicBezTo>
                  <a:cubicBezTo>
                    <a:pt x="4025168" y="148040"/>
                    <a:pt x="4024778" y="137827"/>
                    <a:pt x="4024778" y="130559"/>
                  </a:cubicBezTo>
                  <a:lnTo>
                    <a:pt x="4062338" y="136419"/>
                  </a:lnTo>
                  <a:cubicBezTo>
                    <a:pt x="4067746" y="136419"/>
                    <a:pt x="4070449" y="138379"/>
                    <a:pt x="4070449" y="142298"/>
                  </a:cubicBezTo>
                  <a:cubicBezTo>
                    <a:pt x="4070449" y="147842"/>
                    <a:pt x="4067336" y="151779"/>
                    <a:pt x="4061110" y="154111"/>
                  </a:cubicBezTo>
                  <a:lnTo>
                    <a:pt x="4061110" y="214610"/>
                  </a:lnTo>
                  <a:cubicBezTo>
                    <a:pt x="4060453" y="214697"/>
                    <a:pt x="4062890" y="214355"/>
                    <a:pt x="4068421" y="213587"/>
                  </a:cubicBezTo>
                  <a:cubicBezTo>
                    <a:pt x="4071026" y="212731"/>
                    <a:pt x="4072161" y="212303"/>
                    <a:pt x="4071826" y="212303"/>
                  </a:cubicBezTo>
                  <a:lnTo>
                    <a:pt x="4071826" y="152809"/>
                  </a:lnTo>
                  <a:cubicBezTo>
                    <a:pt x="4071826" y="141920"/>
                    <a:pt x="4071826" y="127502"/>
                    <a:pt x="4071826" y="109556"/>
                  </a:cubicBezTo>
                  <a:lnTo>
                    <a:pt x="4094448" y="112159"/>
                  </a:lnTo>
                  <a:lnTo>
                    <a:pt x="4094448" y="106188"/>
                  </a:lnTo>
                  <a:lnTo>
                    <a:pt x="4067640" y="106188"/>
                  </a:lnTo>
                  <a:lnTo>
                    <a:pt x="4067640" y="109611"/>
                  </a:lnTo>
                  <a:cubicBezTo>
                    <a:pt x="4067640" y="116966"/>
                    <a:pt x="4065160" y="121257"/>
                    <a:pt x="4060199" y="122485"/>
                  </a:cubicBezTo>
                  <a:cubicBezTo>
                    <a:pt x="4055697" y="123242"/>
                    <a:pt x="4049744" y="124029"/>
                    <a:pt x="4042339" y="124848"/>
                  </a:cubicBezTo>
                  <a:cubicBezTo>
                    <a:pt x="4038395" y="125641"/>
                    <a:pt x="4033937" y="126038"/>
                    <a:pt x="4028963" y="126038"/>
                  </a:cubicBezTo>
                  <a:cubicBezTo>
                    <a:pt x="4028963" y="120544"/>
                    <a:pt x="4028963" y="112303"/>
                    <a:pt x="4028963" y="101314"/>
                  </a:cubicBezTo>
                  <a:cubicBezTo>
                    <a:pt x="4029745" y="89718"/>
                    <a:pt x="4030135" y="82097"/>
                    <a:pt x="4030135" y="78451"/>
                  </a:cubicBezTo>
                  <a:lnTo>
                    <a:pt x="4030135" y="55419"/>
                  </a:lnTo>
                  <a:cubicBezTo>
                    <a:pt x="4030135" y="52579"/>
                    <a:pt x="4029745" y="46589"/>
                    <a:pt x="4028963" y="37448"/>
                  </a:cubicBezTo>
                  <a:cubicBezTo>
                    <a:pt x="4028963" y="28668"/>
                    <a:pt x="4028963" y="21921"/>
                    <a:pt x="4028963" y="17208"/>
                  </a:cubicBezTo>
                  <a:lnTo>
                    <a:pt x="4071454" y="26565"/>
                  </a:lnTo>
                  <a:lnTo>
                    <a:pt x="4090950" y="26565"/>
                  </a:lnTo>
                  <a:lnTo>
                    <a:pt x="4102150" y="7869"/>
                  </a:lnTo>
                  <a:lnTo>
                    <a:pt x="4136659" y="23254"/>
                  </a:lnTo>
                  <a:cubicBezTo>
                    <a:pt x="4141285" y="24395"/>
                    <a:pt x="4143598" y="26677"/>
                    <a:pt x="4143598" y="30100"/>
                  </a:cubicBezTo>
                  <a:cubicBezTo>
                    <a:pt x="4143598" y="33573"/>
                    <a:pt x="4140101" y="38000"/>
                    <a:pt x="4133106" y="43383"/>
                  </a:cubicBezTo>
                  <a:lnTo>
                    <a:pt x="4133106" y="100310"/>
                  </a:lnTo>
                  <a:cubicBezTo>
                    <a:pt x="4133106" y="104886"/>
                    <a:pt x="4130650" y="108402"/>
                    <a:pt x="4125739" y="110858"/>
                  </a:cubicBezTo>
                  <a:cubicBezTo>
                    <a:pt x="4124784" y="110858"/>
                    <a:pt x="4123159" y="111242"/>
                    <a:pt x="4120865" y="112011"/>
                  </a:cubicBezTo>
                  <a:lnTo>
                    <a:pt x="4105226" y="113399"/>
                  </a:lnTo>
                  <a:lnTo>
                    <a:pt x="4112568" y="114244"/>
                  </a:lnTo>
                  <a:cubicBezTo>
                    <a:pt x="4117405" y="114244"/>
                    <a:pt x="4119823" y="115800"/>
                    <a:pt x="4119823" y="118913"/>
                  </a:cubicBezTo>
                  <a:cubicBezTo>
                    <a:pt x="4120604" y="125052"/>
                    <a:pt x="4117491" y="129734"/>
                    <a:pt x="4110484" y="132959"/>
                  </a:cubicBezTo>
                  <a:lnTo>
                    <a:pt x="4110484" y="146840"/>
                  </a:lnTo>
                  <a:lnTo>
                    <a:pt x="4121237" y="132903"/>
                  </a:lnTo>
                  <a:lnTo>
                    <a:pt x="4137199" y="146912"/>
                  </a:lnTo>
                  <a:lnTo>
                    <a:pt x="4136027" y="142893"/>
                  </a:lnTo>
                  <a:lnTo>
                    <a:pt x="4169885" y="136959"/>
                  </a:lnTo>
                  <a:cubicBezTo>
                    <a:pt x="4169885" y="133759"/>
                    <a:pt x="4169110" y="127880"/>
                    <a:pt x="4167560" y="119322"/>
                  </a:cubicBezTo>
                  <a:cubicBezTo>
                    <a:pt x="4166803" y="106387"/>
                    <a:pt x="4166158" y="97339"/>
                    <a:pt x="4165625" y="92180"/>
                  </a:cubicBezTo>
                  <a:lnTo>
                    <a:pt x="4135450" y="96849"/>
                  </a:lnTo>
                  <a:lnTo>
                    <a:pt x="4133701" y="84422"/>
                  </a:lnTo>
                  <a:lnTo>
                    <a:pt x="4165216" y="79697"/>
                  </a:lnTo>
                  <a:cubicBezTo>
                    <a:pt x="4165216" y="73186"/>
                    <a:pt x="4165216" y="65261"/>
                    <a:pt x="4165216" y="55922"/>
                  </a:cubicBezTo>
                  <a:cubicBezTo>
                    <a:pt x="4165216" y="53069"/>
                    <a:pt x="4164831" y="47823"/>
                    <a:pt x="4164062" y="40183"/>
                  </a:cubicBezTo>
                  <a:cubicBezTo>
                    <a:pt x="4163306" y="25499"/>
                    <a:pt x="4162524" y="13989"/>
                    <a:pt x="4161718" y="5655"/>
                  </a:cubicBezTo>
                  <a:close/>
                  <a:moveTo>
                    <a:pt x="4433888" y="5264"/>
                  </a:moveTo>
                  <a:lnTo>
                    <a:pt x="4484898" y="8855"/>
                  </a:lnTo>
                  <a:cubicBezTo>
                    <a:pt x="4491459" y="9946"/>
                    <a:pt x="4494740" y="12315"/>
                    <a:pt x="4494740" y="15961"/>
                  </a:cubicBezTo>
                  <a:cubicBezTo>
                    <a:pt x="4493723" y="23204"/>
                    <a:pt x="4489444" y="27954"/>
                    <a:pt x="4481903" y="30212"/>
                  </a:cubicBezTo>
                  <a:lnTo>
                    <a:pt x="4481903" y="73000"/>
                  </a:lnTo>
                  <a:lnTo>
                    <a:pt x="4534216" y="73000"/>
                  </a:lnTo>
                  <a:lnTo>
                    <a:pt x="4547667" y="51959"/>
                  </a:lnTo>
                  <a:lnTo>
                    <a:pt x="4588334" y="68684"/>
                  </a:lnTo>
                  <a:cubicBezTo>
                    <a:pt x="4592650" y="70842"/>
                    <a:pt x="4594808" y="73496"/>
                    <a:pt x="4594808" y="76646"/>
                  </a:cubicBezTo>
                  <a:cubicBezTo>
                    <a:pt x="4595589" y="81545"/>
                    <a:pt x="4592086" y="86779"/>
                    <a:pt x="4584297" y="92347"/>
                  </a:cubicBezTo>
                  <a:lnTo>
                    <a:pt x="4584297" y="118318"/>
                  </a:lnTo>
                  <a:cubicBezTo>
                    <a:pt x="4584297" y="122956"/>
                    <a:pt x="4584297" y="133412"/>
                    <a:pt x="4584297" y="149683"/>
                  </a:cubicBezTo>
                  <a:cubicBezTo>
                    <a:pt x="4585078" y="167530"/>
                    <a:pt x="4585469" y="179120"/>
                    <a:pt x="4585469" y="184453"/>
                  </a:cubicBezTo>
                  <a:cubicBezTo>
                    <a:pt x="4587019" y="191113"/>
                    <a:pt x="4584433" y="195057"/>
                    <a:pt x="4577711" y="196285"/>
                  </a:cubicBezTo>
                  <a:cubicBezTo>
                    <a:pt x="4567628" y="198617"/>
                    <a:pt x="4554593" y="199783"/>
                    <a:pt x="4538607" y="199783"/>
                  </a:cubicBezTo>
                  <a:lnTo>
                    <a:pt x="4538607" y="176435"/>
                  </a:lnTo>
                  <a:lnTo>
                    <a:pt x="4481903" y="176435"/>
                  </a:lnTo>
                  <a:lnTo>
                    <a:pt x="4481903" y="190369"/>
                  </a:lnTo>
                  <a:cubicBezTo>
                    <a:pt x="4481903" y="196595"/>
                    <a:pt x="4481903" y="209078"/>
                    <a:pt x="4481903" y="227818"/>
                  </a:cubicBezTo>
                  <a:cubicBezTo>
                    <a:pt x="4482685" y="246533"/>
                    <a:pt x="4483075" y="258973"/>
                    <a:pt x="4483075" y="265137"/>
                  </a:cubicBezTo>
                  <a:cubicBezTo>
                    <a:pt x="4483857" y="272926"/>
                    <a:pt x="4480849" y="276820"/>
                    <a:pt x="4474053" y="276820"/>
                  </a:cubicBezTo>
                  <a:cubicBezTo>
                    <a:pt x="4460001" y="278383"/>
                    <a:pt x="4446612" y="279164"/>
                    <a:pt x="4433888" y="279164"/>
                  </a:cubicBezTo>
                  <a:cubicBezTo>
                    <a:pt x="4435438" y="245653"/>
                    <a:pt x="4436213" y="216055"/>
                    <a:pt x="4436213" y="190369"/>
                  </a:cubicBezTo>
                  <a:lnTo>
                    <a:pt x="4436213" y="176435"/>
                  </a:lnTo>
                  <a:lnTo>
                    <a:pt x="4379528" y="176435"/>
                  </a:lnTo>
                  <a:lnTo>
                    <a:pt x="4379528" y="184528"/>
                  </a:lnTo>
                  <a:cubicBezTo>
                    <a:pt x="4379528" y="191250"/>
                    <a:pt x="4376161" y="195169"/>
                    <a:pt x="4369426" y="196285"/>
                  </a:cubicBezTo>
                  <a:cubicBezTo>
                    <a:pt x="4359356" y="198617"/>
                    <a:pt x="4347493" y="199783"/>
                    <a:pt x="4333838" y="199783"/>
                  </a:cubicBezTo>
                  <a:cubicBezTo>
                    <a:pt x="4335401" y="177818"/>
                    <a:pt x="4336182" y="155692"/>
                    <a:pt x="4336182" y="133405"/>
                  </a:cubicBezTo>
                  <a:lnTo>
                    <a:pt x="4336182" y="113686"/>
                  </a:lnTo>
                  <a:cubicBezTo>
                    <a:pt x="4336182" y="108452"/>
                    <a:pt x="4335791" y="99652"/>
                    <a:pt x="4335010" y="87287"/>
                  </a:cubicBezTo>
                  <a:cubicBezTo>
                    <a:pt x="4335010" y="75455"/>
                    <a:pt x="4335010" y="66017"/>
                    <a:pt x="4335010" y="58973"/>
                  </a:cubicBezTo>
                  <a:lnTo>
                    <a:pt x="4382263" y="73000"/>
                  </a:lnTo>
                  <a:lnTo>
                    <a:pt x="4436213" y="73000"/>
                  </a:lnTo>
                  <a:lnTo>
                    <a:pt x="4436213" y="69539"/>
                  </a:lnTo>
                  <a:cubicBezTo>
                    <a:pt x="4436213" y="47972"/>
                    <a:pt x="4435438" y="26547"/>
                    <a:pt x="4433888" y="5264"/>
                  </a:cubicBezTo>
                  <a:close/>
                  <a:moveTo>
                    <a:pt x="5659673" y="4799"/>
                  </a:moveTo>
                  <a:cubicBezTo>
                    <a:pt x="5699088" y="4799"/>
                    <a:pt x="5718410" y="13499"/>
                    <a:pt x="5717642" y="30900"/>
                  </a:cubicBezTo>
                  <a:cubicBezTo>
                    <a:pt x="5717642" y="41479"/>
                    <a:pt x="5713747" y="47178"/>
                    <a:pt x="5705958" y="47997"/>
                  </a:cubicBezTo>
                  <a:lnTo>
                    <a:pt x="5765713" y="47997"/>
                  </a:lnTo>
                  <a:lnTo>
                    <a:pt x="5784446" y="25803"/>
                  </a:lnTo>
                  <a:lnTo>
                    <a:pt x="5827142" y="54396"/>
                  </a:lnTo>
                  <a:cubicBezTo>
                    <a:pt x="5831185" y="56517"/>
                    <a:pt x="5832785" y="59729"/>
                    <a:pt x="5831942" y="64033"/>
                  </a:cubicBezTo>
                  <a:cubicBezTo>
                    <a:pt x="5830850" y="70532"/>
                    <a:pt x="5824556" y="73781"/>
                    <a:pt x="5813059" y="73781"/>
                  </a:cubicBezTo>
                  <a:cubicBezTo>
                    <a:pt x="5799268" y="81433"/>
                    <a:pt x="5782450" y="89606"/>
                    <a:pt x="5762606" y="98301"/>
                  </a:cubicBezTo>
                  <a:lnTo>
                    <a:pt x="5754848" y="92515"/>
                  </a:lnTo>
                  <a:lnTo>
                    <a:pt x="5770029" y="60945"/>
                  </a:lnTo>
                  <a:lnTo>
                    <a:pt x="5602058" y="60945"/>
                  </a:lnTo>
                  <a:cubicBezTo>
                    <a:pt x="5604402" y="65521"/>
                    <a:pt x="5605574" y="70457"/>
                    <a:pt x="5605574" y="75753"/>
                  </a:cubicBezTo>
                  <a:cubicBezTo>
                    <a:pt x="5603800" y="96056"/>
                    <a:pt x="5592912" y="107069"/>
                    <a:pt x="5572906" y="108793"/>
                  </a:cubicBezTo>
                  <a:cubicBezTo>
                    <a:pt x="5558917" y="107888"/>
                    <a:pt x="5551469" y="99801"/>
                    <a:pt x="5550564" y="84534"/>
                  </a:cubicBezTo>
                  <a:cubicBezTo>
                    <a:pt x="5550564" y="76745"/>
                    <a:pt x="5553993" y="70284"/>
                    <a:pt x="5560851" y="65149"/>
                  </a:cubicBezTo>
                  <a:cubicBezTo>
                    <a:pt x="5571183" y="59246"/>
                    <a:pt x="5577576" y="47302"/>
                    <a:pt x="5580032" y="29319"/>
                  </a:cubicBezTo>
                  <a:lnTo>
                    <a:pt x="5587771" y="29319"/>
                  </a:lnTo>
                  <a:cubicBezTo>
                    <a:pt x="5593228" y="36586"/>
                    <a:pt x="5596930" y="42812"/>
                    <a:pt x="5598877" y="47997"/>
                  </a:cubicBezTo>
                  <a:lnTo>
                    <a:pt x="5673142" y="47997"/>
                  </a:lnTo>
                  <a:cubicBezTo>
                    <a:pt x="5671034" y="49497"/>
                    <a:pt x="5669477" y="47364"/>
                    <a:pt x="5668473" y="41597"/>
                  </a:cubicBezTo>
                  <a:cubicBezTo>
                    <a:pt x="5666203" y="28823"/>
                    <a:pt x="5662308" y="17747"/>
                    <a:pt x="5656790" y="8371"/>
                  </a:cubicBezTo>
                  <a:close/>
                  <a:moveTo>
                    <a:pt x="3821348" y="4799"/>
                  </a:moveTo>
                  <a:cubicBezTo>
                    <a:pt x="3860763" y="4799"/>
                    <a:pt x="3880085" y="13499"/>
                    <a:pt x="3879317" y="30900"/>
                  </a:cubicBezTo>
                  <a:cubicBezTo>
                    <a:pt x="3879317" y="41479"/>
                    <a:pt x="3875422" y="47178"/>
                    <a:pt x="3867634" y="47997"/>
                  </a:cubicBezTo>
                  <a:lnTo>
                    <a:pt x="3927388" y="47997"/>
                  </a:lnTo>
                  <a:lnTo>
                    <a:pt x="3946122" y="25803"/>
                  </a:lnTo>
                  <a:lnTo>
                    <a:pt x="3988817" y="54396"/>
                  </a:lnTo>
                  <a:cubicBezTo>
                    <a:pt x="3992860" y="56517"/>
                    <a:pt x="3994460" y="59729"/>
                    <a:pt x="3993617" y="64033"/>
                  </a:cubicBezTo>
                  <a:cubicBezTo>
                    <a:pt x="3992525" y="70532"/>
                    <a:pt x="3986231" y="73781"/>
                    <a:pt x="3974734" y="73781"/>
                  </a:cubicBezTo>
                  <a:cubicBezTo>
                    <a:pt x="3960943" y="81433"/>
                    <a:pt x="3944125" y="89606"/>
                    <a:pt x="3924281" y="98301"/>
                  </a:cubicBezTo>
                  <a:lnTo>
                    <a:pt x="3916524" y="92515"/>
                  </a:lnTo>
                  <a:lnTo>
                    <a:pt x="3931704" y="60945"/>
                  </a:lnTo>
                  <a:lnTo>
                    <a:pt x="3763733" y="60945"/>
                  </a:lnTo>
                  <a:cubicBezTo>
                    <a:pt x="3766077" y="65521"/>
                    <a:pt x="3767249" y="70457"/>
                    <a:pt x="3767249" y="75753"/>
                  </a:cubicBezTo>
                  <a:cubicBezTo>
                    <a:pt x="3765476" y="96056"/>
                    <a:pt x="3754586" y="107069"/>
                    <a:pt x="3734581" y="108793"/>
                  </a:cubicBezTo>
                  <a:cubicBezTo>
                    <a:pt x="3720591" y="107888"/>
                    <a:pt x="3713144" y="99801"/>
                    <a:pt x="3712238" y="84534"/>
                  </a:cubicBezTo>
                  <a:cubicBezTo>
                    <a:pt x="3712238" y="76745"/>
                    <a:pt x="3715668" y="70284"/>
                    <a:pt x="3722526" y="65149"/>
                  </a:cubicBezTo>
                  <a:cubicBezTo>
                    <a:pt x="3732857" y="59246"/>
                    <a:pt x="3739251" y="47302"/>
                    <a:pt x="3741706" y="29319"/>
                  </a:cubicBezTo>
                  <a:lnTo>
                    <a:pt x="3749445" y="29319"/>
                  </a:lnTo>
                  <a:cubicBezTo>
                    <a:pt x="3754902" y="36586"/>
                    <a:pt x="3758605" y="42812"/>
                    <a:pt x="3760552" y="47997"/>
                  </a:cubicBezTo>
                  <a:lnTo>
                    <a:pt x="3834817" y="47997"/>
                  </a:lnTo>
                  <a:cubicBezTo>
                    <a:pt x="3832709" y="49497"/>
                    <a:pt x="3831152" y="47364"/>
                    <a:pt x="3830148" y="41597"/>
                  </a:cubicBezTo>
                  <a:cubicBezTo>
                    <a:pt x="3827878" y="28823"/>
                    <a:pt x="3823984" y="17747"/>
                    <a:pt x="3818465" y="8371"/>
                  </a:cubicBezTo>
                  <a:close/>
                  <a:moveTo>
                    <a:pt x="2640750" y="4669"/>
                  </a:moveTo>
                  <a:lnTo>
                    <a:pt x="2689845" y="10529"/>
                  </a:lnTo>
                  <a:cubicBezTo>
                    <a:pt x="2694570" y="10529"/>
                    <a:pt x="2696933" y="12067"/>
                    <a:pt x="2696933" y="15143"/>
                  </a:cubicBezTo>
                  <a:cubicBezTo>
                    <a:pt x="2697702" y="19645"/>
                    <a:pt x="2693417" y="24314"/>
                    <a:pt x="2684078" y="29151"/>
                  </a:cubicBezTo>
                  <a:lnTo>
                    <a:pt x="2684078" y="42043"/>
                  </a:lnTo>
                  <a:lnTo>
                    <a:pt x="2702905" y="42043"/>
                  </a:lnTo>
                  <a:lnTo>
                    <a:pt x="2724020" y="15180"/>
                  </a:lnTo>
                  <a:lnTo>
                    <a:pt x="2761580" y="41932"/>
                  </a:lnTo>
                  <a:cubicBezTo>
                    <a:pt x="2762833" y="43184"/>
                    <a:pt x="2763459" y="44797"/>
                    <a:pt x="2763459" y="46769"/>
                  </a:cubicBezTo>
                  <a:cubicBezTo>
                    <a:pt x="2763459" y="53044"/>
                    <a:pt x="2759156" y="56182"/>
                    <a:pt x="2750548" y="56182"/>
                  </a:cubicBezTo>
                  <a:lnTo>
                    <a:pt x="2684078" y="56182"/>
                  </a:lnTo>
                  <a:cubicBezTo>
                    <a:pt x="2684078" y="56976"/>
                    <a:pt x="2684078" y="59624"/>
                    <a:pt x="2684078" y="64126"/>
                  </a:cubicBezTo>
                  <a:cubicBezTo>
                    <a:pt x="2684859" y="76888"/>
                    <a:pt x="2685250" y="85390"/>
                    <a:pt x="2685250" y="89631"/>
                  </a:cubicBezTo>
                  <a:cubicBezTo>
                    <a:pt x="2686031" y="95832"/>
                    <a:pt x="2683079" y="98933"/>
                    <a:pt x="2676395" y="98933"/>
                  </a:cubicBezTo>
                  <a:cubicBezTo>
                    <a:pt x="2670975" y="100483"/>
                    <a:pt x="2659484" y="101258"/>
                    <a:pt x="2641922" y="101258"/>
                  </a:cubicBezTo>
                  <a:lnTo>
                    <a:pt x="2641922" y="93092"/>
                  </a:lnTo>
                  <a:lnTo>
                    <a:pt x="2638834" y="93092"/>
                  </a:lnTo>
                  <a:lnTo>
                    <a:pt x="2638834" y="115862"/>
                  </a:lnTo>
                  <a:lnTo>
                    <a:pt x="2678683" y="115862"/>
                  </a:lnTo>
                  <a:lnTo>
                    <a:pt x="2689845" y="97147"/>
                  </a:lnTo>
                  <a:lnTo>
                    <a:pt x="2729880" y="112774"/>
                  </a:lnTo>
                  <a:cubicBezTo>
                    <a:pt x="2734121" y="114895"/>
                    <a:pt x="2736242" y="117493"/>
                    <a:pt x="2736242" y="120569"/>
                  </a:cubicBezTo>
                  <a:cubicBezTo>
                    <a:pt x="2736242" y="125865"/>
                    <a:pt x="2732745" y="130460"/>
                    <a:pt x="2725750" y="134354"/>
                  </a:cubicBezTo>
                  <a:lnTo>
                    <a:pt x="2725750" y="148586"/>
                  </a:lnTo>
                  <a:cubicBezTo>
                    <a:pt x="2725750" y="160244"/>
                    <a:pt x="2725750" y="173465"/>
                    <a:pt x="2725750" y="188249"/>
                  </a:cubicBezTo>
                  <a:lnTo>
                    <a:pt x="2725346" y="189742"/>
                  </a:lnTo>
                  <a:lnTo>
                    <a:pt x="2760371" y="213531"/>
                  </a:lnTo>
                  <a:cubicBezTo>
                    <a:pt x="2763397" y="213531"/>
                    <a:pt x="2764910" y="215155"/>
                    <a:pt x="2764910" y="218405"/>
                  </a:cubicBezTo>
                  <a:cubicBezTo>
                    <a:pt x="2763670" y="224556"/>
                    <a:pt x="2759366" y="227632"/>
                    <a:pt x="2751999" y="227632"/>
                  </a:cubicBezTo>
                  <a:lnTo>
                    <a:pt x="2638834" y="227632"/>
                  </a:lnTo>
                  <a:cubicBezTo>
                    <a:pt x="2638834" y="231117"/>
                    <a:pt x="2639225" y="238273"/>
                    <a:pt x="2640006" y="249101"/>
                  </a:cubicBezTo>
                  <a:cubicBezTo>
                    <a:pt x="2640006" y="257311"/>
                    <a:pt x="2640006" y="262644"/>
                    <a:pt x="2640006" y="265100"/>
                  </a:cubicBezTo>
                  <a:cubicBezTo>
                    <a:pt x="2640788" y="273583"/>
                    <a:pt x="2637284" y="277434"/>
                    <a:pt x="2629495" y="276652"/>
                  </a:cubicBezTo>
                  <a:cubicBezTo>
                    <a:pt x="2622773" y="278215"/>
                    <a:pt x="2611047" y="278996"/>
                    <a:pt x="2594316" y="278996"/>
                  </a:cubicBezTo>
                  <a:cubicBezTo>
                    <a:pt x="2594316" y="274284"/>
                    <a:pt x="2594316" y="266830"/>
                    <a:pt x="2594316" y="256635"/>
                  </a:cubicBezTo>
                  <a:cubicBezTo>
                    <a:pt x="2595097" y="240363"/>
                    <a:pt x="2595488" y="230696"/>
                    <a:pt x="2595488" y="227632"/>
                  </a:cubicBezTo>
                  <a:lnTo>
                    <a:pt x="2479923" y="227632"/>
                  </a:lnTo>
                  <a:lnTo>
                    <a:pt x="2479923" y="214684"/>
                  </a:lnTo>
                  <a:lnTo>
                    <a:pt x="2595488" y="214684"/>
                  </a:lnTo>
                  <a:lnTo>
                    <a:pt x="2595488" y="187151"/>
                  </a:lnTo>
                  <a:lnTo>
                    <a:pt x="2554300" y="187151"/>
                  </a:lnTo>
                  <a:lnTo>
                    <a:pt x="2554300" y="192918"/>
                  </a:lnTo>
                  <a:cubicBezTo>
                    <a:pt x="2554300" y="199963"/>
                    <a:pt x="2550957" y="203485"/>
                    <a:pt x="2544273" y="203485"/>
                  </a:cubicBezTo>
                  <a:cubicBezTo>
                    <a:pt x="2534934" y="205047"/>
                    <a:pt x="2523437" y="205829"/>
                    <a:pt x="2509782" y="205829"/>
                  </a:cubicBezTo>
                  <a:cubicBezTo>
                    <a:pt x="2510563" y="198549"/>
                    <a:pt x="2510954" y="184522"/>
                    <a:pt x="2510954" y="163748"/>
                  </a:cubicBezTo>
                  <a:lnTo>
                    <a:pt x="2510954" y="139247"/>
                  </a:lnTo>
                  <a:cubicBezTo>
                    <a:pt x="2510954" y="128358"/>
                    <a:pt x="2510954" y="117053"/>
                    <a:pt x="2510954" y="105333"/>
                  </a:cubicBezTo>
                  <a:lnTo>
                    <a:pt x="2555546" y="115862"/>
                  </a:lnTo>
                  <a:lnTo>
                    <a:pt x="2595488" y="115862"/>
                  </a:lnTo>
                  <a:lnTo>
                    <a:pt x="2595488" y="93092"/>
                  </a:lnTo>
                  <a:lnTo>
                    <a:pt x="2592400" y="93092"/>
                  </a:lnTo>
                  <a:cubicBezTo>
                    <a:pt x="2592400" y="97333"/>
                    <a:pt x="2589392" y="100055"/>
                    <a:pt x="2583377" y="101258"/>
                  </a:cubicBezTo>
                  <a:cubicBezTo>
                    <a:pt x="2570975" y="102821"/>
                    <a:pt x="2559540" y="103603"/>
                    <a:pt x="2549072" y="103603"/>
                  </a:cubicBezTo>
                  <a:cubicBezTo>
                    <a:pt x="2549072" y="97228"/>
                    <a:pt x="2549463" y="88881"/>
                    <a:pt x="2550244" y="78562"/>
                  </a:cubicBezTo>
                  <a:cubicBezTo>
                    <a:pt x="2550244" y="73167"/>
                    <a:pt x="2550244" y="70073"/>
                    <a:pt x="2550244" y="69279"/>
                  </a:cubicBezTo>
                  <a:lnTo>
                    <a:pt x="2550244" y="56182"/>
                  </a:lnTo>
                  <a:lnTo>
                    <a:pt x="2477858" y="56182"/>
                  </a:lnTo>
                  <a:lnTo>
                    <a:pt x="2477858" y="42043"/>
                  </a:lnTo>
                  <a:lnTo>
                    <a:pt x="2550244" y="42043"/>
                  </a:lnTo>
                  <a:lnTo>
                    <a:pt x="2550244" y="39755"/>
                  </a:lnTo>
                  <a:cubicBezTo>
                    <a:pt x="2550244" y="37424"/>
                    <a:pt x="2550244" y="32481"/>
                    <a:pt x="2550244" y="24928"/>
                  </a:cubicBezTo>
                  <a:cubicBezTo>
                    <a:pt x="2549463" y="16247"/>
                    <a:pt x="2549072" y="9884"/>
                    <a:pt x="2549072" y="5841"/>
                  </a:cubicBezTo>
                  <a:lnTo>
                    <a:pt x="2597125" y="10548"/>
                  </a:lnTo>
                  <a:cubicBezTo>
                    <a:pt x="2601764" y="10535"/>
                    <a:pt x="2604083" y="12489"/>
                    <a:pt x="2604083" y="16408"/>
                  </a:cubicBezTo>
                  <a:cubicBezTo>
                    <a:pt x="2604083" y="21790"/>
                    <a:pt x="2600189" y="26429"/>
                    <a:pt x="2592400" y="30323"/>
                  </a:cubicBezTo>
                  <a:lnTo>
                    <a:pt x="2592400" y="42043"/>
                  </a:lnTo>
                  <a:lnTo>
                    <a:pt x="2641922" y="42043"/>
                  </a:lnTo>
                  <a:lnTo>
                    <a:pt x="2641922" y="38667"/>
                  </a:lnTo>
                  <a:cubicBezTo>
                    <a:pt x="2641922" y="36379"/>
                    <a:pt x="2641922" y="33337"/>
                    <a:pt x="2641922" y="29542"/>
                  </a:cubicBezTo>
                  <a:cubicBezTo>
                    <a:pt x="2641141" y="18628"/>
                    <a:pt x="2640750" y="10337"/>
                    <a:pt x="2640750" y="4669"/>
                  </a:cubicBezTo>
                  <a:close/>
                  <a:moveTo>
                    <a:pt x="3018402" y="4446"/>
                  </a:moveTo>
                  <a:lnTo>
                    <a:pt x="3057004" y="31067"/>
                  </a:lnTo>
                  <a:cubicBezTo>
                    <a:pt x="3058368" y="32456"/>
                    <a:pt x="3059050" y="34112"/>
                    <a:pt x="3059050" y="36035"/>
                  </a:cubicBezTo>
                  <a:cubicBezTo>
                    <a:pt x="3059050" y="40487"/>
                    <a:pt x="3054896" y="43234"/>
                    <a:pt x="3046586" y="44276"/>
                  </a:cubicBezTo>
                  <a:lnTo>
                    <a:pt x="2996022" y="44276"/>
                  </a:lnTo>
                  <a:lnTo>
                    <a:pt x="2996022" y="121815"/>
                  </a:lnTo>
                  <a:lnTo>
                    <a:pt x="3005454" y="121815"/>
                  </a:lnTo>
                  <a:lnTo>
                    <a:pt x="3027759" y="92608"/>
                  </a:lnTo>
                  <a:lnTo>
                    <a:pt x="3067106" y="121257"/>
                  </a:lnTo>
                  <a:cubicBezTo>
                    <a:pt x="3068743" y="122832"/>
                    <a:pt x="3069561" y="124587"/>
                    <a:pt x="3069561" y="126522"/>
                  </a:cubicBezTo>
                  <a:cubicBezTo>
                    <a:pt x="3069561" y="130975"/>
                    <a:pt x="3065407" y="133722"/>
                    <a:pt x="3057097" y="134763"/>
                  </a:cubicBezTo>
                  <a:lnTo>
                    <a:pt x="2996022" y="134763"/>
                  </a:lnTo>
                  <a:lnTo>
                    <a:pt x="2996022" y="172045"/>
                  </a:lnTo>
                  <a:cubicBezTo>
                    <a:pt x="2996022" y="173608"/>
                    <a:pt x="2996022" y="181768"/>
                    <a:pt x="2996022" y="196527"/>
                  </a:cubicBezTo>
                  <a:cubicBezTo>
                    <a:pt x="2996803" y="229269"/>
                    <a:pt x="2997194" y="250713"/>
                    <a:pt x="2997194" y="260858"/>
                  </a:cubicBezTo>
                  <a:cubicBezTo>
                    <a:pt x="2997963" y="268622"/>
                    <a:pt x="2995005" y="272504"/>
                    <a:pt x="2988320" y="272504"/>
                  </a:cubicBezTo>
                  <a:cubicBezTo>
                    <a:pt x="2978212" y="274848"/>
                    <a:pt x="2965549" y="276020"/>
                    <a:pt x="2950331" y="276020"/>
                  </a:cubicBezTo>
                  <a:cubicBezTo>
                    <a:pt x="2951894" y="242509"/>
                    <a:pt x="2952676" y="212520"/>
                    <a:pt x="2952676" y="186053"/>
                  </a:cubicBezTo>
                  <a:lnTo>
                    <a:pt x="2952676" y="134763"/>
                  </a:lnTo>
                  <a:lnTo>
                    <a:pt x="2895860" y="134763"/>
                  </a:lnTo>
                  <a:cubicBezTo>
                    <a:pt x="2898180" y="207243"/>
                    <a:pt x="2863726" y="255103"/>
                    <a:pt x="2792499" y="278345"/>
                  </a:cubicBezTo>
                  <a:lnTo>
                    <a:pt x="2788462" y="269862"/>
                  </a:lnTo>
                  <a:cubicBezTo>
                    <a:pt x="2812808" y="248319"/>
                    <a:pt x="2829260" y="227818"/>
                    <a:pt x="2837817" y="208359"/>
                  </a:cubicBezTo>
                  <a:cubicBezTo>
                    <a:pt x="2846933" y="190127"/>
                    <a:pt x="2851491" y="165596"/>
                    <a:pt x="2851491" y="134763"/>
                  </a:cubicBezTo>
                  <a:lnTo>
                    <a:pt x="2782621" y="134763"/>
                  </a:lnTo>
                  <a:lnTo>
                    <a:pt x="2782621" y="121815"/>
                  </a:lnTo>
                  <a:lnTo>
                    <a:pt x="2852663" y="121815"/>
                  </a:lnTo>
                  <a:lnTo>
                    <a:pt x="2852663" y="116085"/>
                  </a:lnTo>
                  <a:lnTo>
                    <a:pt x="2852663" y="44276"/>
                  </a:lnTo>
                  <a:lnTo>
                    <a:pt x="2796629" y="44276"/>
                  </a:lnTo>
                  <a:lnTo>
                    <a:pt x="2796629" y="31328"/>
                  </a:lnTo>
                  <a:lnTo>
                    <a:pt x="2997324" y="31328"/>
                  </a:lnTo>
                  <a:close/>
                  <a:moveTo>
                    <a:pt x="3256731" y="4185"/>
                  </a:moveTo>
                  <a:lnTo>
                    <a:pt x="3310049" y="14789"/>
                  </a:lnTo>
                  <a:cubicBezTo>
                    <a:pt x="3315060" y="16030"/>
                    <a:pt x="3317565" y="17958"/>
                    <a:pt x="3317565" y="20575"/>
                  </a:cubicBezTo>
                  <a:cubicBezTo>
                    <a:pt x="3318346" y="27074"/>
                    <a:pt x="3313819" y="31594"/>
                    <a:pt x="3303984" y="34137"/>
                  </a:cubicBezTo>
                  <a:cubicBezTo>
                    <a:pt x="3299668" y="49243"/>
                    <a:pt x="3294856" y="63785"/>
                    <a:pt x="3289548" y="77762"/>
                  </a:cubicBezTo>
                  <a:lnTo>
                    <a:pt x="3322383" y="77762"/>
                  </a:lnTo>
                  <a:lnTo>
                    <a:pt x="3343498" y="50880"/>
                  </a:lnTo>
                  <a:lnTo>
                    <a:pt x="3380240" y="77037"/>
                  </a:lnTo>
                  <a:cubicBezTo>
                    <a:pt x="3383601" y="78376"/>
                    <a:pt x="3384891" y="80472"/>
                    <a:pt x="3384110" y="83325"/>
                  </a:cubicBezTo>
                  <a:cubicBezTo>
                    <a:pt x="3384110" y="87207"/>
                    <a:pt x="3379955" y="89668"/>
                    <a:pt x="3371645" y="90710"/>
                  </a:cubicBezTo>
                  <a:lnTo>
                    <a:pt x="3358009" y="90710"/>
                  </a:lnTo>
                  <a:cubicBezTo>
                    <a:pt x="3352738" y="135904"/>
                    <a:pt x="3340429" y="172026"/>
                    <a:pt x="3321081" y="199076"/>
                  </a:cubicBezTo>
                  <a:cubicBezTo>
                    <a:pt x="3337167" y="211081"/>
                    <a:pt x="3358958" y="220780"/>
                    <a:pt x="3386454" y="228172"/>
                  </a:cubicBezTo>
                  <a:lnTo>
                    <a:pt x="3383179" y="239855"/>
                  </a:lnTo>
                  <a:cubicBezTo>
                    <a:pt x="3370566" y="241442"/>
                    <a:pt x="3358902" y="253212"/>
                    <a:pt x="3348187" y="275164"/>
                  </a:cubicBezTo>
                  <a:cubicBezTo>
                    <a:pt x="3319785" y="258185"/>
                    <a:pt x="3301907" y="243396"/>
                    <a:pt x="3294553" y="230795"/>
                  </a:cubicBezTo>
                  <a:cubicBezTo>
                    <a:pt x="3272116" y="251593"/>
                    <a:pt x="3239703" y="268330"/>
                    <a:pt x="3197312" y="281006"/>
                  </a:cubicBezTo>
                  <a:lnTo>
                    <a:pt x="3194856" y="273341"/>
                  </a:lnTo>
                  <a:cubicBezTo>
                    <a:pt x="3231840" y="247184"/>
                    <a:pt x="3258300" y="222498"/>
                    <a:pt x="3274237" y="199280"/>
                  </a:cubicBezTo>
                  <a:cubicBezTo>
                    <a:pt x="3266498" y="181967"/>
                    <a:pt x="3261116" y="160957"/>
                    <a:pt x="3258089" y="136252"/>
                  </a:cubicBezTo>
                  <a:cubicBezTo>
                    <a:pt x="3253736" y="146905"/>
                    <a:pt x="3246115" y="158185"/>
                    <a:pt x="3235226" y="170091"/>
                  </a:cubicBezTo>
                  <a:lnTo>
                    <a:pt x="3229082" y="166595"/>
                  </a:lnTo>
                  <a:lnTo>
                    <a:pt x="3228170" y="185491"/>
                  </a:lnTo>
                  <a:cubicBezTo>
                    <a:pt x="3227405" y="200389"/>
                    <a:pt x="3226631" y="213481"/>
                    <a:pt x="3225850" y="224767"/>
                  </a:cubicBezTo>
                  <a:cubicBezTo>
                    <a:pt x="3224163" y="249299"/>
                    <a:pt x="3204679" y="263624"/>
                    <a:pt x="3167397" y="267741"/>
                  </a:cubicBezTo>
                  <a:cubicBezTo>
                    <a:pt x="3168179" y="252375"/>
                    <a:pt x="3160012" y="242310"/>
                    <a:pt x="3142896" y="237548"/>
                  </a:cubicBezTo>
                  <a:lnTo>
                    <a:pt x="3144300" y="228697"/>
                  </a:lnTo>
                  <a:lnTo>
                    <a:pt x="3131410" y="248609"/>
                  </a:lnTo>
                  <a:cubicBezTo>
                    <a:pt x="3122415" y="259314"/>
                    <a:pt x="3111888" y="269196"/>
                    <a:pt x="3099829" y="278252"/>
                  </a:cubicBezTo>
                  <a:lnTo>
                    <a:pt x="3092686" y="273787"/>
                  </a:lnTo>
                  <a:cubicBezTo>
                    <a:pt x="3107494" y="241455"/>
                    <a:pt x="3116889" y="214957"/>
                    <a:pt x="3120870" y="194295"/>
                  </a:cubicBezTo>
                  <a:cubicBezTo>
                    <a:pt x="3125434" y="174575"/>
                    <a:pt x="3127716" y="146130"/>
                    <a:pt x="3127716" y="108960"/>
                  </a:cubicBezTo>
                  <a:lnTo>
                    <a:pt x="3127716" y="77613"/>
                  </a:lnTo>
                  <a:lnTo>
                    <a:pt x="3096183" y="77613"/>
                  </a:lnTo>
                  <a:lnTo>
                    <a:pt x="3096183" y="64665"/>
                  </a:lnTo>
                  <a:lnTo>
                    <a:pt x="3158511" y="64665"/>
                  </a:lnTo>
                  <a:lnTo>
                    <a:pt x="3155463" y="63828"/>
                  </a:lnTo>
                  <a:cubicBezTo>
                    <a:pt x="3152685" y="61670"/>
                    <a:pt x="3151057" y="58433"/>
                    <a:pt x="3150580" y="54117"/>
                  </a:cubicBezTo>
                  <a:cubicBezTo>
                    <a:pt x="3148248" y="37858"/>
                    <a:pt x="3143163" y="22888"/>
                    <a:pt x="3135325" y="9208"/>
                  </a:cubicBezTo>
                  <a:lnTo>
                    <a:pt x="3140534" y="5060"/>
                  </a:lnTo>
                  <a:cubicBezTo>
                    <a:pt x="3176848" y="13307"/>
                    <a:pt x="3195005" y="25511"/>
                    <a:pt x="3195005" y="41671"/>
                  </a:cubicBezTo>
                  <a:cubicBezTo>
                    <a:pt x="3192986" y="53057"/>
                    <a:pt x="3187277" y="60664"/>
                    <a:pt x="3177878" y="64494"/>
                  </a:cubicBezTo>
                  <a:lnTo>
                    <a:pt x="3177171" y="64665"/>
                  </a:lnTo>
                  <a:lnTo>
                    <a:pt x="3194558" y="64665"/>
                  </a:lnTo>
                  <a:lnTo>
                    <a:pt x="3214483" y="38955"/>
                  </a:lnTo>
                  <a:lnTo>
                    <a:pt x="3250388" y="64163"/>
                  </a:lnTo>
                  <a:lnTo>
                    <a:pt x="3251670" y="66215"/>
                  </a:lnTo>
                  <a:lnTo>
                    <a:pt x="3255578" y="43495"/>
                  </a:lnTo>
                  <a:cubicBezTo>
                    <a:pt x="3256347" y="31154"/>
                    <a:pt x="3256731" y="18051"/>
                    <a:pt x="3256731" y="4185"/>
                  </a:cubicBezTo>
                  <a:close/>
                  <a:moveTo>
                    <a:pt x="122523" y="4055"/>
                  </a:moveTo>
                  <a:lnTo>
                    <a:pt x="170278" y="8762"/>
                  </a:lnTo>
                  <a:cubicBezTo>
                    <a:pt x="176715" y="8762"/>
                    <a:pt x="179933" y="10709"/>
                    <a:pt x="179933" y="14603"/>
                  </a:cubicBezTo>
                  <a:cubicBezTo>
                    <a:pt x="180715" y="20928"/>
                    <a:pt x="176430" y="25691"/>
                    <a:pt x="167078" y="28891"/>
                  </a:cubicBezTo>
                  <a:lnTo>
                    <a:pt x="167078" y="70618"/>
                  </a:lnTo>
                  <a:lnTo>
                    <a:pt x="174948" y="70618"/>
                  </a:lnTo>
                  <a:cubicBezTo>
                    <a:pt x="182885" y="54061"/>
                    <a:pt x="189415" y="33430"/>
                    <a:pt x="194537" y="8725"/>
                  </a:cubicBezTo>
                  <a:lnTo>
                    <a:pt x="240693" y="24110"/>
                  </a:lnTo>
                  <a:cubicBezTo>
                    <a:pt x="246149" y="25201"/>
                    <a:pt x="248878" y="27489"/>
                    <a:pt x="248878" y="30974"/>
                  </a:cubicBezTo>
                  <a:cubicBezTo>
                    <a:pt x="248878" y="38031"/>
                    <a:pt x="243539" y="41560"/>
                    <a:pt x="232861" y="41560"/>
                  </a:cubicBezTo>
                  <a:cubicBezTo>
                    <a:pt x="217767" y="57398"/>
                    <a:pt x="204409" y="67084"/>
                    <a:pt x="192788" y="70618"/>
                  </a:cubicBezTo>
                  <a:lnTo>
                    <a:pt x="226777" y="70618"/>
                  </a:lnTo>
                  <a:lnTo>
                    <a:pt x="241920" y="50750"/>
                  </a:lnTo>
                  <a:lnTo>
                    <a:pt x="283406" y="76813"/>
                  </a:lnTo>
                  <a:cubicBezTo>
                    <a:pt x="286842" y="79095"/>
                    <a:pt x="288559" y="81291"/>
                    <a:pt x="288559" y="83399"/>
                  </a:cubicBezTo>
                  <a:cubicBezTo>
                    <a:pt x="289341" y="90270"/>
                    <a:pt x="283010" y="94164"/>
                    <a:pt x="269565" y="95082"/>
                  </a:cubicBezTo>
                  <a:cubicBezTo>
                    <a:pt x="256394" y="101246"/>
                    <a:pt x="245995" y="104657"/>
                    <a:pt x="238367" y="105314"/>
                  </a:cubicBezTo>
                  <a:cubicBezTo>
                    <a:pt x="240699" y="104607"/>
                    <a:pt x="241474" y="105897"/>
                    <a:pt x="240693" y="109184"/>
                  </a:cubicBezTo>
                  <a:cubicBezTo>
                    <a:pt x="241474" y="112359"/>
                    <a:pt x="237977" y="116774"/>
                    <a:pt x="230200" y="122429"/>
                  </a:cubicBezTo>
                  <a:lnTo>
                    <a:pt x="230200" y="126373"/>
                  </a:lnTo>
                  <a:cubicBezTo>
                    <a:pt x="230200" y="141653"/>
                    <a:pt x="230554" y="155779"/>
                    <a:pt x="231261" y="168752"/>
                  </a:cubicBezTo>
                  <a:cubicBezTo>
                    <a:pt x="232104" y="175759"/>
                    <a:pt x="229096" y="179852"/>
                    <a:pt x="222238" y="181030"/>
                  </a:cubicBezTo>
                  <a:cubicBezTo>
                    <a:pt x="221680" y="181030"/>
                    <a:pt x="220278" y="181409"/>
                    <a:pt x="218034" y="182165"/>
                  </a:cubicBezTo>
                  <a:lnTo>
                    <a:pt x="202089" y="183373"/>
                  </a:lnTo>
                  <a:lnTo>
                    <a:pt x="204918" y="186928"/>
                  </a:lnTo>
                  <a:cubicBezTo>
                    <a:pt x="205749" y="192546"/>
                    <a:pt x="202270" y="196967"/>
                    <a:pt x="194481" y="200192"/>
                  </a:cubicBezTo>
                  <a:lnTo>
                    <a:pt x="194481" y="225437"/>
                  </a:lnTo>
                  <a:cubicBezTo>
                    <a:pt x="193700" y="232618"/>
                    <a:pt x="196795" y="236215"/>
                    <a:pt x="203765" y="236227"/>
                  </a:cubicBezTo>
                  <a:lnTo>
                    <a:pt x="228266" y="236227"/>
                  </a:lnTo>
                  <a:cubicBezTo>
                    <a:pt x="234950" y="236227"/>
                    <a:pt x="239657" y="232475"/>
                    <a:pt x="242386" y="224972"/>
                  </a:cubicBezTo>
                  <a:lnTo>
                    <a:pt x="258124" y="182519"/>
                  </a:lnTo>
                  <a:lnTo>
                    <a:pt x="267854" y="182519"/>
                  </a:lnTo>
                  <a:lnTo>
                    <a:pt x="270272" y="224042"/>
                  </a:lnTo>
                  <a:cubicBezTo>
                    <a:pt x="270991" y="229052"/>
                    <a:pt x="273193" y="232481"/>
                    <a:pt x="276876" y="234329"/>
                  </a:cubicBezTo>
                  <a:cubicBezTo>
                    <a:pt x="283437" y="237145"/>
                    <a:pt x="286718" y="241275"/>
                    <a:pt x="286718" y="246719"/>
                  </a:cubicBezTo>
                  <a:cubicBezTo>
                    <a:pt x="284882" y="263103"/>
                    <a:pt x="268127" y="271704"/>
                    <a:pt x="236451" y="272522"/>
                  </a:cubicBezTo>
                  <a:lnTo>
                    <a:pt x="188565" y="272522"/>
                  </a:lnTo>
                  <a:cubicBezTo>
                    <a:pt x="163612" y="272522"/>
                    <a:pt x="151135" y="260827"/>
                    <a:pt x="151135" y="237436"/>
                  </a:cubicBezTo>
                  <a:lnTo>
                    <a:pt x="151135" y="209419"/>
                  </a:lnTo>
                  <a:cubicBezTo>
                    <a:pt x="151135" y="201048"/>
                    <a:pt x="150744" y="190127"/>
                    <a:pt x="149963" y="176659"/>
                  </a:cubicBezTo>
                  <a:lnTo>
                    <a:pt x="186854" y="180484"/>
                  </a:lnTo>
                  <a:lnTo>
                    <a:pt x="186854" y="172863"/>
                  </a:lnTo>
                  <a:lnTo>
                    <a:pt x="99231" y="172863"/>
                  </a:lnTo>
                  <a:lnTo>
                    <a:pt x="99231" y="176286"/>
                  </a:lnTo>
                  <a:lnTo>
                    <a:pt x="98715" y="177921"/>
                  </a:lnTo>
                  <a:lnTo>
                    <a:pt x="140364" y="186035"/>
                  </a:lnTo>
                  <a:cubicBezTo>
                    <a:pt x="145722" y="186035"/>
                    <a:pt x="148401" y="188031"/>
                    <a:pt x="148401" y="192025"/>
                  </a:cubicBezTo>
                  <a:cubicBezTo>
                    <a:pt x="149182" y="197643"/>
                    <a:pt x="144785" y="201693"/>
                    <a:pt x="135211" y="204173"/>
                  </a:cubicBezTo>
                  <a:cubicBezTo>
                    <a:pt x="129729" y="248797"/>
                    <a:pt x="85918" y="274693"/>
                    <a:pt x="3777" y="281861"/>
                  </a:cubicBezTo>
                  <a:lnTo>
                    <a:pt x="0" y="272448"/>
                  </a:lnTo>
                  <a:cubicBezTo>
                    <a:pt x="49030" y="257147"/>
                    <a:pt x="78581" y="235361"/>
                    <a:pt x="88655" y="207090"/>
                  </a:cubicBezTo>
                  <a:lnTo>
                    <a:pt x="91008" y="187100"/>
                  </a:lnTo>
                  <a:lnTo>
                    <a:pt x="89148" y="188025"/>
                  </a:lnTo>
                  <a:cubicBezTo>
                    <a:pt x="79065" y="190369"/>
                    <a:pt x="67593" y="191541"/>
                    <a:pt x="54732" y="191541"/>
                  </a:cubicBezTo>
                  <a:cubicBezTo>
                    <a:pt x="55501" y="178879"/>
                    <a:pt x="55885" y="160585"/>
                    <a:pt x="55885" y="136661"/>
                  </a:cubicBezTo>
                  <a:lnTo>
                    <a:pt x="55885" y="126169"/>
                  </a:lnTo>
                  <a:cubicBezTo>
                    <a:pt x="55885" y="116073"/>
                    <a:pt x="55885" y="105165"/>
                    <a:pt x="55885" y="93445"/>
                  </a:cubicBezTo>
                  <a:lnTo>
                    <a:pt x="104347" y="105147"/>
                  </a:lnTo>
                  <a:lnTo>
                    <a:pt x="182184" y="105147"/>
                  </a:lnTo>
                  <a:lnTo>
                    <a:pt x="194370" y="84757"/>
                  </a:lnTo>
                  <a:lnTo>
                    <a:pt x="54862" y="84757"/>
                  </a:lnTo>
                  <a:cubicBezTo>
                    <a:pt x="54862" y="84708"/>
                    <a:pt x="54862" y="85700"/>
                    <a:pt x="54862" y="87734"/>
                  </a:cubicBezTo>
                  <a:cubicBezTo>
                    <a:pt x="53969" y="116011"/>
                    <a:pt x="43012" y="130584"/>
                    <a:pt x="21990" y="131452"/>
                  </a:cubicBezTo>
                  <a:cubicBezTo>
                    <a:pt x="8917" y="130522"/>
                    <a:pt x="1941" y="122591"/>
                    <a:pt x="1061" y="107658"/>
                  </a:cubicBezTo>
                  <a:cubicBezTo>
                    <a:pt x="255" y="99485"/>
                    <a:pt x="5098" y="92316"/>
                    <a:pt x="15590" y="86152"/>
                  </a:cubicBezTo>
                  <a:cubicBezTo>
                    <a:pt x="26281" y="79753"/>
                    <a:pt x="34070" y="67183"/>
                    <a:pt x="38956" y="48443"/>
                  </a:cubicBezTo>
                  <a:lnTo>
                    <a:pt x="47105" y="48443"/>
                  </a:lnTo>
                  <a:cubicBezTo>
                    <a:pt x="49883" y="56827"/>
                    <a:pt x="51910" y="64219"/>
                    <a:pt x="53188" y="70618"/>
                  </a:cubicBezTo>
                  <a:lnTo>
                    <a:pt x="76500" y="70618"/>
                  </a:lnTo>
                  <a:lnTo>
                    <a:pt x="73492" y="66743"/>
                  </a:lnTo>
                  <a:cubicBezTo>
                    <a:pt x="72566" y="64918"/>
                    <a:pt x="71869" y="62755"/>
                    <a:pt x="71401" y="60256"/>
                  </a:cubicBezTo>
                  <a:cubicBezTo>
                    <a:pt x="68312" y="45584"/>
                    <a:pt x="62024" y="31638"/>
                    <a:pt x="52536" y="18417"/>
                  </a:cubicBezTo>
                  <a:lnTo>
                    <a:pt x="56443" y="10901"/>
                  </a:lnTo>
                  <a:cubicBezTo>
                    <a:pt x="96739" y="19149"/>
                    <a:pt x="115677" y="31967"/>
                    <a:pt x="113259" y="49355"/>
                  </a:cubicBezTo>
                  <a:cubicBezTo>
                    <a:pt x="112390" y="56703"/>
                    <a:pt x="109853" y="62438"/>
                    <a:pt x="105645" y="66558"/>
                  </a:cubicBezTo>
                  <a:lnTo>
                    <a:pt x="99467" y="70618"/>
                  </a:lnTo>
                  <a:lnTo>
                    <a:pt x="123695" y="70618"/>
                  </a:lnTo>
                  <a:lnTo>
                    <a:pt x="123695" y="58991"/>
                  </a:lnTo>
                  <a:cubicBezTo>
                    <a:pt x="123695" y="51401"/>
                    <a:pt x="123304" y="42149"/>
                    <a:pt x="122523" y="31235"/>
                  </a:cubicBezTo>
                  <a:cubicBezTo>
                    <a:pt x="122523" y="21722"/>
                    <a:pt x="122523" y="12662"/>
                    <a:pt x="122523" y="4055"/>
                  </a:cubicBezTo>
                  <a:close/>
                  <a:moveTo>
                    <a:pt x="1062001" y="4018"/>
                  </a:moveTo>
                  <a:lnTo>
                    <a:pt x="1114146" y="9952"/>
                  </a:lnTo>
                  <a:cubicBezTo>
                    <a:pt x="1119963" y="11118"/>
                    <a:pt x="1122871" y="13096"/>
                    <a:pt x="1122871" y="15887"/>
                  </a:cubicBezTo>
                  <a:cubicBezTo>
                    <a:pt x="1123653" y="21381"/>
                    <a:pt x="1118983" y="25734"/>
                    <a:pt x="1108863" y="28947"/>
                  </a:cubicBezTo>
                  <a:lnTo>
                    <a:pt x="1108863" y="69428"/>
                  </a:lnTo>
                  <a:lnTo>
                    <a:pt x="1159148" y="69428"/>
                  </a:lnTo>
                  <a:lnTo>
                    <a:pt x="1181435" y="40220"/>
                  </a:lnTo>
                  <a:lnTo>
                    <a:pt x="1223107" y="70023"/>
                  </a:lnTo>
                  <a:cubicBezTo>
                    <a:pt x="1225550" y="71251"/>
                    <a:pt x="1226772" y="73186"/>
                    <a:pt x="1226772" y="75827"/>
                  </a:cubicBezTo>
                  <a:cubicBezTo>
                    <a:pt x="1225383" y="79995"/>
                    <a:pt x="1221253" y="82574"/>
                    <a:pt x="1214382" y="83567"/>
                  </a:cubicBezTo>
                  <a:lnTo>
                    <a:pt x="1121718" y="83567"/>
                  </a:lnTo>
                  <a:cubicBezTo>
                    <a:pt x="1146957" y="130733"/>
                    <a:pt x="1183922" y="163810"/>
                    <a:pt x="1232613" y="182798"/>
                  </a:cubicBezTo>
                  <a:lnTo>
                    <a:pt x="1229339" y="194202"/>
                  </a:lnTo>
                  <a:cubicBezTo>
                    <a:pt x="1215721" y="195814"/>
                    <a:pt x="1202246" y="206406"/>
                    <a:pt x="1188914" y="225976"/>
                  </a:cubicBezTo>
                  <a:cubicBezTo>
                    <a:pt x="1155967" y="197708"/>
                    <a:pt x="1132368" y="163940"/>
                    <a:pt x="1118118" y="124670"/>
                  </a:cubicBezTo>
                  <a:lnTo>
                    <a:pt x="1108863" y="90503"/>
                  </a:lnTo>
                  <a:lnTo>
                    <a:pt x="1108863" y="138521"/>
                  </a:lnTo>
                  <a:cubicBezTo>
                    <a:pt x="1108863" y="150217"/>
                    <a:pt x="1109254" y="164672"/>
                    <a:pt x="1110035" y="181886"/>
                  </a:cubicBezTo>
                  <a:cubicBezTo>
                    <a:pt x="1110035" y="194338"/>
                    <a:pt x="1110035" y="202889"/>
                    <a:pt x="1110035" y="207540"/>
                  </a:cubicBezTo>
                  <a:lnTo>
                    <a:pt x="1111225" y="207540"/>
                  </a:lnTo>
                  <a:lnTo>
                    <a:pt x="1129940" y="180677"/>
                  </a:lnTo>
                  <a:lnTo>
                    <a:pt x="1166869" y="206815"/>
                  </a:lnTo>
                  <a:cubicBezTo>
                    <a:pt x="1170230" y="208154"/>
                    <a:pt x="1171519" y="210250"/>
                    <a:pt x="1170738" y="213103"/>
                  </a:cubicBezTo>
                  <a:cubicBezTo>
                    <a:pt x="1170738" y="216985"/>
                    <a:pt x="1166583" y="219447"/>
                    <a:pt x="1158274" y="220488"/>
                  </a:cubicBezTo>
                  <a:lnTo>
                    <a:pt x="1110035" y="220488"/>
                  </a:lnTo>
                  <a:cubicBezTo>
                    <a:pt x="1110035" y="232109"/>
                    <a:pt x="1110035" y="246155"/>
                    <a:pt x="1110035" y="262625"/>
                  </a:cubicBezTo>
                  <a:cubicBezTo>
                    <a:pt x="1110816" y="270848"/>
                    <a:pt x="1106661" y="275474"/>
                    <a:pt x="1097570" y="276504"/>
                  </a:cubicBezTo>
                  <a:cubicBezTo>
                    <a:pt x="1085714" y="278848"/>
                    <a:pt x="1073857" y="279536"/>
                    <a:pt x="1062001" y="278569"/>
                  </a:cubicBezTo>
                  <a:cubicBezTo>
                    <a:pt x="1062001" y="249039"/>
                    <a:pt x="1062391" y="229679"/>
                    <a:pt x="1063173" y="220488"/>
                  </a:cubicBezTo>
                  <a:lnTo>
                    <a:pt x="1009464" y="220488"/>
                  </a:lnTo>
                  <a:lnTo>
                    <a:pt x="1009464" y="207540"/>
                  </a:lnTo>
                  <a:lnTo>
                    <a:pt x="1063173" y="207540"/>
                  </a:lnTo>
                  <a:cubicBezTo>
                    <a:pt x="1063173" y="191963"/>
                    <a:pt x="1063173" y="176758"/>
                    <a:pt x="1063173" y="161925"/>
                  </a:cubicBezTo>
                  <a:lnTo>
                    <a:pt x="1063173" y="132736"/>
                  </a:lnTo>
                  <a:cubicBezTo>
                    <a:pt x="1040836" y="174197"/>
                    <a:pt x="1002438" y="210846"/>
                    <a:pt x="947980" y="242682"/>
                  </a:cubicBezTo>
                  <a:lnTo>
                    <a:pt x="940594" y="233511"/>
                  </a:lnTo>
                  <a:cubicBezTo>
                    <a:pt x="990538" y="181347"/>
                    <a:pt x="1025556" y="131365"/>
                    <a:pt x="1045648" y="83567"/>
                  </a:cubicBezTo>
                  <a:lnTo>
                    <a:pt x="952258" y="83567"/>
                  </a:lnTo>
                  <a:lnTo>
                    <a:pt x="952258" y="69428"/>
                  </a:lnTo>
                  <a:lnTo>
                    <a:pt x="1063173" y="69428"/>
                  </a:lnTo>
                  <a:cubicBezTo>
                    <a:pt x="1063173" y="43147"/>
                    <a:pt x="1062782" y="21344"/>
                    <a:pt x="1062001" y="4018"/>
                  </a:cubicBezTo>
                  <a:close/>
                  <a:moveTo>
                    <a:pt x="3449799" y="3981"/>
                  </a:moveTo>
                  <a:lnTo>
                    <a:pt x="3501498" y="11013"/>
                  </a:lnTo>
                  <a:cubicBezTo>
                    <a:pt x="3507687" y="11013"/>
                    <a:pt x="3510781" y="13363"/>
                    <a:pt x="3510781" y="18064"/>
                  </a:cubicBezTo>
                  <a:cubicBezTo>
                    <a:pt x="3510781" y="23843"/>
                    <a:pt x="3505696" y="27998"/>
                    <a:pt x="3495526" y="30528"/>
                  </a:cubicBezTo>
                  <a:cubicBezTo>
                    <a:pt x="3486572" y="46911"/>
                    <a:pt x="3478002" y="59084"/>
                    <a:pt x="3469816" y="67047"/>
                  </a:cubicBezTo>
                  <a:lnTo>
                    <a:pt x="3487210" y="67047"/>
                  </a:lnTo>
                  <a:lnTo>
                    <a:pt x="3498372" y="47178"/>
                  </a:lnTo>
                  <a:lnTo>
                    <a:pt x="3535877" y="62749"/>
                  </a:lnTo>
                  <a:cubicBezTo>
                    <a:pt x="3540193" y="64907"/>
                    <a:pt x="3542351" y="67512"/>
                    <a:pt x="3542351" y="70563"/>
                  </a:cubicBezTo>
                  <a:cubicBezTo>
                    <a:pt x="3543120" y="76516"/>
                    <a:pt x="3540007" y="81495"/>
                    <a:pt x="3533012" y="85501"/>
                  </a:cubicBezTo>
                  <a:lnTo>
                    <a:pt x="3533012" y="126224"/>
                  </a:lnTo>
                  <a:lnTo>
                    <a:pt x="3556862" y="37486"/>
                  </a:lnTo>
                  <a:cubicBezTo>
                    <a:pt x="3559193" y="28171"/>
                    <a:pt x="3560359" y="17753"/>
                    <a:pt x="3560359" y="6232"/>
                  </a:cubicBezTo>
                  <a:lnTo>
                    <a:pt x="3612821" y="14529"/>
                  </a:lnTo>
                  <a:cubicBezTo>
                    <a:pt x="3617633" y="15744"/>
                    <a:pt x="3620039" y="18057"/>
                    <a:pt x="3620039" y="21468"/>
                  </a:cubicBezTo>
                  <a:cubicBezTo>
                    <a:pt x="3620039" y="27086"/>
                    <a:pt x="3615048" y="31557"/>
                    <a:pt x="3605064" y="34881"/>
                  </a:cubicBezTo>
                  <a:cubicBezTo>
                    <a:pt x="3600041" y="45646"/>
                    <a:pt x="3595303" y="54781"/>
                    <a:pt x="3590851" y="62284"/>
                  </a:cubicBezTo>
                  <a:lnTo>
                    <a:pt x="3629230" y="62284"/>
                  </a:lnTo>
                  <a:lnTo>
                    <a:pt x="3641545" y="41244"/>
                  </a:lnTo>
                  <a:lnTo>
                    <a:pt x="3681282" y="57987"/>
                  </a:lnTo>
                  <a:cubicBezTo>
                    <a:pt x="3685586" y="60145"/>
                    <a:pt x="3687738" y="62408"/>
                    <a:pt x="3687738" y="64777"/>
                  </a:cubicBezTo>
                  <a:cubicBezTo>
                    <a:pt x="3688519" y="69577"/>
                    <a:pt x="3685022" y="75164"/>
                    <a:pt x="3677245" y="81539"/>
                  </a:cubicBezTo>
                  <a:cubicBezTo>
                    <a:pt x="3677245" y="94202"/>
                    <a:pt x="3676445" y="124035"/>
                    <a:pt x="3674845" y="171040"/>
                  </a:cubicBezTo>
                  <a:cubicBezTo>
                    <a:pt x="3674101" y="194667"/>
                    <a:pt x="3673729" y="212514"/>
                    <a:pt x="3673729" y="224581"/>
                  </a:cubicBezTo>
                  <a:cubicBezTo>
                    <a:pt x="3673729" y="258750"/>
                    <a:pt x="3650338" y="277062"/>
                    <a:pt x="3603557" y="279517"/>
                  </a:cubicBezTo>
                  <a:cubicBezTo>
                    <a:pt x="3605888" y="258917"/>
                    <a:pt x="3590324" y="245870"/>
                    <a:pt x="3556862" y="240376"/>
                  </a:cubicBezTo>
                  <a:lnTo>
                    <a:pt x="3558573" y="229176"/>
                  </a:lnTo>
                  <a:lnTo>
                    <a:pt x="3609789" y="232748"/>
                  </a:lnTo>
                  <a:cubicBezTo>
                    <a:pt x="3622080" y="233480"/>
                    <a:pt x="3628560" y="227992"/>
                    <a:pt x="3629230" y="216284"/>
                  </a:cubicBezTo>
                  <a:cubicBezTo>
                    <a:pt x="3630792" y="191206"/>
                    <a:pt x="3631964" y="152300"/>
                    <a:pt x="3632746" y="99566"/>
                  </a:cubicBezTo>
                  <a:cubicBezTo>
                    <a:pt x="3633514" y="86407"/>
                    <a:pt x="3633899" y="78296"/>
                    <a:pt x="3633899" y="75232"/>
                  </a:cubicBezTo>
                  <a:lnTo>
                    <a:pt x="3585921" y="75232"/>
                  </a:lnTo>
                  <a:lnTo>
                    <a:pt x="3564618" y="109326"/>
                  </a:lnTo>
                  <a:lnTo>
                    <a:pt x="3619946" y="162390"/>
                  </a:lnTo>
                  <a:cubicBezTo>
                    <a:pt x="3619078" y="178810"/>
                    <a:pt x="3609869" y="187895"/>
                    <a:pt x="3592320" y="189644"/>
                  </a:cubicBezTo>
                  <a:cubicBezTo>
                    <a:pt x="3582225" y="189644"/>
                    <a:pt x="3576241" y="183598"/>
                    <a:pt x="3574368" y="171505"/>
                  </a:cubicBezTo>
                  <a:cubicBezTo>
                    <a:pt x="3572446" y="160002"/>
                    <a:pt x="3570025" y="149325"/>
                    <a:pt x="3567108" y="139475"/>
                  </a:cubicBezTo>
                  <a:lnTo>
                    <a:pt x="3558512" y="116763"/>
                  </a:lnTo>
                  <a:lnTo>
                    <a:pt x="3537626" y="141758"/>
                  </a:lnTo>
                  <a:lnTo>
                    <a:pt x="3533012" y="139096"/>
                  </a:lnTo>
                  <a:lnTo>
                    <a:pt x="3533012" y="153274"/>
                  </a:lnTo>
                  <a:cubicBezTo>
                    <a:pt x="3533012" y="157937"/>
                    <a:pt x="3533012" y="171803"/>
                    <a:pt x="3533012" y="194871"/>
                  </a:cubicBezTo>
                  <a:cubicBezTo>
                    <a:pt x="3533781" y="222863"/>
                    <a:pt x="3534166" y="240028"/>
                    <a:pt x="3534166" y="246366"/>
                  </a:cubicBezTo>
                  <a:cubicBezTo>
                    <a:pt x="3534947" y="251513"/>
                    <a:pt x="3532001" y="254688"/>
                    <a:pt x="3525329" y="255891"/>
                  </a:cubicBezTo>
                  <a:cubicBezTo>
                    <a:pt x="3515990" y="257441"/>
                    <a:pt x="3504884" y="258216"/>
                    <a:pt x="3492010" y="258216"/>
                  </a:cubicBezTo>
                  <a:lnTo>
                    <a:pt x="3492010" y="239538"/>
                  </a:lnTo>
                  <a:lnTo>
                    <a:pt x="3459175" y="239538"/>
                  </a:lnTo>
                  <a:lnTo>
                    <a:pt x="3459175" y="254644"/>
                  </a:lnTo>
                  <a:cubicBezTo>
                    <a:pt x="3459175" y="262272"/>
                    <a:pt x="3454257" y="266569"/>
                    <a:pt x="3444422" y="267537"/>
                  </a:cubicBezTo>
                  <a:cubicBezTo>
                    <a:pt x="3440466" y="268330"/>
                    <a:pt x="3435009" y="269112"/>
                    <a:pt x="3428051" y="269881"/>
                  </a:cubicBezTo>
                  <a:cubicBezTo>
                    <a:pt x="3424107" y="270675"/>
                    <a:pt x="3420039" y="271071"/>
                    <a:pt x="3415847" y="271071"/>
                  </a:cubicBezTo>
                  <a:cubicBezTo>
                    <a:pt x="3415847" y="259326"/>
                    <a:pt x="3416238" y="240636"/>
                    <a:pt x="3417019" y="215000"/>
                  </a:cubicBezTo>
                  <a:cubicBezTo>
                    <a:pt x="3417019" y="194040"/>
                    <a:pt x="3417019" y="180454"/>
                    <a:pt x="3417019" y="174240"/>
                  </a:cubicBezTo>
                  <a:lnTo>
                    <a:pt x="3417019" y="129982"/>
                  </a:lnTo>
                  <a:cubicBezTo>
                    <a:pt x="3417019" y="105252"/>
                    <a:pt x="3416629" y="79988"/>
                    <a:pt x="3415847" y="54192"/>
                  </a:cubicBezTo>
                  <a:lnTo>
                    <a:pt x="3449110" y="62359"/>
                  </a:lnTo>
                  <a:cubicBezTo>
                    <a:pt x="3451120" y="50601"/>
                    <a:pt x="3451349" y="31142"/>
                    <a:pt x="3449799" y="3981"/>
                  </a:cubicBezTo>
                  <a:close/>
                  <a:moveTo>
                    <a:pt x="363699" y="3981"/>
                  </a:moveTo>
                  <a:lnTo>
                    <a:pt x="415398" y="11013"/>
                  </a:lnTo>
                  <a:cubicBezTo>
                    <a:pt x="421587" y="11013"/>
                    <a:pt x="424681" y="13363"/>
                    <a:pt x="424681" y="18064"/>
                  </a:cubicBezTo>
                  <a:cubicBezTo>
                    <a:pt x="424681" y="23843"/>
                    <a:pt x="419596" y="27998"/>
                    <a:pt x="409426" y="30528"/>
                  </a:cubicBezTo>
                  <a:cubicBezTo>
                    <a:pt x="400472" y="46911"/>
                    <a:pt x="391902" y="59084"/>
                    <a:pt x="383716" y="67047"/>
                  </a:cubicBezTo>
                  <a:lnTo>
                    <a:pt x="401111" y="67047"/>
                  </a:lnTo>
                  <a:lnTo>
                    <a:pt x="412273" y="47178"/>
                  </a:lnTo>
                  <a:lnTo>
                    <a:pt x="449777" y="62749"/>
                  </a:lnTo>
                  <a:cubicBezTo>
                    <a:pt x="454094" y="64907"/>
                    <a:pt x="456251" y="67512"/>
                    <a:pt x="456251" y="70563"/>
                  </a:cubicBezTo>
                  <a:cubicBezTo>
                    <a:pt x="457021" y="76516"/>
                    <a:pt x="453908" y="81495"/>
                    <a:pt x="446913" y="85501"/>
                  </a:cubicBezTo>
                  <a:lnTo>
                    <a:pt x="446913" y="126224"/>
                  </a:lnTo>
                  <a:lnTo>
                    <a:pt x="470762" y="37486"/>
                  </a:lnTo>
                  <a:cubicBezTo>
                    <a:pt x="473094" y="28171"/>
                    <a:pt x="474260" y="17753"/>
                    <a:pt x="474260" y="6232"/>
                  </a:cubicBezTo>
                  <a:lnTo>
                    <a:pt x="526722" y="14529"/>
                  </a:lnTo>
                  <a:cubicBezTo>
                    <a:pt x="531534" y="15744"/>
                    <a:pt x="533940" y="18057"/>
                    <a:pt x="533940" y="21468"/>
                  </a:cubicBezTo>
                  <a:cubicBezTo>
                    <a:pt x="533940" y="27086"/>
                    <a:pt x="528948" y="31557"/>
                    <a:pt x="518964" y="34881"/>
                  </a:cubicBezTo>
                  <a:cubicBezTo>
                    <a:pt x="513941" y="45646"/>
                    <a:pt x="509203" y="54781"/>
                    <a:pt x="504751" y="62284"/>
                  </a:cubicBezTo>
                  <a:lnTo>
                    <a:pt x="543130" y="62284"/>
                  </a:lnTo>
                  <a:lnTo>
                    <a:pt x="555445" y="41244"/>
                  </a:lnTo>
                  <a:lnTo>
                    <a:pt x="595183" y="57987"/>
                  </a:lnTo>
                  <a:cubicBezTo>
                    <a:pt x="599486" y="60145"/>
                    <a:pt x="601638" y="62408"/>
                    <a:pt x="601638" y="64777"/>
                  </a:cubicBezTo>
                  <a:cubicBezTo>
                    <a:pt x="602419" y="69577"/>
                    <a:pt x="598922" y="75164"/>
                    <a:pt x="591146" y="81539"/>
                  </a:cubicBezTo>
                  <a:cubicBezTo>
                    <a:pt x="591146" y="94202"/>
                    <a:pt x="590346" y="124035"/>
                    <a:pt x="588746" y="171040"/>
                  </a:cubicBezTo>
                  <a:cubicBezTo>
                    <a:pt x="588002" y="194667"/>
                    <a:pt x="587629" y="212514"/>
                    <a:pt x="587629" y="224581"/>
                  </a:cubicBezTo>
                  <a:cubicBezTo>
                    <a:pt x="587629" y="258750"/>
                    <a:pt x="564239" y="277062"/>
                    <a:pt x="517457" y="279517"/>
                  </a:cubicBezTo>
                  <a:cubicBezTo>
                    <a:pt x="519789" y="258917"/>
                    <a:pt x="504224" y="245870"/>
                    <a:pt x="470762" y="240376"/>
                  </a:cubicBezTo>
                  <a:lnTo>
                    <a:pt x="472474" y="229176"/>
                  </a:lnTo>
                  <a:lnTo>
                    <a:pt x="523689" y="232748"/>
                  </a:lnTo>
                  <a:cubicBezTo>
                    <a:pt x="535980" y="233480"/>
                    <a:pt x="542460" y="227992"/>
                    <a:pt x="543130" y="216284"/>
                  </a:cubicBezTo>
                  <a:cubicBezTo>
                    <a:pt x="544693" y="191206"/>
                    <a:pt x="545865" y="152300"/>
                    <a:pt x="546646" y="99566"/>
                  </a:cubicBezTo>
                  <a:cubicBezTo>
                    <a:pt x="547415" y="86407"/>
                    <a:pt x="547800" y="78296"/>
                    <a:pt x="547800" y="75232"/>
                  </a:cubicBezTo>
                  <a:lnTo>
                    <a:pt x="499821" y="75232"/>
                  </a:lnTo>
                  <a:lnTo>
                    <a:pt x="478518" y="109326"/>
                  </a:lnTo>
                  <a:lnTo>
                    <a:pt x="533847" y="162390"/>
                  </a:lnTo>
                  <a:cubicBezTo>
                    <a:pt x="532979" y="178810"/>
                    <a:pt x="523770" y="187895"/>
                    <a:pt x="506221" y="189644"/>
                  </a:cubicBezTo>
                  <a:cubicBezTo>
                    <a:pt x="496125" y="189644"/>
                    <a:pt x="490141" y="183598"/>
                    <a:pt x="488268" y="171505"/>
                  </a:cubicBezTo>
                  <a:cubicBezTo>
                    <a:pt x="486346" y="160002"/>
                    <a:pt x="483926" y="149325"/>
                    <a:pt x="481008" y="139475"/>
                  </a:cubicBezTo>
                  <a:lnTo>
                    <a:pt x="472413" y="116763"/>
                  </a:lnTo>
                  <a:lnTo>
                    <a:pt x="451526" y="141758"/>
                  </a:lnTo>
                  <a:lnTo>
                    <a:pt x="446913" y="139096"/>
                  </a:lnTo>
                  <a:lnTo>
                    <a:pt x="446913" y="153274"/>
                  </a:lnTo>
                  <a:cubicBezTo>
                    <a:pt x="446913" y="157937"/>
                    <a:pt x="446913" y="171803"/>
                    <a:pt x="446913" y="194871"/>
                  </a:cubicBezTo>
                  <a:cubicBezTo>
                    <a:pt x="447682" y="222863"/>
                    <a:pt x="448066" y="240028"/>
                    <a:pt x="448066" y="246366"/>
                  </a:cubicBezTo>
                  <a:cubicBezTo>
                    <a:pt x="448847" y="251513"/>
                    <a:pt x="445902" y="254688"/>
                    <a:pt x="439229" y="255891"/>
                  </a:cubicBezTo>
                  <a:cubicBezTo>
                    <a:pt x="429890" y="257441"/>
                    <a:pt x="418784" y="258216"/>
                    <a:pt x="405910" y="258216"/>
                  </a:cubicBezTo>
                  <a:lnTo>
                    <a:pt x="405910" y="239538"/>
                  </a:lnTo>
                  <a:lnTo>
                    <a:pt x="373075" y="239538"/>
                  </a:lnTo>
                  <a:lnTo>
                    <a:pt x="373075" y="254644"/>
                  </a:lnTo>
                  <a:cubicBezTo>
                    <a:pt x="373075" y="262272"/>
                    <a:pt x="368158" y="266569"/>
                    <a:pt x="358322" y="267537"/>
                  </a:cubicBezTo>
                  <a:cubicBezTo>
                    <a:pt x="354366" y="268330"/>
                    <a:pt x="348909" y="269112"/>
                    <a:pt x="341951" y="269881"/>
                  </a:cubicBezTo>
                  <a:cubicBezTo>
                    <a:pt x="338008" y="270675"/>
                    <a:pt x="333939" y="271071"/>
                    <a:pt x="329748" y="271071"/>
                  </a:cubicBezTo>
                  <a:cubicBezTo>
                    <a:pt x="329748" y="259326"/>
                    <a:pt x="330138" y="240636"/>
                    <a:pt x="330920" y="215000"/>
                  </a:cubicBezTo>
                  <a:cubicBezTo>
                    <a:pt x="330920" y="194040"/>
                    <a:pt x="330920" y="180454"/>
                    <a:pt x="330920" y="174240"/>
                  </a:cubicBezTo>
                  <a:lnTo>
                    <a:pt x="330920" y="129982"/>
                  </a:lnTo>
                  <a:cubicBezTo>
                    <a:pt x="330920" y="105252"/>
                    <a:pt x="330529" y="79988"/>
                    <a:pt x="329748" y="54192"/>
                  </a:cubicBezTo>
                  <a:lnTo>
                    <a:pt x="363011" y="62359"/>
                  </a:lnTo>
                  <a:cubicBezTo>
                    <a:pt x="365020" y="50601"/>
                    <a:pt x="365249" y="31142"/>
                    <a:pt x="363699" y="3981"/>
                  </a:cubicBezTo>
                  <a:close/>
                  <a:moveTo>
                    <a:pt x="1608162" y="3888"/>
                  </a:moveTo>
                  <a:lnTo>
                    <a:pt x="1654299" y="19217"/>
                  </a:lnTo>
                  <a:cubicBezTo>
                    <a:pt x="1659087" y="20420"/>
                    <a:pt x="1661480" y="22727"/>
                    <a:pt x="1661480" y="26137"/>
                  </a:cubicBezTo>
                  <a:cubicBezTo>
                    <a:pt x="1661480" y="32103"/>
                    <a:pt x="1655918" y="35942"/>
                    <a:pt x="1644793" y="37653"/>
                  </a:cubicBezTo>
                  <a:cubicBezTo>
                    <a:pt x="1643801" y="39141"/>
                    <a:pt x="1641376" y="42199"/>
                    <a:pt x="1637519" y="46825"/>
                  </a:cubicBezTo>
                  <a:cubicBezTo>
                    <a:pt x="1621917" y="70240"/>
                    <a:pt x="1609279" y="85501"/>
                    <a:pt x="1599605" y="92608"/>
                  </a:cubicBezTo>
                  <a:lnTo>
                    <a:pt x="1629426" y="92757"/>
                  </a:lnTo>
                  <a:cubicBezTo>
                    <a:pt x="1636012" y="76658"/>
                    <a:pt x="1641128" y="61825"/>
                    <a:pt x="1644774" y="48257"/>
                  </a:cubicBezTo>
                  <a:lnTo>
                    <a:pt x="1690613" y="65949"/>
                  </a:lnTo>
                  <a:cubicBezTo>
                    <a:pt x="1694532" y="67264"/>
                    <a:pt x="1696492" y="69558"/>
                    <a:pt x="1696492" y="72832"/>
                  </a:cubicBezTo>
                  <a:cubicBezTo>
                    <a:pt x="1696492" y="79716"/>
                    <a:pt x="1690954" y="83585"/>
                    <a:pt x="1679879" y="84441"/>
                  </a:cubicBezTo>
                  <a:lnTo>
                    <a:pt x="1679282" y="85300"/>
                  </a:lnTo>
                  <a:lnTo>
                    <a:pt x="1717365" y="80237"/>
                  </a:lnTo>
                  <a:cubicBezTo>
                    <a:pt x="1717365" y="78413"/>
                    <a:pt x="1717365" y="74538"/>
                    <a:pt x="1717365" y="68609"/>
                  </a:cubicBezTo>
                  <a:cubicBezTo>
                    <a:pt x="1716584" y="62383"/>
                    <a:pt x="1716193" y="57181"/>
                    <a:pt x="1716193" y="53001"/>
                  </a:cubicBezTo>
                  <a:cubicBezTo>
                    <a:pt x="1716193" y="47693"/>
                    <a:pt x="1715418" y="31322"/>
                    <a:pt x="1713868" y="3888"/>
                  </a:cubicBezTo>
                  <a:lnTo>
                    <a:pt x="1760414" y="8594"/>
                  </a:lnTo>
                  <a:cubicBezTo>
                    <a:pt x="1767607" y="8594"/>
                    <a:pt x="1770813" y="10721"/>
                    <a:pt x="1770032" y="14975"/>
                  </a:cubicBezTo>
                  <a:cubicBezTo>
                    <a:pt x="1770032" y="21090"/>
                    <a:pt x="1766144" y="25319"/>
                    <a:pt x="1758367" y="27663"/>
                  </a:cubicBezTo>
                  <a:cubicBezTo>
                    <a:pt x="1758367" y="45262"/>
                    <a:pt x="1758696" y="60684"/>
                    <a:pt x="1759353" y="73930"/>
                  </a:cubicBezTo>
                  <a:lnTo>
                    <a:pt x="1784859" y="70786"/>
                  </a:lnTo>
                  <a:lnTo>
                    <a:pt x="1793249" y="58173"/>
                  </a:lnTo>
                  <a:cubicBezTo>
                    <a:pt x="1790496" y="57181"/>
                    <a:pt x="1788214" y="53528"/>
                    <a:pt x="1786403" y="47215"/>
                  </a:cubicBezTo>
                  <a:cubicBezTo>
                    <a:pt x="1783463" y="39129"/>
                    <a:pt x="1777963" y="30435"/>
                    <a:pt x="1769902" y="21133"/>
                  </a:cubicBezTo>
                  <a:lnTo>
                    <a:pt x="1772004" y="15738"/>
                  </a:lnTo>
                  <a:cubicBezTo>
                    <a:pt x="1807164" y="13295"/>
                    <a:pt x="1825185" y="21418"/>
                    <a:pt x="1826066" y="40109"/>
                  </a:cubicBezTo>
                  <a:cubicBezTo>
                    <a:pt x="1826066" y="47687"/>
                    <a:pt x="1822953" y="52846"/>
                    <a:pt x="1816727" y="55587"/>
                  </a:cubicBezTo>
                  <a:lnTo>
                    <a:pt x="1836762" y="64237"/>
                  </a:lnTo>
                  <a:cubicBezTo>
                    <a:pt x="1838970" y="66532"/>
                    <a:pt x="1840074" y="67679"/>
                    <a:pt x="1840074" y="67679"/>
                  </a:cubicBezTo>
                  <a:cubicBezTo>
                    <a:pt x="1838908" y="74004"/>
                    <a:pt x="1835305" y="77675"/>
                    <a:pt x="1829265" y="78692"/>
                  </a:cubicBezTo>
                  <a:lnTo>
                    <a:pt x="1759539" y="87678"/>
                  </a:lnTo>
                  <a:cubicBezTo>
                    <a:pt x="1759539" y="94350"/>
                    <a:pt x="1760277" y="105103"/>
                    <a:pt x="1761753" y="119936"/>
                  </a:cubicBezTo>
                  <a:cubicBezTo>
                    <a:pt x="1762609" y="125890"/>
                    <a:pt x="1763037" y="128847"/>
                    <a:pt x="1763037" y="128810"/>
                  </a:cubicBezTo>
                  <a:lnTo>
                    <a:pt x="1791891" y="124531"/>
                  </a:lnTo>
                  <a:lnTo>
                    <a:pt x="1809415" y="96124"/>
                  </a:lnTo>
                  <a:lnTo>
                    <a:pt x="1845897" y="117146"/>
                  </a:lnTo>
                  <a:cubicBezTo>
                    <a:pt x="1849022" y="117146"/>
                    <a:pt x="1850585" y="118721"/>
                    <a:pt x="1850585" y="121871"/>
                  </a:cubicBezTo>
                  <a:cubicBezTo>
                    <a:pt x="1850585" y="126795"/>
                    <a:pt x="1846901" y="130305"/>
                    <a:pt x="1839534" y="132401"/>
                  </a:cubicBezTo>
                  <a:lnTo>
                    <a:pt x="1803528" y="137203"/>
                  </a:lnTo>
                  <a:lnTo>
                    <a:pt x="1842306" y="156306"/>
                  </a:lnTo>
                  <a:cubicBezTo>
                    <a:pt x="1845494" y="158439"/>
                    <a:pt x="1847087" y="161063"/>
                    <a:pt x="1847087" y="164176"/>
                  </a:cubicBezTo>
                  <a:cubicBezTo>
                    <a:pt x="1845909" y="171034"/>
                    <a:pt x="1839807" y="174079"/>
                    <a:pt x="1828782" y="173310"/>
                  </a:cubicBezTo>
                  <a:cubicBezTo>
                    <a:pt x="1817706" y="187436"/>
                    <a:pt x="1805521" y="199392"/>
                    <a:pt x="1792226" y="209177"/>
                  </a:cubicBezTo>
                  <a:cubicBezTo>
                    <a:pt x="1797943" y="215428"/>
                    <a:pt x="1804628" y="221623"/>
                    <a:pt x="1812280" y="227762"/>
                  </a:cubicBezTo>
                  <a:cubicBezTo>
                    <a:pt x="1813285" y="228717"/>
                    <a:pt x="1813980" y="228631"/>
                    <a:pt x="1814364" y="227502"/>
                  </a:cubicBezTo>
                  <a:lnTo>
                    <a:pt x="1835014" y="181365"/>
                  </a:lnTo>
                  <a:lnTo>
                    <a:pt x="1844743" y="181365"/>
                  </a:lnTo>
                  <a:lnTo>
                    <a:pt x="1841153" y="223056"/>
                  </a:lnTo>
                  <a:cubicBezTo>
                    <a:pt x="1840434" y="235222"/>
                    <a:pt x="1841190" y="242137"/>
                    <a:pt x="1843423" y="243799"/>
                  </a:cubicBezTo>
                  <a:cubicBezTo>
                    <a:pt x="1848197" y="245709"/>
                    <a:pt x="1850585" y="250446"/>
                    <a:pt x="1850585" y="258012"/>
                  </a:cubicBezTo>
                  <a:cubicBezTo>
                    <a:pt x="1849605" y="270687"/>
                    <a:pt x="1841134" y="277471"/>
                    <a:pt x="1825173" y="278364"/>
                  </a:cubicBezTo>
                  <a:cubicBezTo>
                    <a:pt x="1816528" y="278364"/>
                    <a:pt x="1808870" y="276696"/>
                    <a:pt x="1802197" y="273360"/>
                  </a:cubicBezTo>
                  <a:cubicBezTo>
                    <a:pt x="1783023" y="263760"/>
                    <a:pt x="1767651" y="250645"/>
                    <a:pt x="1756079" y="234013"/>
                  </a:cubicBezTo>
                  <a:cubicBezTo>
                    <a:pt x="1723349" y="253348"/>
                    <a:pt x="1682874" y="267741"/>
                    <a:pt x="1634654" y="277192"/>
                  </a:cubicBezTo>
                  <a:lnTo>
                    <a:pt x="1630989" y="266793"/>
                  </a:lnTo>
                  <a:cubicBezTo>
                    <a:pt x="1676196" y="248338"/>
                    <a:pt x="1712770" y="228308"/>
                    <a:pt x="1740713" y="206703"/>
                  </a:cubicBezTo>
                  <a:cubicBezTo>
                    <a:pt x="1732192" y="188125"/>
                    <a:pt x="1726524" y="168430"/>
                    <a:pt x="1723709" y="147618"/>
                  </a:cubicBezTo>
                  <a:lnTo>
                    <a:pt x="1668922" y="155785"/>
                  </a:lnTo>
                  <a:lnTo>
                    <a:pt x="1667173" y="143377"/>
                  </a:lnTo>
                  <a:lnTo>
                    <a:pt x="1722035" y="135210"/>
                  </a:lnTo>
                  <a:cubicBezTo>
                    <a:pt x="1719715" y="122088"/>
                    <a:pt x="1718215" y="107937"/>
                    <a:pt x="1717533" y="92757"/>
                  </a:cubicBezTo>
                  <a:lnTo>
                    <a:pt x="1674726" y="98598"/>
                  </a:lnTo>
                  <a:lnTo>
                    <a:pt x="1673953" y="92973"/>
                  </a:lnTo>
                  <a:lnTo>
                    <a:pt x="1651164" y="125787"/>
                  </a:lnTo>
                  <a:cubicBezTo>
                    <a:pt x="1640703" y="138630"/>
                    <a:pt x="1629352" y="150533"/>
                    <a:pt x="1617111" y="161497"/>
                  </a:cubicBezTo>
                  <a:lnTo>
                    <a:pt x="1690111" y="155655"/>
                  </a:lnTo>
                  <a:lnTo>
                    <a:pt x="1691823" y="167208"/>
                  </a:lnTo>
                  <a:cubicBezTo>
                    <a:pt x="1659936" y="182029"/>
                    <a:pt x="1630964" y="193166"/>
                    <a:pt x="1604907" y="200620"/>
                  </a:cubicBezTo>
                  <a:cubicBezTo>
                    <a:pt x="1603245" y="208867"/>
                    <a:pt x="1599506" y="212991"/>
                    <a:pt x="1593689" y="212991"/>
                  </a:cubicBezTo>
                  <a:cubicBezTo>
                    <a:pt x="1589460" y="212991"/>
                    <a:pt x="1586719" y="210486"/>
                    <a:pt x="1585466" y="205475"/>
                  </a:cubicBezTo>
                  <a:lnTo>
                    <a:pt x="1572611" y="164138"/>
                  </a:lnTo>
                  <a:cubicBezTo>
                    <a:pt x="1585745" y="163295"/>
                    <a:pt x="1594086" y="159680"/>
                    <a:pt x="1597633" y="153293"/>
                  </a:cubicBezTo>
                  <a:cubicBezTo>
                    <a:pt x="1606811" y="138757"/>
                    <a:pt x="1614816" y="125970"/>
                    <a:pt x="1621650" y="114932"/>
                  </a:cubicBezTo>
                  <a:cubicBezTo>
                    <a:pt x="1622494" y="115577"/>
                    <a:pt x="1620162" y="117078"/>
                    <a:pt x="1614655" y="119434"/>
                  </a:cubicBezTo>
                  <a:cubicBezTo>
                    <a:pt x="1605539" y="122473"/>
                    <a:pt x="1598576" y="125195"/>
                    <a:pt x="1593763" y="127601"/>
                  </a:cubicBezTo>
                  <a:cubicBezTo>
                    <a:pt x="1593763" y="135948"/>
                    <a:pt x="1590427" y="140673"/>
                    <a:pt x="1583755" y="141777"/>
                  </a:cubicBezTo>
                  <a:cubicBezTo>
                    <a:pt x="1580183" y="141777"/>
                    <a:pt x="1577343" y="139148"/>
                    <a:pt x="1575234" y="133889"/>
                  </a:cubicBezTo>
                  <a:lnTo>
                    <a:pt x="1563272" y="96552"/>
                  </a:lnTo>
                  <a:cubicBezTo>
                    <a:pt x="1572413" y="95659"/>
                    <a:pt x="1579327" y="90530"/>
                    <a:pt x="1584015" y="81167"/>
                  </a:cubicBezTo>
                  <a:cubicBezTo>
                    <a:pt x="1595872" y="56746"/>
                    <a:pt x="1603921" y="30987"/>
                    <a:pt x="1608162" y="3888"/>
                  </a:cubicBezTo>
                  <a:close/>
                  <a:moveTo>
                    <a:pt x="5347171" y="3646"/>
                  </a:moveTo>
                  <a:cubicBezTo>
                    <a:pt x="5388608" y="6126"/>
                    <a:pt x="5408923" y="15992"/>
                    <a:pt x="5408116" y="33244"/>
                  </a:cubicBezTo>
                  <a:cubicBezTo>
                    <a:pt x="5407223" y="43848"/>
                    <a:pt x="5403348" y="49559"/>
                    <a:pt x="5396489" y="50378"/>
                  </a:cubicBezTo>
                  <a:lnTo>
                    <a:pt x="5460783" y="50378"/>
                  </a:lnTo>
                  <a:lnTo>
                    <a:pt x="5483107" y="21170"/>
                  </a:lnTo>
                  <a:lnTo>
                    <a:pt x="5522509" y="49857"/>
                  </a:lnTo>
                  <a:cubicBezTo>
                    <a:pt x="5524879" y="51048"/>
                    <a:pt x="5526063" y="52790"/>
                    <a:pt x="5526063" y="55085"/>
                  </a:cubicBezTo>
                  <a:cubicBezTo>
                    <a:pt x="5526063" y="59537"/>
                    <a:pt x="5521908" y="62284"/>
                    <a:pt x="5513598" y="63326"/>
                  </a:cubicBezTo>
                  <a:lnTo>
                    <a:pt x="5394331" y="63326"/>
                  </a:lnTo>
                  <a:cubicBezTo>
                    <a:pt x="5377861" y="78308"/>
                    <a:pt x="5354067" y="94995"/>
                    <a:pt x="5322950" y="113388"/>
                  </a:cubicBezTo>
                  <a:lnTo>
                    <a:pt x="5427873" y="110170"/>
                  </a:lnTo>
                  <a:cubicBezTo>
                    <a:pt x="5420606" y="101476"/>
                    <a:pt x="5410876" y="90654"/>
                    <a:pt x="5398684" y="77706"/>
                  </a:cubicBezTo>
                  <a:lnTo>
                    <a:pt x="5403335" y="71363"/>
                  </a:lnTo>
                  <a:cubicBezTo>
                    <a:pt x="5462594" y="89929"/>
                    <a:pt x="5490629" y="109332"/>
                    <a:pt x="5487442" y="129573"/>
                  </a:cubicBezTo>
                  <a:cubicBezTo>
                    <a:pt x="5485730" y="146688"/>
                    <a:pt x="5476323" y="156108"/>
                    <a:pt x="5459220" y="157832"/>
                  </a:cubicBezTo>
                  <a:cubicBezTo>
                    <a:pt x="5455425" y="158241"/>
                    <a:pt x="5452106" y="157401"/>
                    <a:pt x="5449263" y="155311"/>
                  </a:cubicBezTo>
                  <a:lnTo>
                    <a:pt x="5447376" y="153345"/>
                  </a:lnTo>
                  <a:lnTo>
                    <a:pt x="5448449" y="156009"/>
                  </a:lnTo>
                  <a:cubicBezTo>
                    <a:pt x="5447382" y="162371"/>
                    <a:pt x="5443103" y="166675"/>
                    <a:pt x="5435612" y="168919"/>
                  </a:cubicBezTo>
                  <a:lnTo>
                    <a:pt x="5435612" y="224600"/>
                  </a:lnTo>
                  <a:cubicBezTo>
                    <a:pt x="5435612" y="231570"/>
                    <a:pt x="5438701" y="235055"/>
                    <a:pt x="5444877" y="235055"/>
                  </a:cubicBezTo>
                  <a:lnTo>
                    <a:pt x="5469601" y="235055"/>
                  </a:lnTo>
                  <a:cubicBezTo>
                    <a:pt x="5476050" y="235824"/>
                    <a:pt x="5480236" y="232271"/>
                    <a:pt x="5482158" y="224395"/>
                  </a:cubicBezTo>
                  <a:lnTo>
                    <a:pt x="5498306" y="175505"/>
                  </a:lnTo>
                  <a:lnTo>
                    <a:pt x="5509003" y="178575"/>
                  </a:lnTo>
                  <a:lnTo>
                    <a:pt x="5511440" y="222032"/>
                  </a:lnTo>
                  <a:cubicBezTo>
                    <a:pt x="5512122" y="228283"/>
                    <a:pt x="5513747" y="231923"/>
                    <a:pt x="5516315" y="232953"/>
                  </a:cubicBezTo>
                  <a:cubicBezTo>
                    <a:pt x="5524773" y="236785"/>
                    <a:pt x="5528574" y="241721"/>
                    <a:pt x="5527718" y="247761"/>
                  </a:cubicBezTo>
                  <a:cubicBezTo>
                    <a:pt x="5525995" y="264207"/>
                    <a:pt x="5510833" y="272851"/>
                    <a:pt x="5482233" y="273694"/>
                  </a:cubicBezTo>
                  <a:lnTo>
                    <a:pt x="5427483" y="273694"/>
                  </a:lnTo>
                  <a:cubicBezTo>
                    <a:pt x="5402442" y="274476"/>
                    <a:pt x="5390704" y="263090"/>
                    <a:pt x="5392266" y="239538"/>
                  </a:cubicBezTo>
                  <a:lnTo>
                    <a:pt x="5392266" y="196583"/>
                  </a:lnTo>
                  <a:cubicBezTo>
                    <a:pt x="5392266" y="189762"/>
                    <a:pt x="5391876" y="180131"/>
                    <a:pt x="5391094" y="167692"/>
                  </a:cubicBezTo>
                  <a:cubicBezTo>
                    <a:pt x="5391094" y="158154"/>
                    <a:pt x="5391094" y="150248"/>
                    <a:pt x="5391094" y="143972"/>
                  </a:cubicBezTo>
                  <a:lnTo>
                    <a:pt x="5441156" y="148772"/>
                  </a:lnTo>
                  <a:lnTo>
                    <a:pt x="5445072" y="150713"/>
                  </a:lnTo>
                  <a:lnTo>
                    <a:pt x="5442161" y="145293"/>
                  </a:lnTo>
                  <a:cubicBezTo>
                    <a:pt x="5441293" y="143594"/>
                    <a:pt x="5440443" y="141089"/>
                    <a:pt x="5439612" y="137777"/>
                  </a:cubicBezTo>
                  <a:cubicBezTo>
                    <a:pt x="5438198" y="134230"/>
                    <a:pt x="5437529" y="132370"/>
                    <a:pt x="5437603" y="132196"/>
                  </a:cubicBezTo>
                  <a:lnTo>
                    <a:pt x="5324065" y="150238"/>
                  </a:lnTo>
                  <a:lnTo>
                    <a:pt x="5373588" y="159208"/>
                  </a:lnTo>
                  <a:cubicBezTo>
                    <a:pt x="5381079" y="160362"/>
                    <a:pt x="5384409" y="162942"/>
                    <a:pt x="5383578" y="166947"/>
                  </a:cubicBezTo>
                  <a:cubicBezTo>
                    <a:pt x="5382549" y="173099"/>
                    <a:pt x="5377414" y="177328"/>
                    <a:pt x="5368175" y="179635"/>
                  </a:cubicBezTo>
                  <a:cubicBezTo>
                    <a:pt x="5362717" y="236624"/>
                    <a:pt x="5320729" y="270699"/>
                    <a:pt x="5242210" y="281861"/>
                  </a:cubicBezTo>
                  <a:lnTo>
                    <a:pt x="5239922" y="273992"/>
                  </a:lnTo>
                  <a:cubicBezTo>
                    <a:pt x="5273061" y="255674"/>
                    <a:pt x="5294666" y="238763"/>
                    <a:pt x="5304737" y="223260"/>
                  </a:cubicBezTo>
                  <a:cubicBezTo>
                    <a:pt x="5312615" y="212015"/>
                    <a:pt x="5317770" y="195432"/>
                    <a:pt x="5320200" y="173512"/>
                  </a:cubicBezTo>
                  <a:lnTo>
                    <a:pt x="5321670" y="150619"/>
                  </a:lnTo>
                  <a:lnTo>
                    <a:pt x="5307769" y="152827"/>
                  </a:lnTo>
                  <a:cubicBezTo>
                    <a:pt x="5307769" y="159760"/>
                    <a:pt x="5304439" y="163779"/>
                    <a:pt x="5297779" y="164882"/>
                  </a:cubicBezTo>
                  <a:cubicBezTo>
                    <a:pt x="5292322" y="164882"/>
                    <a:pt x="5289035" y="162117"/>
                    <a:pt x="5287919" y="156585"/>
                  </a:cubicBezTo>
                  <a:lnTo>
                    <a:pt x="5273780" y="113407"/>
                  </a:lnTo>
                  <a:cubicBezTo>
                    <a:pt x="5288775" y="113407"/>
                    <a:pt x="5298988" y="110015"/>
                    <a:pt x="5304420" y="103230"/>
                  </a:cubicBezTo>
                  <a:cubicBezTo>
                    <a:pt x="5316066" y="90047"/>
                    <a:pt x="5325696" y="76745"/>
                    <a:pt x="5333312" y="63326"/>
                  </a:cubicBezTo>
                  <a:lnTo>
                    <a:pt x="5245764" y="63326"/>
                  </a:lnTo>
                  <a:lnTo>
                    <a:pt x="5245764" y="50378"/>
                  </a:lnTo>
                  <a:lnTo>
                    <a:pt x="5365998" y="50378"/>
                  </a:lnTo>
                  <a:cubicBezTo>
                    <a:pt x="5365403" y="50626"/>
                    <a:pt x="5364293" y="49107"/>
                    <a:pt x="5362668" y="45820"/>
                  </a:cubicBezTo>
                  <a:cubicBezTo>
                    <a:pt x="5359629" y="32177"/>
                    <a:pt x="5353738" y="20370"/>
                    <a:pt x="5344995" y="10399"/>
                  </a:cubicBezTo>
                  <a:close/>
                  <a:moveTo>
                    <a:pt x="6264660" y="3609"/>
                  </a:moveTo>
                  <a:cubicBezTo>
                    <a:pt x="6302486" y="6089"/>
                    <a:pt x="6321010" y="15217"/>
                    <a:pt x="6320228" y="30993"/>
                  </a:cubicBezTo>
                  <a:cubicBezTo>
                    <a:pt x="6320228" y="42589"/>
                    <a:pt x="6315168" y="48257"/>
                    <a:pt x="6305048" y="47997"/>
                  </a:cubicBezTo>
                  <a:lnTo>
                    <a:pt x="6375238" y="47997"/>
                  </a:lnTo>
                  <a:lnTo>
                    <a:pt x="6392856" y="25803"/>
                  </a:lnTo>
                  <a:lnTo>
                    <a:pt x="6433152" y="54285"/>
                  </a:lnTo>
                  <a:cubicBezTo>
                    <a:pt x="6437256" y="57323"/>
                    <a:pt x="6439309" y="60666"/>
                    <a:pt x="6439309" y="64312"/>
                  </a:cubicBezTo>
                  <a:cubicBezTo>
                    <a:pt x="6439309" y="70563"/>
                    <a:pt x="6432624" y="73688"/>
                    <a:pt x="6419254" y="73688"/>
                  </a:cubicBezTo>
                  <a:cubicBezTo>
                    <a:pt x="6407014" y="81303"/>
                    <a:pt x="6394239" y="86816"/>
                    <a:pt x="6380931" y="90227"/>
                  </a:cubicBezTo>
                  <a:lnTo>
                    <a:pt x="6390103" y="93891"/>
                  </a:lnTo>
                  <a:cubicBezTo>
                    <a:pt x="6392546" y="95107"/>
                    <a:pt x="6393768" y="97253"/>
                    <a:pt x="6393768" y="100328"/>
                  </a:cubicBezTo>
                  <a:cubicBezTo>
                    <a:pt x="6393768" y="105029"/>
                    <a:pt x="6389464" y="107379"/>
                    <a:pt x="6380857" y="107379"/>
                  </a:cubicBezTo>
                  <a:lnTo>
                    <a:pt x="6205686" y="107379"/>
                  </a:lnTo>
                  <a:lnTo>
                    <a:pt x="6205686" y="96193"/>
                  </a:lnTo>
                  <a:lnTo>
                    <a:pt x="6204546" y="98268"/>
                  </a:lnTo>
                  <a:cubicBezTo>
                    <a:pt x="6199118" y="104776"/>
                    <a:pt x="6191411" y="108675"/>
                    <a:pt x="6181427" y="109965"/>
                  </a:cubicBezTo>
                  <a:cubicBezTo>
                    <a:pt x="6167363" y="109047"/>
                    <a:pt x="6159884" y="100576"/>
                    <a:pt x="6158992" y="84553"/>
                  </a:cubicBezTo>
                  <a:cubicBezTo>
                    <a:pt x="6158992" y="76751"/>
                    <a:pt x="6162322" y="70364"/>
                    <a:pt x="6168982" y="65391"/>
                  </a:cubicBezTo>
                  <a:cubicBezTo>
                    <a:pt x="6181930" y="56250"/>
                    <a:pt x="6190872" y="43451"/>
                    <a:pt x="6195808" y="26993"/>
                  </a:cubicBezTo>
                  <a:lnTo>
                    <a:pt x="6203602" y="26993"/>
                  </a:lnTo>
                  <a:cubicBezTo>
                    <a:pt x="6205760" y="31334"/>
                    <a:pt x="6207633" y="36258"/>
                    <a:pt x="6209221" y="41764"/>
                  </a:cubicBezTo>
                  <a:cubicBezTo>
                    <a:pt x="6210002" y="45634"/>
                    <a:pt x="6210461" y="47711"/>
                    <a:pt x="6210598" y="47997"/>
                  </a:cubicBezTo>
                  <a:lnTo>
                    <a:pt x="6276900" y="47997"/>
                  </a:lnTo>
                  <a:cubicBezTo>
                    <a:pt x="6273986" y="49646"/>
                    <a:pt x="6272038" y="46930"/>
                    <a:pt x="6271059" y="39848"/>
                  </a:cubicBezTo>
                  <a:cubicBezTo>
                    <a:pt x="6268852" y="29108"/>
                    <a:pt x="6265348" y="18975"/>
                    <a:pt x="6260548" y="9450"/>
                  </a:cubicBezTo>
                  <a:close/>
                  <a:moveTo>
                    <a:pt x="2329700" y="2957"/>
                  </a:moveTo>
                  <a:lnTo>
                    <a:pt x="2382087" y="13487"/>
                  </a:lnTo>
                  <a:cubicBezTo>
                    <a:pt x="2387457" y="13487"/>
                    <a:pt x="2390143" y="15484"/>
                    <a:pt x="2390143" y="19477"/>
                  </a:cubicBezTo>
                  <a:cubicBezTo>
                    <a:pt x="2390924" y="25133"/>
                    <a:pt x="2385994" y="29232"/>
                    <a:pt x="2375353" y="31774"/>
                  </a:cubicBezTo>
                  <a:cubicBezTo>
                    <a:pt x="2370330" y="48331"/>
                    <a:pt x="2364755" y="62470"/>
                    <a:pt x="2358628" y="74190"/>
                  </a:cubicBezTo>
                  <a:lnTo>
                    <a:pt x="2401900" y="74190"/>
                  </a:lnTo>
                  <a:lnTo>
                    <a:pt x="2421806" y="47308"/>
                  </a:lnTo>
                  <a:lnTo>
                    <a:pt x="2458641" y="73465"/>
                  </a:lnTo>
                  <a:cubicBezTo>
                    <a:pt x="2462002" y="74804"/>
                    <a:pt x="2463298" y="76888"/>
                    <a:pt x="2462529" y="79716"/>
                  </a:cubicBezTo>
                  <a:cubicBezTo>
                    <a:pt x="2462529" y="83622"/>
                    <a:pt x="2458374" y="86097"/>
                    <a:pt x="2450064" y="87138"/>
                  </a:cubicBezTo>
                  <a:lnTo>
                    <a:pt x="2434103" y="87138"/>
                  </a:lnTo>
                  <a:cubicBezTo>
                    <a:pt x="2428807" y="133164"/>
                    <a:pt x="2415710" y="170476"/>
                    <a:pt x="2394812" y="199076"/>
                  </a:cubicBezTo>
                  <a:cubicBezTo>
                    <a:pt x="2412411" y="212545"/>
                    <a:pt x="2436149" y="222541"/>
                    <a:pt x="2466026" y="229065"/>
                  </a:cubicBezTo>
                  <a:lnTo>
                    <a:pt x="2464333" y="239222"/>
                  </a:lnTo>
                  <a:cubicBezTo>
                    <a:pt x="2453258" y="243178"/>
                    <a:pt x="2443584" y="255910"/>
                    <a:pt x="2435312" y="277415"/>
                  </a:cubicBezTo>
                  <a:cubicBezTo>
                    <a:pt x="2402024" y="263748"/>
                    <a:pt x="2379322" y="247798"/>
                    <a:pt x="2367205" y="229567"/>
                  </a:cubicBezTo>
                  <a:cubicBezTo>
                    <a:pt x="2343876" y="250366"/>
                    <a:pt x="2307276" y="267487"/>
                    <a:pt x="2257407" y="280931"/>
                  </a:cubicBezTo>
                  <a:lnTo>
                    <a:pt x="2253425" y="272020"/>
                  </a:lnTo>
                  <a:cubicBezTo>
                    <a:pt x="2296722" y="248915"/>
                    <a:pt x="2328242" y="223887"/>
                    <a:pt x="2347987" y="196936"/>
                  </a:cubicBezTo>
                  <a:cubicBezTo>
                    <a:pt x="2338710" y="178916"/>
                    <a:pt x="2332162" y="153993"/>
                    <a:pt x="2328342" y="122169"/>
                  </a:cubicBezTo>
                  <a:cubicBezTo>
                    <a:pt x="2325427" y="131421"/>
                    <a:pt x="2314736" y="145429"/>
                    <a:pt x="2296269" y="164194"/>
                  </a:cubicBezTo>
                  <a:lnTo>
                    <a:pt x="2287284" y="160008"/>
                  </a:lnTo>
                  <a:lnTo>
                    <a:pt x="2296362" y="132434"/>
                  </a:lnTo>
                  <a:lnTo>
                    <a:pt x="2290874" y="135619"/>
                  </a:lnTo>
                  <a:cubicBezTo>
                    <a:pt x="2281399" y="137194"/>
                    <a:pt x="2270224" y="137982"/>
                    <a:pt x="2257351" y="137982"/>
                  </a:cubicBezTo>
                  <a:lnTo>
                    <a:pt x="2257351" y="120476"/>
                  </a:lnTo>
                  <a:lnTo>
                    <a:pt x="2234022" y="120476"/>
                  </a:lnTo>
                  <a:lnTo>
                    <a:pt x="2234022" y="209047"/>
                  </a:lnTo>
                  <a:lnTo>
                    <a:pt x="2307841" y="176361"/>
                  </a:lnTo>
                  <a:lnTo>
                    <a:pt x="2312231" y="184305"/>
                  </a:lnTo>
                  <a:cubicBezTo>
                    <a:pt x="2276872" y="216129"/>
                    <a:pt x="2246071" y="240289"/>
                    <a:pt x="2219828" y="256784"/>
                  </a:cubicBezTo>
                  <a:cubicBezTo>
                    <a:pt x="2218935" y="268641"/>
                    <a:pt x="2214860" y="274178"/>
                    <a:pt x="2207605" y="273397"/>
                  </a:cubicBezTo>
                  <a:cubicBezTo>
                    <a:pt x="2205001" y="273397"/>
                    <a:pt x="2202607" y="271220"/>
                    <a:pt x="2200424" y="266867"/>
                  </a:cubicBezTo>
                  <a:lnTo>
                    <a:pt x="2180202" y="232041"/>
                  </a:lnTo>
                  <a:cubicBezTo>
                    <a:pt x="2187978" y="227018"/>
                    <a:pt x="2191866" y="220544"/>
                    <a:pt x="2191866" y="212619"/>
                  </a:cubicBezTo>
                  <a:lnTo>
                    <a:pt x="2191866" y="154260"/>
                  </a:lnTo>
                  <a:cubicBezTo>
                    <a:pt x="2191866" y="151928"/>
                    <a:pt x="2191866" y="147333"/>
                    <a:pt x="2191866" y="140475"/>
                  </a:cubicBezTo>
                  <a:cubicBezTo>
                    <a:pt x="2191085" y="124240"/>
                    <a:pt x="2190694" y="109363"/>
                    <a:pt x="2190694" y="95845"/>
                  </a:cubicBezTo>
                  <a:lnTo>
                    <a:pt x="2239175" y="107528"/>
                  </a:lnTo>
                  <a:lnTo>
                    <a:pt x="2257351" y="107528"/>
                  </a:lnTo>
                  <a:lnTo>
                    <a:pt x="2257351" y="43085"/>
                  </a:lnTo>
                  <a:lnTo>
                    <a:pt x="2179142" y="43085"/>
                  </a:lnTo>
                  <a:lnTo>
                    <a:pt x="2179142" y="30137"/>
                  </a:lnTo>
                  <a:lnTo>
                    <a:pt x="2253686" y="30137"/>
                  </a:lnTo>
                  <a:lnTo>
                    <a:pt x="2263564" y="10269"/>
                  </a:lnTo>
                  <a:lnTo>
                    <a:pt x="2303041" y="25654"/>
                  </a:lnTo>
                  <a:cubicBezTo>
                    <a:pt x="2308461" y="27824"/>
                    <a:pt x="2311171" y="30534"/>
                    <a:pt x="2311171" y="33784"/>
                  </a:cubicBezTo>
                  <a:cubicBezTo>
                    <a:pt x="2311952" y="38868"/>
                    <a:pt x="2308064" y="43792"/>
                    <a:pt x="2299506" y="48555"/>
                  </a:cubicBezTo>
                  <a:lnTo>
                    <a:pt x="2299506" y="66042"/>
                  </a:lnTo>
                  <a:cubicBezTo>
                    <a:pt x="2299506" y="76466"/>
                    <a:pt x="2299596" y="86379"/>
                    <a:pt x="2299776" y="95780"/>
                  </a:cubicBezTo>
                  <a:lnTo>
                    <a:pt x="2300506" y="119843"/>
                  </a:lnTo>
                  <a:lnTo>
                    <a:pt x="2322389" y="53373"/>
                  </a:lnTo>
                  <a:cubicBezTo>
                    <a:pt x="2324658" y="38255"/>
                    <a:pt x="2327095" y="21449"/>
                    <a:pt x="2329700" y="2957"/>
                  </a:cubicBezTo>
                  <a:close/>
                  <a:moveTo>
                    <a:pt x="5956976" y="2232"/>
                  </a:moveTo>
                  <a:lnTo>
                    <a:pt x="5988174" y="27328"/>
                  </a:lnTo>
                  <a:cubicBezTo>
                    <a:pt x="5992217" y="29499"/>
                    <a:pt x="5993848" y="32215"/>
                    <a:pt x="5993066" y="35476"/>
                  </a:cubicBezTo>
                  <a:lnTo>
                    <a:pt x="5993028" y="35574"/>
                  </a:lnTo>
                  <a:lnTo>
                    <a:pt x="6039370" y="46806"/>
                  </a:lnTo>
                  <a:lnTo>
                    <a:pt x="6078178" y="46806"/>
                  </a:lnTo>
                  <a:lnTo>
                    <a:pt x="6089191" y="24612"/>
                  </a:lnTo>
                  <a:lnTo>
                    <a:pt x="6130807" y="41151"/>
                  </a:lnTo>
                  <a:cubicBezTo>
                    <a:pt x="6135495" y="42304"/>
                    <a:pt x="6137839" y="44598"/>
                    <a:pt x="6137839" y="48034"/>
                  </a:cubicBezTo>
                  <a:cubicBezTo>
                    <a:pt x="6137839" y="53032"/>
                    <a:pt x="6133944" y="58644"/>
                    <a:pt x="6126156" y="64870"/>
                  </a:cubicBezTo>
                  <a:lnTo>
                    <a:pt x="6126156" y="168250"/>
                  </a:lnTo>
                  <a:cubicBezTo>
                    <a:pt x="6126156" y="175257"/>
                    <a:pt x="6126156" y="184999"/>
                    <a:pt x="6126156" y="197476"/>
                  </a:cubicBezTo>
                  <a:cubicBezTo>
                    <a:pt x="6126938" y="215422"/>
                    <a:pt x="6127328" y="232147"/>
                    <a:pt x="6127328" y="247650"/>
                  </a:cubicBezTo>
                  <a:cubicBezTo>
                    <a:pt x="6127328" y="253590"/>
                    <a:pt x="6124010" y="257113"/>
                    <a:pt x="6117375" y="258216"/>
                  </a:cubicBezTo>
                  <a:cubicBezTo>
                    <a:pt x="6114350" y="258973"/>
                    <a:pt x="6107788" y="259742"/>
                    <a:pt x="6097692" y="260523"/>
                  </a:cubicBezTo>
                  <a:cubicBezTo>
                    <a:pt x="6092062" y="261329"/>
                    <a:pt x="6086716" y="261732"/>
                    <a:pt x="6081656" y="261732"/>
                  </a:cubicBezTo>
                  <a:lnTo>
                    <a:pt x="6081656" y="239538"/>
                  </a:lnTo>
                  <a:lnTo>
                    <a:pt x="6035687" y="239538"/>
                  </a:lnTo>
                  <a:lnTo>
                    <a:pt x="6035687" y="251203"/>
                  </a:lnTo>
                  <a:cubicBezTo>
                    <a:pt x="6036468" y="258719"/>
                    <a:pt x="6032444" y="262985"/>
                    <a:pt x="6023614" y="264002"/>
                  </a:cubicBezTo>
                  <a:cubicBezTo>
                    <a:pt x="6014114" y="266371"/>
                    <a:pt x="6003298" y="267555"/>
                    <a:pt x="5991169" y="267555"/>
                  </a:cubicBezTo>
                  <a:cubicBezTo>
                    <a:pt x="5991169" y="253479"/>
                    <a:pt x="5991560" y="233610"/>
                    <a:pt x="5992341" y="207950"/>
                  </a:cubicBezTo>
                  <a:cubicBezTo>
                    <a:pt x="5992341" y="191603"/>
                    <a:pt x="5992341" y="180708"/>
                    <a:pt x="5992341" y="175263"/>
                  </a:cubicBezTo>
                  <a:lnTo>
                    <a:pt x="5992341" y="107255"/>
                  </a:lnTo>
                  <a:lnTo>
                    <a:pt x="5984100" y="109760"/>
                  </a:lnTo>
                  <a:lnTo>
                    <a:pt x="5945200" y="109760"/>
                  </a:lnTo>
                  <a:lnTo>
                    <a:pt x="5945200" y="128141"/>
                  </a:lnTo>
                  <a:cubicBezTo>
                    <a:pt x="5977111" y="139067"/>
                    <a:pt x="5992266" y="152517"/>
                    <a:pt x="5990666" y="168492"/>
                  </a:cubicBezTo>
                  <a:cubicBezTo>
                    <a:pt x="5988893" y="183573"/>
                    <a:pt x="5981247" y="192013"/>
                    <a:pt x="5967728" y="193811"/>
                  </a:cubicBezTo>
                  <a:cubicBezTo>
                    <a:pt x="5959406" y="193811"/>
                    <a:pt x="5953801" y="188528"/>
                    <a:pt x="5950911" y="177961"/>
                  </a:cubicBezTo>
                  <a:cubicBezTo>
                    <a:pt x="5949398" y="164318"/>
                    <a:pt x="5947494" y="152480"/>
                    <a:pt x="5945200" y="142447"/>
                  </a:cubicBezTo>
                  <a:lnTo>
                    <a:pt x="5945200" y="262867"/>
                  </a:lnTo>
                  <a:cubicBezTo>
                    <a:pt x="5945981" y="271822"/>
                    <a:pt x="5941975" y="276801"/>
                    <a:pt x="5933182" y="277806"/>
                  </a:cubicBezTo>
                  <a:cubicBezTo>
                    <a:pt x="5928296" y="278624"/>
                    <a:pt x="5917468" y="279034"/>
                    <a:pt x="5900700" y="279034"/>
                  </a:cubicBezTo>
                  <a:cubicBezTo>
                    <a:pt x="5902263" y="228395"/>
                    <a:pt x="5903044" y="191430"/>
                    <a:pt x="5903044" y="168138"/>
                  </a:cubicBezTo>
                  <a:cubicBezTo>
                    <a:pt x="5894735" y="187647"/>
                    <a:pt x="5877551" y="207881"/>
                    <a:pt x="5851494" y="228841"/>
                  </a:cubicBezTo>
                  <a:lnTo>
                    <a:pt x="5845838" y="223763"/>
                  </a:lnTo>
                  <a:cubicBezTo>
                    <a:pt x="5870755" y="179362"/>
                    <a:pt x="5887485" y="141361"/>
                    <a:pt x="5896030" y="109760"/>
                  </a:cubicBezTo>
                  <a:lnTo>
                    <a:pt x="5850508" y="109760"/>
                  </a:lnTo>
                  <a:lnTo>
                    <a:pt x="5850508" y="96812"/>
                  </a:lnTo>
                  <a:lnTo>
                    <a:pt x="5903044" y="96812"/>
                  </a:lnTo>
                  <a:lnTo>
                    <a:pt x="5903044" y="52554"/>
                  </a:lnTo>
                  <a:cubicBezTo>
                    <a:pt x="5891026" y="54899"/>
                    <a:pt x="5873904" y="56071"/>
                    <a:pt x="5851680" y="56071"/>
                  </a:cubicBezTo>
                  <a:lnTo>
                    <a:pt x="5851680" y="45076"/>
                  </a:lnTo>
                  <a:cubicBezTo>
                    <a:pt x="5897110" y="33120"/>
                    <a:pt x="5932208" y="18839"/>
                    <a:pt x="5956976" y="2232"/>
                  </a:cubicBezTo>
                  <a:close/>
                  <a:moveTo>
                    <a:pt x="6626349" y="0"/>
                  </a:moveTo>
                  <a:lnTo>
                    <a:pt x="6671184" y="9432"/>
                  </a:lnTo>
                  <a:cubicBezTo>
                    <a:pt x="6676181" y="10672"/>
                    <a:pt x="6678680" y="13053"/>
                    <a:pt x="6678680" y="16575"/>
                  </a:cubicBezTo>
                  <a:cubicBezTo>
                    <a:pt x="6677440" y="22739"/>
                    <a:pt x="6672914" y="25821"/>
                    <a:pt x="6665100" y="25821"/>
                  </a:cubicBezTo>
                  <a:cubicBezTo>
                    <a:pt x="6657696" y="34714"/>
                    <a:pt x="6648990" y="40121"/>
                    <a:pt x="6638980" y="42043"/>
                  </a:cubicBezTo>
                  <a:lnTo>
                    <a:pt x="6676374" y="42043"/>
                  </a:lnTo>
                  <a:lnTo>
                    <a:pt x="6695052" y="16352"/>
                  </a:lnTo>
                  <a:lnTo>
                    <a:pt x="6732203" y="41485"/>
                  </a:lnTo>
                  <a:cubicBezTo>
                    <a:pt x="6734646" y="42701"/>
                    <a:pt x="6735868" y="44456"/>
                    <a:pt x="6735868" y="46750"/>
                  </a:cubicBezTo>
                  <a:cubicBezTo>
                    <a:pt x="6735868" y="51227"/>
                    <a:pt x="6731292" y="53975"/>
                    <a:pt x="6722138" y="54992"/>
                  </a:cubicBezTo>
                  <a:lnTo>
                    <a:pt x="6686136" y="54992"/>
                  </a:lnTo>
                  <a:lnTo>
                    <a:pt x="6715776" y="75958"/>
                  </a:lnTo>
                  <a:cubicBezTo>
                    <a:pt x="6718281" y="77210"/>
                    <a:pt x="6719534" y="78984"/>
                    <a:pt x="6719534" y="81278"/>
                  </a:cubicBezTo>
                  <a:cubicBezTo>
                    <a:pt x="6719534" y="83505"/>
                    <a:pt x="6718495" y="85304"/>
                    <a:pt x="6716418" y="86678"/>
                  </a:cubicBezTo>
                  <a:lnTo>
                    <a:pt x="6708012" y="89233"/>
                  </a:lnTo>
                  <a:lnTo>
                    <a:pt x="6737802" y="109202"/>
                  </a:lnTo>
                  <a:cubicBezTo>
                    <a:pt x="6740407" y="110517"/>
                    <a:pt x="6741709" y="112321"/>
                    <a:pt x="6741709" y="114616"/>
                  </a:cubicBezTo>
                  <a:cubicBezTo>
                    <a:pt x="6741709" y="119068"/>
                    <a:pt x="6737554" y="121815"/>
                    <a:pt x="6729245" y="122857"/>
                  </a:cubicBezTo>
                  <a:lnTo>
                    <a:pt x="6656840" y="122857"/>
                  </a:lnTo>
                  <a:lnTo>
                    <a:pt x="6688559" y="129703"/>
                  </a:lnTo>
                  <a:cubicBezTo>
                    <a:pt x="6695194" y="130869"/>
                    <a:pt x="6698128" y="133350"/>
                    <a:pt x="6697358" y="137145"/>
                  </a:cubicBezTo>
                  <a:cubicBezTo>
                    <a:pt x="6697358" y="142899"/>
                    <a:pt x="6692819" y="146229"/>
                    <a:pt x="6683740" y="147135"/>
                  </a:cubicBezTo>
                  <a:lnTo>
                    <a:pt x="6664144" y="163487"/>
                  </a:lnTo>
                  <a:lnTo>
                    <a:pt x="6686940" y="163487"/>
                  </a:lnTo>
                  <a:lnTo>
                    <a:pt x="6706846" y="136624"/>
                  </a:lnTo>
                  <a:lnTo>
                    <a:pt x="6743681" y="162799"/>
                  </a:lnTo>
                  <a:cubicBezTo>
                    <a:pt x="6747042" y="164114"/>
                    <a:pt x="6748332" y="166197"/>
                    <a:pt x="6747550" y="169050"/>
                  </a:cubicBezTo>
                  <a:cubicBezTo>
                    <a:pt x="6747550" y="172932"/>
                    <a:pt x="6743396" y="175393"/>
                    <a:pt x="6735086" y="176435"/>
                  </a:cubicBezTo>
                  <a:lnTo>
                    <a:pt x="6671050" y="176435"/>
                  </a:lnTo>
                  <a:lnTo>
                    <a:pt x="6706009" y="191132"/>
                  </a:lnTo>
                  <a:cubicBezTo>
                    <a:pt x="6711416" y="193290"/>
                    <a:pt x="6714120" y="195969"/>
                    <a:pt x="6714120" y="199169"/>
                  </a:cubicBezTo>
                  <a:cubicBezTo>
                    <a:pt x="6714120" y="203448"/>
                    <a:pt x="6710616" y="208303"/>
                    <a:pt x="6703609" y="213735"/>
                  </a:cubicBezTo>
                  <a:lnTo>
                    <a:pt x="6703609" y="227111"/>
                  </a:lnTo>
                  <a:cubicBezTo>
                    <a:pt x="6703609" y="230993"/>
                    <a:pt x="6703609" y="242273"/>
                    <a:pt x="6703609" y="260951"/>
                  </a:cubicBezTo>
                  <a:cubicBezTo>
                    <a:pt x="6704390" y="268355"/>
                    <a:pt x="6701495" y="272634"/>
                    <a:pt x="6694922" y="273787"/>
                  </a:cubicBezTo>
                  <a:cubicBezTo>
                    <a:pt x="6687070" y="276132"/>
                    <a:pt x="6675134" y="277304"/>
                    <a:pt x="6659110" y="277304"/>
                  </a:cubicBezTo>
                  <a:lnTo>
                    <a:pt x="6659110" y="259798"/>
                  </a:lnTo>
                  <a:lnTo>
                    <a:pt x="6545256" y="259798"/>
                  </a:lnTo>
                  <a:lnTo>
                    <a:pt x="6545256" y="262067"/>
                  </a:lnTo>
                  <a:cubicBezTo>
                    <a:pt x="6545256" y="271195"/>
                    <a:pt x="6541082" y="276274"/>
                    <a:pt x="6532736" y="277304"/>
                  </a:cubicBezTo>
                  <a:cubicBezTo>
                    <a:pt x="6526548" y="278085"/>
                    <a:pt x="6515497" y="278476"/>
                    <a:pt x="6499584" y="278476"/>
                  </a:cubicBezTo>
                  <a:cubicBezTo>
                    <a:pt x="6499584" y="272101"/>
                    <a:pt x="6499975" y="263828"/>
                    <a:pt x="6500756" y="253658"/>
                  </a:cubicBezTo>
                  <a:cubicBezTo>
                    <a:pt x="6500756" y="244506"/>
                    <a:pt x="6500756" y="238373"/>
                    <a:pt x="6500756" y="235260"/>
                  </a:cubicBezTo>
                  <a:lnTo>
                    <a:pt x="6500756" y="216637"/>
                  </a:lnTo>
                  <a:cubicBezTo>
                    <a:pt x="6500756" y="202238"/>
                    <a:pt x="6500366" y="190940"/>
                    <a:pt x="6499584" y="182742"/>
                  </a:cubicBezTo>
                  <a:lnTo>
                    <a:pt x="6548196" y="195616"/>
                  </a:lnTo>
                  <a:lnTo>
                    <a:pt x="6654254" y="195616"/>
                  </a:lnTo>
                  <a:lnTo>
                    <a:pt x="6665532" y="176435"/>
                  </a:lnTo>
                  <a:lnTo>
                    <a:pt x="6462564" y="176435"/>
                  </a:lnTo>
                  <a:lnTo>
                    <a:pt x="6462564" y="163487"/>
                  </a:lnTo>
                  <a:lnTo>
                    <a:pt x="6520404" y="163487"/>
                  </a:lnTo>
                  <a:lnTo>
                    <a:pt x="6518598" y="157292"/>
                  </a:lnTo>
                  <a:cubicBezTo>
                    <a:pt x="6516427" y="146986"/>
                    <a:pt x="6511372" y="136853"/>
                    <a:pt x="6503436" y="126894"/>
                  </a:cubicBezTo>
                  <a:lnTo>
                    <a:pt x="6504808" y="122857"/>
                  </a:lnTo>
                  <a:lnTo>
                    <a:pt x="6467233" y="122857"/>
                  </a:lnTo>
                  <a:lnTo>
                    <a:pt x="6467233" y="109909"/>
                  </a:lnTo>
                  <a:lnTo>
                    <a:pt x="6578147" y="109909"/>
                  </a:lnTo>
                  <a:lnTo>
                    <a:pt x="6578147" y="89520"/>
                  </a:lnTo>
                  <a:lnTo>
                    <a:pt x="6492924" y="89520"/>
                  </a:lnTo>
                  <a:lnTo>
                    <a:pt x="6492924" y="76572"/>
                  </a:lnTo>
                  <a:lnTo>
                    <a:pt x="6578147" y="76572"/>
                  </a:lnTo>
                  <a:lnTo>
                    <a:pt x="6578147" y="54992"/>
                  </a:lnTo>
                  <a:lnTo>
                    <a:pt x="6475418" y="54992"/>
                  </a:lnTo>
                  <a:lnTo>
                    <a:pt x="6475418" y="42043"/>
                  </a:lnTo>
                  <a:lnTo>
                    <a:pt x="6545992" y="42043"/>
                  </a:lnTo>
                  <a:lnTo>
                    <a:pt x="6544494" y="40072"/>
                  </a:lnTo>
                  <a:cubicBezTo>
                    <a:pt x="6542174" y="30795"/>
                    <a:pt x="6537046" y="20377"/>
                    <a:pt x="6529108" y="8818"/>
                  </a:cubicBezTo>
                  <a:lnTo>
                    <a:pt x="6531322" y="2344"/>
                  </a:lnTo>
                  <a:cubicBezTo>
                    <a:pt x="6569633" y="4824"/>
                    <a:pt x="6587622" y="13872"/>
                    <a:pt x="6585291" y="29486"/>
                  </a:cubicBezTo>
                  <a:cubicBezTo>
                    <a:pt x="6585291" y="36816"/>
                    <a:pt x="6582562" y="41002"/>
                    <a:pt x="6577106" y="42043"/>
                  </a:cubicBezTo>
                  <a:lnTo>
                    <a:pt x="6617289" y="42043"/>
                  </a:lnTo>
                  <a:cubicBezTo>
                    <a:pt x="6621556" y="28550"/>
                    <a:pt x="6624575" y="14535"/>
                    <a:pt x="6626349"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pic>
        <p:nvPicPr>
          <p:cNvPr id="1030" name="Picture 6" descr="http://cnsphoto.com/cnsphoto/groupPicToIo/getIoReadImg.do?picId=14788426&amp;langType=0&amp;imgType=4&amp;featuresImgFlag=1"/>
          <p:cNvPicPr>
            <a:picLocks noChangeAspect="1" noChangeArrowheads="1"/>
          </p:cNvPicPr>
          <p:nvPr/>
        </p:nvPicPr>
        <p:blipFill rotWithShape="1">
          <a:blip r:embed="rId2">
            <a:extLst>
              <a:ext uri="{28A0092B-C50C-407E-A947-70E740481C1C}">
                <a14:useLocalDpi xmlns:a14="http://schemas.microsoft.com/office/drawing/2010/main" val="0"/>
              </a:ext>
            </a:extLst>
          </a:blip>
          <a:srcRect l="20694" t="24053" r="20314" b="22663"/>
          <a:stretch>
            <a:fillRect/>
          </a:stretch>
        </p:blipFill>
        <p:spPr bwMode="auto">
          <a:xfrm>
            <a:off x="-1" y="2641600"/>
            <a:ext cx="6096001" cy="36576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0" y="3258457"/>
            <a:ext cx="6096000" cy="3040742"/>
            <a:chOff x="0" y="3272971"/>
            <a:chExt cx="6096000" cy="3040742"/>
          </a:xfrm>
        </p:grpSpPr>
        <p:sp>
          <p:nvSpPr>
            <p:cNvPr id="9" name="矩形 8"/>
            <p:cNvSpPr/>
            <p:nvPr/>
          </p:nvSpPr>
          <p:spPr>
            <a:xfrm>
              <a:off x="0" y="3272971"/>
              <a:ext cx="6096000" cy="3040742"/>
            </a:xfrm>
            <a:prstGeom prst="rect">
              <a:avLst/>
            </a:prstGeom>
            <a:gradFill>
              <a:gsLst>
                <a:gs pos="23000">
                  <a:srgbClr val="9A1A1D">
                    <a:alpha val="75000"/>
                  </a:srgbClr>
                </a:gs>
                <a:gs pos="0">
                  <a:srgbClr val="BB2B13">
                    <a:alpha val="0"/>
                  </a:srgbClr>
                </a:gs>
                <a:gs pos="100000">
                  <a:srgbClr val="9A1A1D">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 name="矩形 1"/>
            <p:cNvSpPr/>
            <p:nvPr/>
          </p:nvSpPr>
          <p:spPr>
            <a:xfrm>
              <a:off x="883588" y="4063806"/>
              <a:ext cx="4328825" cy="1015663"/>
            </a:xfrm>
            <a:prstGeom prst="rect">
              <a:avLst/>
            </a:prstGeom>
          </p:spPr>
          <p:txBody>
            <a:bodyPr wrap="square">
              <a:spAutoFit/>
            </a:bodyPr>
            <a:lstStyle/>
            <a:p>
              <a:pPr indent="457200"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党的十七大把</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和谐</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与</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富强</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、民主、</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文明</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一起</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写入基本路线。 </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duotone>
              <a:prstClr val="black"/>
              <a:srgbClr val="D9C3A5">
                <a:tint val="50000"/>
                <a:satMod val="180000"/>
              </a:srgbClr>
            </a:duotone>
            <a:extLst>
              <a:ext uri="{28A0092B-C50C-407E-A947-70E740481C1C}">
                <a14:useLocalDpi xmlns:a14="http://schemas.microsoft.com/office/drawing/2010/main" val="0"/>
              </a:ext>
            </a:extLst>
          </a:blip>
          <a:srcRect t="23024" r="27373" b="30827"/>
          <a:stretch>
            <a:fillRect/>
          </a:stretch>
        </p:blipFill>
        <p:spPr>
          <a:xfrm>
            <a:off x="0" y="1563462"/>
            <a:ext cx="12192000" cy="5294538"/>
          </a:xfrm>
          <a:prstGeom prst="rect">
            <a:avLst/>
          </a:prstGeom>
        </p:spPr>
      </p:pic>
      <p:sp>
        <p:nvSpPr>
          <p:cNvPr id="4" name="矩形 3"/>
          <p:cNvSpPr/>
          <p:nvPr/>
        </p:nvSpPr>
        <p:spPr>
          <a:xfrm>
            <a:off x="0" y="1489031"/>
            <a:ext cx="12192000" cy="5092522"/>
          </a:xfrm>
          <a:prstGeom prst="rect">
            <a:avLst/>
          </a:prstGeom>
          <a:gradFill flip="none" rotWithShape="1">
            <a:gsLst>
              <a:gs pos="53000">
                <a:srgbClr val="FCFDFA">
                  <a:alpha val="82000"/>
                </a:srgbClr>
              </a:gs>
              <a:gs pos="14000">
                <a:srgbClr val="FCFDFA"/>
              </a:gs>
              <a:gs pos="100000">
                <a:srgbClr val="FCFDF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角圆角矩形 5"/>
          <p:cNvSpPr/>
          <p:nvPr/>
        </p:nvSpPr>
        <p:spPr>
          <a:xfrm>
            <a:off x="3987115" y="828000"/>
            <a:ext cx="4217772"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社会主义根本任务的理论</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圆角矩形 9"/>
          <p:cNvSpPr/>
          <p:nvPr/>
        </p:nvSpPr>
        <p:spPr>
          <a:xfrm>
            <a:off x="1152293" y="1765005"/>
            <a:ext cx="9887414" cy="2048712"/>
          </a:xfrm>
          <a:prstGeom prst="roundRect">
            <a:avLst>
              <a:gd name="adj" fmla="val 6440"/>
            </a:avLst>
          </a:prstGeom>
          <a:solidFill>
            <a:schemeClr val="bg1">
              <a:alpha val="80000"/>
            </a:schemeClr>
          </a:solidFill>
          <a:ln>
            <a:gradFill>
              <a:gsLst>
                <a:gs pos="100000">
                  <a:schemeClr val="bg1"/>
                </a:gs>
                <a:gs pos="0">
                  <a:srgbClr val="FBECC4"/>
                </a:gs>
              </a:gsLst>
              <a:lin ang="0" scaled="0"/>
            </a:grad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522495" y="2039546"/>
            <a:ext cx="9147010" cy="1477328"/>
          </a:xfrm>
          <a:prstGeom prst="rect">
            <a:avLst/>
          </a:prstGeom>
          <a:noFill/>
        </p:spPr>
        <p:txBody>
          <a:bodyPr wrap="square" rtlCol="0">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马克思主义始终高度重视生产力的发展。无产阶级夺取政权之后，要尽可能快地增加生产力的总量。中国是一个处于社会主义初级阶段的发展中国家，发展生产力的任务尤为突出和重要。</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flipH="1">
            <a:off x="-6" y="849588"/>
            <a:ext cx="12191999" cy="2715110"/>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50" name="组合 1"/>
          <p:cNvGrpSpPr/>
          <p:nvPr/>
        </p:nvGrpSpPr>
        <p:grpSpPr>
          <a:xfrm>
            <a:off x="764598" y="2674718"/>
            <a:ext cx="3282070" cy="3494198"/>
            <a:chOff x="764598" y="2484619"/>
            <a:chExt cx="3282070" cy="3104621"/>
          </a:xfrm>
        </p:grpSpPr>
        <p:sp>
          <p:nvSpPr>
            <p:cNvPr id="51" name="矩形: 对角圆角 32"/>
            <p:cNvSpPr/>
            <p:nvPr/>
          </p:nvSpPr>
          <p:spPr>
            <a:xfrm>
              <a:off x="775707" y="2755802"/>
              <a:ext cx="3270961" cy="2833438"/>
            </a:xfrm>
            <a:prstGeom prst="round2DiagRect">
              <a:avLst>
                <a:gd name="adj1" fmla="val 5757"/>
                <a:gd name="adj2" fmla="val 0"/>
              </a:avLst>
            </a:prstGeom>
            <a:gradFill flip="none" rotWithShape="1">
              <a:gsLst>
                <a:gs pos="0">
                  <a:srgbClr val="FFFF00">
                    <a:lumMod val="100000"/>
                  </a:srgbClr>
                </a:gs>
                <a:gs pos="100000">
                  <a:srgbClr val="C00000">
                    <a:lumMod val="100000"/>
                  </a:srgbClr>
                </a:gs>
              </a:gsLst>
              <a:lin ang="8100000" scaled="1"/>
              <a:tileRect/>
            </a:gradFill>
            <a:ln w="38100">
              <a:noFill/>
            </a:ln>
            <a:effectLst>
              <a:innerShdw blurRad="215900" dist="25400">
                <a:srgbClr val="C00000">
                  <a:alpha val="62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对角圆角 32"/>
            <p:cNvSpPr/>
            <p:nvPr/>
          </p:nvSpPr>
          <p:spPr>
            <a:xfrm>
              <a:off x="764598" y="2484619"/>
              <a:ext cx="3270961" cy="2888598"/>
            </a:xfrm>
            <a:prstGeom prst="round2DiagRect">
              <a:avLst>
                <a:gd name="adj1" fmla="val 8242"/>
                <a:gd name="adj2" fmla="val 0"/>
              </a:avLst>
            </a:prstGeom>
            <a:gradFill flip="none" rotWithShape="1">
              <a:gsLst>
                <a:gs pos="0">
                  <a:srgbClr val="FFFF00">
                    <a:lumMod val="0"/>
                    <a:lumOff val="100000"/>
                  </a:srgbClr>
                </a:gs>
                <a:gs pos="100000">
                  <a:srgbClr val="C00000">
                    <a:lumMod val="10000"/>
                    <a:lumOff val="90000"/>
                  </a:srgbClr>
                </a:gs>
              </a:gsLst>
              <a:lin ang="8100000" scaled="1"/>
              <a:tileRect/>
            </a:gradFill>
            <a:ln w="38100">
              <a:solidFill>
                <a:srgbClr val="FFFDFA"/>
              </a:solidFill>
            </a:ln>
            <a:effectLst>
              <a:outerShdw blurRad="101600" dist="114300" dir="3120000" sx="98000" sy="98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3" name="矩形 52"/>
          <p:cNvSpPr/>
          <p:nvPr/>
        </p:nvSpPr>
        <p:spPr>
          <a:xfrm>
            <a:off x="764598" y="1274458"/>
            <a:ext cx="2537024" cy="1077218"/>
          </a:xfrm>
          <a:prstGeom prst="rect">
            <a:avLst/>
          </a:prstGeom>
          <a:effectLst>
            <a:outerShdw blurRad="50800" dist="50800" dir="8100000" algn="tr" rotWithShape="0">
              <a:prstClr val="black">
                <a:alpha val="23000"/>
              </a:prstClr>
            </a:outerShdw>
          </a:effectLst>
        </p:spPr>
        <p:txBody>
          <a:bodyPr wrap="square">
            <a:spAutoFit/>
          </a:bodyPr>
          <a:lstStyle/>
          <a:p>
            <a:r>
              <a:rPr lang="en-US" altLang="zh-CN" sz="36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1950</a:t>
            </a:r>
            <a:r>
              <a:rPr lang="zh-CN" altLang="en-US" sz="36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年</a:t>
            </a:r>
            <a:endParaRPr lang="en-US" altLang="zh-CN" sz="36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endParaRPr>
          </a:p>
          <a:p>
            <a:r>
              <a:rPr lang="en-US" altLang="zh-CN" sz="28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5</a:t>
            </a:r>
            <a:r>
              <a:rPr lang="zh-CN" altLang="en-US" sz="28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月</a:t>
            </a:r>
            <a:endParaRPr lang="en-US" altLang="zh-CN" sz="28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endParaRPr>
          </a:p>
        </p:txBody>
      </p:sp>
      <p:grpSp>
        <p:nvGrpSpPr>
          <p:cNvPr id="54" name="组合 2"/>
          <p:cNvGrpSpPr/>
          <p:nvPr/>
        </p:nvGrpSpPr>
        <p:grpSpPr>
          <a:xfrm>
            <a:off x="4460520" y="2674715"/>
            <a:ext cx="3270961" cy="3494200"/>
            <a:chOff x="4460520" y="2484617"/>
            <a:chExt cx="3270961" cy="3104623"/>
          </a:xfrm>
        </p:grpSpPr>
        <p:sp>
          <p:nvSpPr>
            <p:cNvPr id="55" name="矩形: 对角圆角 32"/>
            <p:cNvSpPr/>
            <p:nvPr/>
          </p:nvSpPr>
          <p:spPr>
            <a:xfrm>
              <a:off x="4460520" y="2755802"/>
              <a:ext cx="3270961" cy="2833438"/>
            </a:xfrm>
            <a:prstGeom prst="round2DiagRect">
              <a:avLst>
                <a:gd name="adj1" fmla="val 5757"/>
                <a:gd name="adj2" fmla="val 0"/>
              </a:avLst>
            </a:prstGeom>
            <a:gradFill flip="none" rotWithShape="1">
              <a:gsLst>
                <a:gs pos="0">
                  <a:srgbClr val="FFFF00">
                    <a:lumMod val="100000"/>
                  </a:srgbClr>
                </a:gs>
                <a:gs pos="100000">
                  <a:srgbClr val="C00000">
                    <a:lumMod val="100000"/>
                  </a:srgbClr>
                </a:gs>
              </a:gsLst>
              <a:lin ang="8100000" scaled="1"/>
              <a:tileRect/>
            </a:gradFill>
            <a:ln w="38100">
              <a:noFill/>
            </a:ln>
            <a:effectLst>
              <a:innerShdw blurRad="215900" dist="25400">
                <a:srgbClr val="C00000">
                  <a:alpha val="62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对角圆角 32"/>
            <p:cNvSpPr/>
            <p:nvPr/>
          </p:nvSpPr>
          <p:spPr>
            <a:xfrm>
              <a:off x="4460520" y="2484617"/>
              <a:ext cx="3270961" cy="2888599"/>
            </a:xfrm>
            <a:prstGeom prst="round2DiagRect">
              <a:avLst>
                <a:gd name="adj1" fmla="val 8242"/>
                <a:gd name="adj2" fmla="val 0"/>
              </a:avLst>
            </a:prstGeom>
            <a:gradFill flip="none" rotWithShape="1">
              <a:gsLst>
                <a:gs pos="0">
                  <a:srgbClr val="FFFF00">
                    <a:lumMod val="0"/>
                    <a:lumOff val="100000"/>
                  </a:srgbClr>
                </a:gs>
                <a:gs pos="100000">
                  <a:srgbClr val="C00000">
                    <a:lumMod val="10000"/>
                    <a:lumOff val="90000"/>
                  </a:srgbClr>
                </a:gs>
              </a:gsLst>
              <a:lin ang="8100000" scaled="1"/>
              <a:tileRect/>
            </a:gradFill>
            <a:ln w="38100">
              <a:solidFill>
                <a:srgbClr val="FFFDFA"/>
              </a:solidFill>
            </a:ln>
            <a:effectLst>
              <a:outerShdw blurRad="101600" dist="114300" dir="3120000" sx="98000" sy="98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7" name="矩形 56"/>
          <p:cNvSpPr/>
          <p:nvPr/>
        </p:nvSpPr>
        <p:spPr>
          <a:xfrm>
            <a:off x="4460520" y="1274458"/>
            <a:ext cx="2537024" cy="1077218"/>
          </a:xfrm>
          <a:prstGeom prst="rect">
            <a:avLst/>
          </a:prstGeom>
          <a:effectLst>
            <a:outerShdw blurRad="50800" dist="50800" dir="8100000" algn="tr" rotWithShape="0">
              <a:prstClr val="black">
                <a:alpha val="23000"/>
              </a:prstClr>
            </a:outerShdw>
          </a:effectLst>
        </p:spPr>
        <p:txBody>
          <a:bodyPr wrap="square">
            <a:spAutoFit/>
          </a:bodyPr>
          <a:lstStyle/>
          <a:p>
            <a:r>
              <a:rPr lang="en-US" altLang="zh-CN" sz="36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1978</a:t>
            </a:r>
            <a:r>
              <a:rPr lang="zh-CN" altLang="en-US" sz="36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年</a:t>
            </a:r>
            <a:endParaRPr lang="en-US" altLang="zh-CN" sz="36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endParaRPr>
          </a:p>
          <a:p>
            <a:r>
              <a:rPr lang="en-US" altLang="zh-CN" sz="28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9</a:t>
            </a:r>
            <a:r>
              <a:rPr lang="zh-CN" altLang="en-US" sz="28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月</a:t>
            </a:r>
            <a:endParaRPr lang="en-US" altLang="zh-CN" sz="28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endParaRPr>
          </a:p>
        </p:txBody>
      </p:sp>
      <p:grpSp>
        <p:nvGrpSpPr>
          <p:cNvPr id="58" name="组合 3"/>
          <p:cNvGrpSpPr/>
          <p:nvPr/>
        </p:nvGrpSpPr>
        <p:grpSpPr>
          <a:xfrm>
            <a:off x="8145334" y="2670825"/>
            <a:ext cx="3270961" cy="3498091"/>
            <a:chOff x="8145334" y="2481160"/>
            <a:chExt cx="3270961" cy="3108080"/>
          </a:xfrm>
        </p:grpSpPr>
        <p:sp>
          <p:nvSpPr>
            <p:cNvPr id="59" name="矩形: 对角圆角 32"/>
            <p:cNvSpPr/>
            <p:nvPr/>
          </p:nvSpPr>
          <p:spPr>
            <a:xfrm>
              <a:off x="8145334" y="2755802"/>
              <a:ext cx="3270961" cy="2833438"/>
            </a:xfrm>
            <a:prstGeom prst="round2DiagRect">
              <a:avLst>
                <a:gd name="adj1" fmla="val 5757"/>
                <a:gd name="adj2" fmla="val 0"/>
              </a:avLst>
            </a:prstGeom>
            <a:gradFill flip="none" rotWithShape="1">
              <a:gsLst>
                <a:gs pos="0">
                  <a:srgbClr val="FFFF00">
                    <a:lumMod val="100000"/>
                  </a:srgbClr>
                </a:gs>
                <a:gs pos="100000">
                  <a:srgbClr val="C00000">
                    <a:lumMod val="100000"/>
                  </a:srgbClr>
                </a:gs>
              </a:gsLst>
              <a:lin ang="8100000" scaled="1"/>
              <a:tileRect/>
            </a:gradFill>
            <a:ln w="38100">
              <a:noFill/>
            </a:ln>
            <a:effectLst>
              <a:innerShdw blurRad="215900" dist="25400">
                <a:srgbClr val="C00000">
                  <a:alpha val="62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对角圆角 32"/>
            <p:cNvSpPr/>
            <p:nvPr/>
          </p:nvSpPr>
          <p:spPr>
            <a:xfrm>
              <a:off x="8145334" y="2481160"/>
              <a:ext cx="3270961" cy="2892057"/>
            </a:xfrm>
            <a:prstGeom prst="round2DiagRect">
              <a:avLst>
                <a:gd name="adj1" fmla="val 8242"/>
                <a:gd name="adj2" fmla="val 0"/>
              </a:avLst>
            </a:prstGeom>
            <a:gradFill flip="none" rotWithShape="1">
              <a:gsLst>
                <a:gs pos="0">
                  <a:srgbClr val="FFFF00">
                    <a:lumMod val="0"/>
                    <a:lumOff val="100000"/>
                  </a:srgbClr>
                </a:gs>
                <a:gs pos="100000">
                  <a:srgbClr val="C00000">
                    <a:lumMod val="10000"/>
                    <a:lumOff val="90000"/>
                  </a:srgbClr>
                </a:gs>
              </a:gsLst>
              <a:lin ang="8100000" scaled="1"/>
              <a:tileRect/>
            </a:gradFill>
            <a:ln w="38100">
              <a:solidFill>
                <a:srgbClr val="FFFDFA"/>
              </a:solidFill>
            </a:ln>
            <a:effectLst>
              <a:outerShdw blurRad="101600" dist="114300" dir="3120000" sx="98000" sy="98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1" name="矩形 60"/>
          <p:cNvSpPr/>
          <p:nvPr/>
        </p:nvSpPr>
        <p:spPr>
          <a:xfrm>
            <a:off x="8145334" y="1274458"/>
            <a:ext cx="2537024" cy="1077218"/>
          </a:xfrm>
          <a:prstGeom prst="rect">
            <a:avLst/>
          </a:prstGeom>
          <a:effectLst>
            <a:outerShdw blurRad="50800" dist="50800" dir="8100000" algn="tr" rotWithShape="0">
              <a:prstClr val="black">
                <a:alpha val="23000"/>
              </a:prstClr>
            </a:outerShdw>
          </a:effectLst>
        </p:spPr>
        <p:txBody>
          <a:bodyPr wrap="square">
            <a:spAutoFit/>
          </a:bodyPr>
          <a:lstStyle/>
          <a:p>
            <a:r>
              <a:rPr lang="en-US" altLang="zh-CN" sz="36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1984</a:t>
            </a:r>
            <a:r>
              <a:rPr lang="zh-CN" altLang="en-US" sz="36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年</a:t>
            </a:r>
            <a:endParaRPr lang="en-US" altLang="zh-CN" sz="36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endParaRPr>
          </a:p>
          <a:p>
            <a:r>
              <a:rPr lang="en-US" altLang="zh-CN" sz="28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6</a:t>
            </a:r>
            <a:r>
              <a:rPr lang="zh-CN" altLang="en-US" sz="28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rPr>
              <a:t>月</a:t>
            </a:r>
            <a:endParaRPr lang="en-US" altLang="zh-CN" sz="2800" b="1" dirty="0">
              <a:solidFill>
                <a:schemeClr val="bg1"/>
              </a:solidFill>
              <a:latin typeface="华文中宋" panose="02010600040101010101" pitchFamily="2" charset="-122"/>
              <a:ea typeface="华文中宋" panose="02010600040101010101" pitchFamily="2" charset="-122"/>
              <a:cs typeface="微软雅黑" panose="020B0503020204020204" pitchFamily="34" charset="-122"/>
            </a:endParaRPr>
          </a:p>
        </p:txBody>
      </p:sp>
      <p:grpSp>
        <p:nvGrpSpPr>
          <p:cNvPr id="62" name="组合 5"/>
          <p:cNvGrpSpPr/>
          <p:nvPr/>
        </p:nvGrpSpPr>
        <p:grpSpPr>
          <a:xfrm>
            <a:off x="1559496" y="1951941"/>
            <a:ext cx="2707280" cy="181258"/>
            <a:chOff x="1559496" y="2059392"/>
            <a:chExt cx="2707280" cy="181258"/>
          </a:xfrm>
        </p:grpSpPr>
        <p:cxnSp>
          <p:nvCxnSpPr>
            <p:cNvPr id="63" name="直线连接符 62"/>
            <p:cNvCxnSpPr/>
            <p:nvPr/>
          </p:nvCxnSpPr>
          <p:spPr>
            <a:xfrm>
              <a:off x="1559496" y="2153914"/>
              <a:ext cx="2487172" cy="0"/>
            </a:xfrm>
            <a:prstGeom prst="line">
              <a:avLst/>
            </a:prstGeom>
            <a:ln w="19050">
              <a:solidFill>
                <a:schemeClr val="bg1"/>
              </a:solidFill>
              <a:prstDash val="sysDot"/>
              <a:headEnd type="none" w="lg" len="lg"/>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4" name="三角形 63"/>
            <p:cNvSpPr/>
            <p:nvPr/>
          </p:nvSpPr>
          <p:spPr>
            <a:xfrm rot="5400000">
              <a:off x="4067123" y="2040996"/>
              <a:ext cx="181258" cy="218049"/>
            </a:xfrm>
            <a:prstGeom prst="triangl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5" name="组合 43"/>
          <p:cNvGrpSpPr/>
          <p:nvPr/>
        </p:nvGrpSpPr>
        <p:grpSpPr>
          <a:xfrm>
            <a:off x="5449162" y="1951941"/>
            <a:ext cx="2508552" cy="181258"/>
            <a:chOff x="1559496" y="2059393"/>
            <a:chExt cx="2508552" cy="181258"/>
          </a:xfrm>
        </p:grpSpPr>
        <p:cxnSp>
          <p:nvCxnSpPr>
            <p:cNvPr id="66" name="直线连接符 65"/>
            <p:cNvCxnSpPr/>
            <p:nvPr/>
          </p:nvCxnSpPr>
          <p:spPr>
            <a:xfrm flipV="1">
              <a:off x="1559496" y="2150022"/>
              <a:ext cx="2290504" cy="3892"/>
            </a:xfrm>
            <a:prstGeom prst="line">
              <a:avLst/>
            </a:prstGeom>
            <a:ln w="19050">
              <a:solidFill>
                <a:schemeClr val="bg1"/>
              </a:solidFill>
              <a:prstDash val="sysDot"/>
              <a:headEnd type="none" w="lg" len="lg"/>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7" name="三角形 66"/>
            <p:cNvSpPr/>
            <p:nvPr/>
          </p:nvSpPr>
          <p:spPr>
            <a:xfrm rot="5400000">
              <a:off x="3868395" y="2040997"/>
              <a:ext cx="181258" cy="218049"/>
            </a:xfrm>
            <a:prstGeom prst="triangl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文本框 9"/>
          <p:cNvSpPr txBox="1"/>
          <p:nvPr/>
        </p:nvSpPr>
        <p:spPr>
          <a:xfrm>
            <a:off x="969249" y="2780777"/>
            <a:ext cx="2872769" cy="2169825"/>
          </a:xfrm>
          <a:prstGeom prst="rect">
            <a:avLst/>
          </a:prstGeom>
          <a:noFill/>
        </p:spPr>
        <p:txBody>
          <a:bodyPr wrap="square" rtlCol="0">
            <a:spAutoFit/>
          </a:bodyPr>
          <a:lstStyle/>
          <a:p>
            <a:pPr algn="just">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邓小平指出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一切都要引导到发展生产力。共产党就是为发展社会生产力的，否则就违背了马克思主义理论。</a:t>
            </a:r>
            <a:r>
              <a:rPr lang="zh-CN" altLang="en-US" dirty="0">
                <a:solidFill>
                  <a:schemeClr val="tx1">
                    <a:lumMod val="85000"/>
                    <a:lumOff val="15000"/>
                  </a:schemeClr>
                </a:solidFill>
                <a:latin typeface="楷体" panose="02010609060101010101" pitchFamily="49" charset="-122"/>
                <a:ea typeface="楷体" panose="02010609060101010101" pitchFamily="49"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413422" y="2780777"/>
            <a:ext cx="2734784" cy="3000821"/>
          </a:xfrm>
          <a:prstGeom prst="rect">
            <a:avLst/>
          </a:prstGeom>
          <a:noFill/>
        </p:spPr>
        <p:txBody>
          <a:bodyPr wrap="square" rtlCol="0">
            <a:spAutoFit/>
          </a:bodyPr>
          <a:lstStyle>
            <a:defPPr>
              <a:defRPr lang="zh-CN"/>
            </a:defPPr>
            <a:lvl1pPr>
              <a:lnSpc>
                <a:spcPct val="15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a:r>
              <a:rPr lang="zh-CN" altLang="en-US" dirty="0"/>
              <a:t>       邓小平作出</a:t>
            </a:r>
            <a:r>
              <a:rPr lang="zh-CN" altLang="en-US" dirty="0">
                <a:latin typeface="楷体" panose="02010609060101010101" pitchFamily="49" charset="-122"/>
                <a:ea typeface="楷体" panose="02010609060101010101" pitchFamily="49" charset="-122"/>
              </a:rPr>
              <a:t>“</a:t>
            </a:r>
            <a:r>
              <a:rPr lang="zh-CN" altLang="en-US" dirty="0"/>
              <a:t>社会主义阶段的最根本任务就是发展生产力</a:t>
            </a:r>
            <a:r>
              <a:rPr lang="zh-CN" altLang="en-US" dirty="0" smtClean="0">
                <a:latin typeface="楷体" panose="02010609060101010101" pitchFamily="49" charset="-122"/>
                <a:ea typeface="楷体" panose="02010609060101010101" pitchFamily="49" charset="-122"/>
              </a:rPr>
              <a:t>”</a:t>
            </a:r>
            <a:r>
              <a:rPr lang="zh-CN" altLang="en-US" dirty="0" smtClean="0"/>
              <a:t>这</a:t>
            </a:r>
            <a:r>
              <a:rPr lang="zh-CN" altLang="en-US" dirty="0"/>
              <a:t>一重大论断，是对我国社会主义建设经验教训和社会主要矛盾进行科学分析得出的最主要的结论。</a:t>
            </a:r>
            <a:endParaRPr lang="zh-CN" altLang="en-US" dirty="0"/>
          </a:p>
        </p:txBody>
      </p:sp>
      <p:sp>
        <p:nvSpPr>
          <p:cNvPr id="13" name="文本框 12"/>
          <p:cNvSpPr txBox="1"/>
          <p:nvPr/>
        </p:nvSpPr>
        <p:spPr>
          <a:xfrm>
            <a:off x="4684255" y="2780777"/>
            <a:ext cx="2823490" cy="3000821"/>
          </a:xfrm>
          <a:prstGeom prst="rect">
            <a:avLst/>
          </a:prstGeom>
          <a:noFill/>
        </p:spPr>
        <p:txBody>
          <a:bodyPr wrap="square" rtlCol="0">
            <a:spAutoFit/>
          </a:bodyPr>
          <a:lstStyle>
            <a:defPPr>
              <a:defRPr lang="zh-CN"/>
            </a:defPPr>
            <a:lvl1pPr>
              <a:lnSpc>
                <a:spcPct val="15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a:r>
              <a:rPr lang="zh-CN" altLang="en-US" dirty="0"/>
              <a:t>       邓小平强调</a:t>
            </a:r>
            <a:r>
              <a:rPr lang="en-US" altLang="zh-CN" dirty="0"/>
              <a:t>,</a:t>
            </a:r>
            <a:r>
              <a:rPr lang="zh-CN" altLang="en-US" dirty="0">
                <a:latin typeface="楷体" panose="02010609060101010101" pitchFamily="49" charset="-122"/>
                <a:ea typeface="楷体" panose="02010609060101010101" pitchFamily="49" charset="-122"/>
              </a:rPr>
              <a:t>“</a:t>
            </a:r>
            <a:r>
              <a:rPr lang="zh-CN" altLang="en-US" dirty="0"/>
              <a:t>社会主义制度优越性的根本表现，就是能够允许社会生产力以旧社会所没有的速度迅速发展，使人民不断增长的物质文化生活需要能够逐步得到满足</a:t>
            </a:r>
            <a:r>
              <a:rPr lang="zh-CN" altLang="en-US" dirty="0">
                <a:latin typeface="楷体" panose="02010609060101010101" pitchFamily="49" charset="-122"/>
                <a:ea typeface="楷体" panose="02010609060101010101" pitchFamily="49" charset="-122"/>
              </a:rPr>
              <a:t>”</a:t>
            </a:r>
            <a:r>
              <a:rPr lang="zh-CN" altLang="en-US" dirty="0"/>
              <a:t>。</a:t>
            </a:r>
            <a:r>
              <a:rPr lang="en-US" altLang="zh-CN"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
            <a:duotone>
              <a:schemeClr val="accent2">
                <a:shade val="45000"/>
                <a:satMod val="135000"/>
              </a:schemeClr>
              <a:prstClr val="white"/>
            </a:duotone>
          </a:blip>
          <a:srcRect t="22601" b="23839"/>
          <a:stretch>
            <a:fillRect/>
          </a:stretch>
        </p:blipFill>
        <p:spPr>
          <a:xfrm>
            <a:off x="0" y="501805"/>
            <a:ext cx="12192012" cy="6089494"/>
          </a:xfrm>
          <a:prstGeom prst="rect">
            <a:avLst/>
          </a:prstGeom>
        </p:spPr>
      </p:pic>
      <p:grpSp>
        <p:nvGrpSpPr>
          <p:cNvPr id="17" name="组合 11"/>
          <p:cNvGrpSpPr/>
          <p:nvPr/>
        </p:nvGrpSpPr>
        <p:grpSpPr>
          <a:xfrm>
            <a:off x="781598" y="1844388"/>
            <a:ext cx="10628805" cy="4023379"/>
            <a:chOff x="818939" y="1045894"/>
            <a:chExt cx="10628805" cy="4023379"/>
          </a:xfrm>
        </p:grpSpPr>
        <p:grpSp>
          <p:nvGrpSpPr>
            <p:cNvPr id="18" name="组合 12"/>
            <p:cNvGrpSpPr/>
            <p:nvPr/>
          </p:nvGrpSpPr>
          <p:grpSpPr>
            <a:xfrm>
              <a:off x="818939" y="1045894"/>
              <a:ext cx="10628805" cy="4023379"/>
              <a:chOff x="1773381" y="1976582"/>
              <a:chExt cx="9498730" cy="3006557"/>
            </a:xfrm>
          </p:grpSpPr>
          <p:sp>
            <p:nvSpPr>
              <p:cNvPr id="21" name="矩形: 对角圆角 15"/>
              <p:cNvSpPr/>
              <p:nvPr/>
            </p:nvSpPr>
            <p:spPr>
              <a:xfrm>
                <a:off x="1773381" y="1976582"/>
                <a:ext cx="9498730" cy="3006557"/>
              </a:xfrm>
              <a:prstGeom prst="round2DiagRect">
                <a:avLst>
                  <a:gd name="adj1" fmla="val 0"/>
                  <a:gd name="adj2" fmla="val 0"/>
                </a:avLst>
              </a:prstGeom>
              <a:solidFill>
                <a:srgbClr val="FFFDFA"/>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对角圆角 16"/>
              <p:cNvSpPr/>
              <p:nvPr/>
            </p:nvSpPr>
            <p:spPr>
              <a:xfrm>
                <a:off x="1952337" y="2119488"/>
                <a:ext cx="9144038" cy="2719398"/>
              </a:xfrm>
              <a:prstGeom prst="round2DiagRect">
                <a:avLst>
                  <a:gd name="adj1" fmla="val 0"/>
                  <a:gd name="adj2" fmla="val 0"/>
                </a:avLst>
              </a:prstGeom>
              <a:solidFill>
                <a:schemeClr val="bg1"/>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半闭框 18"/>
            <p:cNvSpPr/>
            <p:nvPr/>
          </p:nvSpPr>
          <p:spPr>
            <a:xfrm rot="16200000">
              <a:off x="1019186" y="4214679"/>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0" name="半闭框 19"/>
            <p:cNvSpPr/>
            <p:nvPr/>
          </p:nvSpPr>
          <p:spPr>
            <a:xfrm rot="16200000" flipV="1">
              <a:off x="10565301" y="4190433"/>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3" name="矩形 22"/>
          <p:cNvSpPr/>
          <p:nvPr/>
        </p:nvSpPr>
        <p:spPr>
          <a:xfrm>
            <a:off x="1921927" y="3349450"/>
            <a:ext cx="8348146" cy="1107996"/>
          </a:xfrm>
          <a:prstGeom prst="rect">
            <a:avLst/>
          </a:prstGeom>
        </p:spPr>
        <p:txBody>
          <a:bodyPr wrap="square">
            <a:spAutoFit/>
          </a:bodyPr>
          <a:lstStyle/>
          <a:p>
            <a:pPr indent="539750" algn="just">
              <a:lnSpc>
                <a:spcPct val="150000"/>
              </a:lnSpc>
            </a:pPr>
            <a:r>
              <a:rPr lang="zh-CN" altLang="en-US" sz="2200" dirty="0">
                <a:latin typeface="微软雅黑" panose="020B0503020204020204" pitchFamily="34" charset="-122"/>
                <a:ea typeface="微软雅黑" panose="020B0503020204020204" pitchFamily="34" charset="-122"/>
              </a:rPr>
              <a:t>发展要抓住机遇。邓小平提到：</a:t>
            </a:r>
            <a:r>
              <a:rPr lang="zh-CN" altLang="en-US" sz="2200" dirty="0">
                <a:latin typeface="楷体" panose="02010609060101010101" pitchFamily="49" charset="-122"/>
                <a:ea typeface="楷体" panose="02010609060101010101" pitchFamily="49" charset="-122"/>
              </a:rPr>
              <a:t>“</a:t>
            </a:r>
            <a:r>
              <a:rPr lang="zh-CN" altLang="en-US" sz="2200" dirty="0">
                <a:latin typeface="微软雅黑" panose="020B0503020204020204" pitchFamily="34" charset="-122"/>
                <a:ea typeface="微软雅黑" panose="020B0503020204020204" pitchFamily="34" charset="-122"/>
              </a:rPr>
              <a:t>我就担心丧失机会。不抓呀，看到的机会就丢掉了，时间一晃就过去了。</a:t>
            </a:r>
            <a:r>
              <a:rPr lang="zh-CN" altLang="en-US" sz="2200" dirty="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p:txBody>
      </p:sp>
      <p:grpSp>
        <p:nvGrpSpPr>
          <p:cNvPr id="5" name="组合 4"/>
          <p:cNvGrpSpPr/>
          <p:nvPr/>
        </p:nvGrpSpPr>
        <p:grpSpPr>
          <a:xfrm flipH="1">
            <a:off x="0" y="1056150"/>
            <a:ext cx="12192001" cy="1655447"/>
            <a:chOff x="2041708" y="6106136"/>
            <a:chExt cx="17624231" cy="751865"/>
          </a:xfrm>
          <a:effectLst>
            <a:outerShdw blurRad="355600" dist="114300" dir="8100000" algn="tr" rotWithShape="0">
              <a:srgbClr val="801B16">
                <a:alpha val="40000"/>
              </a:srgbClr>
            </a:outerShdw>
          </a:effectLst>
        </p:grpSpPr>
        <p:sp>
          <p:nvSpPr>
            <p:cNvPr id="6" name="矩形 5"/>
            <p:cNvSpPr/>
            <p:nvPr/>
          </p:nvSpPr>
          <p:spPr>
            <a:xfrm>
              <a:off x="2041709" y="6106136"/>
              <a:ext cx="17624230" cy="751865"/>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7" name="图片 6"/>
            <p:cNvPicPr>
              <a:picLocks noChangeAspect="1"/>
            </p:cNvPicPr>
            <p:nvPr/>
          </p:nvPicPr>
          <p:blipFill rotWithShape="1">
            <a:blip r:embed="rId2"/>
            <a:srcRect t="23109" r="18102" b="43091"/>
            <a:stretch>
              <a:fillRect/>
            </a:stretch>
          </p:blipFill>
          <p:spPr>
            <a:xfrm flipH="1" flipV="1">
              <a:off x="2041708" y="6106136"/>
              <a:ext cx="5195924" cy="751864"/>
            </a:xfrm>
            <a:prstGeom prst="rect">
              <a:avLst/>
            </a:prstGeom>
          </p:spPr>
        </p:pic>
      </p:grpSp>
      <p:sp>
        <p:nvSpPr>
          <p:cNvPr id="4" name="文本框 3"/>
          <p:cNvSpPr txBox="1"/>
          <p:nvPr/>
        </p:nvSpPr>
        <p:spPr>
          <a:xfrm>
            <a:off x="1128132" y="1579879"/>
            <a:ext cx="9935736" cy="646331"/>
          </a:xfrm>
          <a:prstGeom prst="rect">
            <a:avLst/>
          </a:prstGeom>
          <a:noFill/>
        </p:spPr>
        <p:txBody>
          <a:bodyPr wrap="square">
            <a:spAutoFit/>
          </a:bodyPr>
          <a:lstStyle/>
          <a:p>
            <a:pPr algn="ctr"/>
            <a:r>
              <a:rPr lang="zh-CN" altLang="en-US" sz="3600" dirty="0">
                <a:solidFill>
                  <a:schemeClr val="accent4">
                    <a:lumMod val="40000"/>
                    <a:lumOff val="60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发展才是硬道理</a:t>
            </a:r>
            <a:r>
              <a:rPr lang="zh-CN" altLang="en-US" sz="32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中国解决所有问题的关键是要靠自己的发展</a:t>
            </a:r>
            <a:endParaRPr lang="en-US" altLang="zh-CN"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nvGrpSpPr>
          <p:cNvPr id="15" name="组合 14"/>
          <p:cNvGrpSpPr/>
          <p:nvPr/>
        </p:nvGrpSpPr>
        <p:grpSpPr>
          <a:xfrm>
            <a:off x="1056000" y="1177906"/>
            <a:ext cx="10080000" cy="1411934"/>
            <a:chOff x="1056000" y="881630"/>
            <a:chExt cx="10080000" cy="1411934"/>
          </a:xfrm>
        </p:grpSpPr>
        <p:cxnSp>
          <p:nvCxnSpPr>
            <p:cNvPr id="9" name="直接连接符 8"/>
            <p:cNvCxnSpPr/>
            <p:nvPr/>
          </p:nvCxnSpPr>
          <p:spPr>
            <a:xfrm>
              <a:off x="1056000" y="881630"/>
              <a:ext cx="10080000" cy="0"/>
            </a:xfrm>
            <a:prstGeom prst="line">
              <a:avLst/>
            </a:prstGeom>
            <a:ln w="25400">
              <a:gradFill>
                <a:gsLst>
                  <a:gs pos="0">
                    <a:schemeClr val="accent4">
                      <a:lumMod val="40000"/>
                      <a:lumOff val="60000"/>
                      <a:alpha val="0"/>
                    </a:schemeClr>
                  </a:gs>
                  <a:gs pos="27000">
                    <a:schemeClr val="accent4">
                      <a:lumMod val="40000"/>
                      <a:lumOff val="6000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56000" y="2293564"/>
              <a:ext cx="10080000" cy="0"/>
            </a:xfrm>
            <a:prstGeom prst="line">
              <a:avLst/>
            </a:prstGeom>
            <a:ln w="25400">
              <a:gradFill>
                <a:gsLst>
                  <a:gs pos="0">
                    <a:schemeClr val="accent4">
                      <a:lumMod val="40000"/>
                      <a:lumOff val="60000"/>
                      <a:alpha val="0"/>
                    </a:schemeClr>
                  </a:gs>
                  <a:gs pos="27000">
                    <a:schemeClr val="accent4">
                      <a:lumMod val="40000"/>
                      <a:lumOff val="6000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4776877" cy="6858000"/>
          </a:xfrm>
          <a:prstGeom prst="rect">
            <a:avLst/>
          </a:prstGeom>
          <a:effectLst>
            <a:outerShdw blurRad="190500" dist="38100" algn="r" rotWithShape="0">
              <a:prstClr val="black">
                <a:alpha val="15000"/>
              </a:prstClr>
            </a:outerShdw>
          </a:effectLst>
        </p:spPr>
      </p:pic>
      <p:sp>
        <p:nvSpPr>
          <p:cNvPr id="8" name="矩形: 对角圆角 24"/>
          <p:cNvSpPr/>
          <p:nvPr/>
        </p:nvSpPr>
        <p:spPr>
          <a:xfrm>
            <a:off x="4928322" y="1465282"/>
            <a:ext cx="6608519" cy="4331134"/>
          </a:xfrm>
          <a:prstGeom prst="round2DiagRect">
            <a:avLst>
              <a:gd name="adj1" fmla="val 12819"/>
              <a:gd name="adj2" fmla="val 0"/>
            </a:avLst>
          </a:prstGeom>
          <a:gradFill flip="none" rotWithShape="1">
            <a:gsLst>
              <a:gs pos="21000">
                <a:srgbClr val="AF1E22">
                  <a:alpha val="93000"/>
                </a:srgbClr>
              </a:gs>
              <a:gs pos="65000">
                <a:srgbClr val="E86A17">
                  <a:alpha val="85000"/>
                </a:srgbClr>
              </a:gs>
              <a:gs pos="100000">
                <a:srgbClr val="D43A0B">
                  <a:alpha val="87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对角圆角 23"/>
          <p:cNvSpPr/>
          <p:nvPr/>
        </p:nvSpPr>
        <p:spPr>
          <a:xfrm>
            <a:off x="4765726" y="1308037"/>
            <a:ext cx="6608519" cy="4331134"/>
          </a:xfrm>
          <a:prstGeom prst="round2DiagRect">
            <a:avLst>
              <a:gd name="adj1" fmla="val 10732"/>
              <a:gd name="adj2" fmla="val 0"/>
            </a:avLst>
          </a:prstGeom>
          <a:solidFill>
            <a:schemeClr val="bg1"/>
          </a:solidFill>
          <a:ln>
            <a:solidFill>
              <a:srgbClr val="E5772F"/>
            </a:solidFill>
          </a:ln>
          <a:effectLst>
            <a:outerShdw blurRad="368300" dist="381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82370" y="2507106"/>
            <a:ext cx="5775231" cy="1422954"/>
          </a:xfrm>
          <a:prstGeom prst="rect">
            <a:avLst/>
          </a:prstGeom>
          <a:noFill/>
        </p:spPr>
        <p:txBody>
          <a:bodyPr wrap="square" rtlCol="0">
            <a:spAutoFit/>
          </a:bodyPr>
          <a:lstStyle/>
          <a:p>
            <a:pPr algn="just">
              <a:lnSpc>
                <a:spcPct val="15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20</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世纪下半期，科学技术与经济、社会发展的关系越来越紧密，高科技领域的一个突破就可能带动一批产业的发展。</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182370" y="3962695"/>
            <a:ext cx="5775231" cy="1477328"/>
          </a:xfrm>
          <a:prstGeom prst="rect">
            <a:avLst/>
          </a:prstGeom>
          <a:noFill/>
        </p:spPr>
        <p:txBody>
          <a:bodyPr wrap="square" rtlCol="0">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       邓小平关于</a:t>
            </a:r>
            <a:r>
              <a:rPr lang="zh-CN" altLang="en-US" dirty="0">
                <a:latin typeface="楷体" panose="02010609060101010101" pitchFamily="49" charset="-122"/>
                <a:ea typeface="楷体" panose="02010609060101010101" pitchFamily="49" charset="-122"/>
              </a:rPr>
              <a:t>“</a:t>
            </a:r>
            <a:r>
              <a:rPr lang="zh-CN" altLang="en-US" dirty="0"/>
              <a:t>科学技术是第一生产力</a:t>
            </a:r>
            <a:r>
              <a:rPr lang="zh-CN" altLang="en-US" dirty="0">
                <a:latin typeface="楷体" panose="02010609060101010101" pitchFamily="49" charset="-122"/>
                <a:ea typeface="楷体" panose="02010609060101010101" pitchFamily="49" charset="-122"/>
              </a:rPr>
              <a:t>”</a:t>
            </a:r>
            <a:r>
              <a:rPr lang="zh-CN" altLang="en-US" dirty="0"/>
              <a:t>的重大论断，为我们国家和人民掌握科学技术，赶上全球的发展，赶上世界的步伐，指明了努力的方向。</a:t>
            </a:r>
            <a:endParaRPr lang="zh-CN" altLang="en-US" dirty="0"/>
          </a:p>
        </p:txBody>
      </p:sp>
      <p:sp>
        <p:nvSpPr>
          <p:cNvPr id="11" name="矩形 10"/>
          <p:cNvSpPr/>
          <p:nvPr/>
        </p:nvSpPr>
        <p:spPr>
          <a:xfrm flipH="1">
            <a:off x="4765726" y="1797163"/>
            <a:ext cx="6263094" cy="565288"/>
          </a:xfrm>
          <a:prstGeom prst="rect">
            <a:avLst/>
          </a:prstGeom>
          <a:gradFill flip="none" rotWithShape="1">
            <a:gsLst>
              <a:gs pos="24000">
                <a:srgbClr val="A51F20"/>
              </a:gs>
              <a:gs pos="100000">
                <a:srgbClr val="E97C30">
                  <a:alpha val="0"/>
                </a:srgbClr>
              </a:gs>
              <a:gs pos="66000">
                <a:srgbClr val="E97C30"/>
              </a:gs>
            </a:gsLst>
            <a:lin ang="10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0" name="文本框 9"/>
          <p:cNvSpPr txBox="1"/>
          <p:nvPr/>
        </p:nvSpPr>
        <p:spPr>
          <a:xfrm>
            <a:off x="5182370" y="1879752"/>
            <a:ext cx="3697066" cy="400110"/>
          </a:xfrm>
          <a:prstGeom prst="rect">
            <a:avLst/>
          </a:prstGeom>
          <a:noFill/>
        </p:spPr>
        <p:txBody>
          <a:bodyPr wrap="square">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科学技术是第一生产力</a:t>
            </a:r>
            <a:endParaRPr lang="zh-CN" altLang="en-US" sz="2000" b="1"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flipH="1">
            <a:off x="7745571" y="0"/>
            <a:ext cx="4446429" cy="6858001"/>
            <a:chOff x="-5811" y="965200"/>
            <a:chExt cx="6668056" cy="5892801"/>
          </a:xfrm>
          <a:effectLst>
            <a:outerShdw blurRad="355600" dist="114300" algn="l" rotWithShape="0">
              <a:prstClr val="black">
                <a:alpha val="25000"/>
              </a:prstClr>
            </a:outerShdw>
          </a:effectLst>
        </p:grpSpPr>
        <p:sp>
          <p:nvSpPr>
            <p:cNvPr id="19" name="矩形 18"/>
            <p:cNvSpPr/>
            <p:nvPr/>
          </p:nvSpPr>
          <p:spPr>
            <a:xfrm>
              <a:off x="-5811" y="965200"/>
              <a:ext cx="6668056" cy="5892801"/>
            </a:xfrm>
            <a:prstGeom prst="rect">
              <a:avLst/>
            </a:prstGeom>
            <a:gradFill flip="none" rotWithShape="1">
              <a:gsLst>
                <a:gs pos="38000">
                  <a:srgbClr val="A51F20"/>
                </a:gs>
                <a:gs pos="100000">
                  <a:srgbClr val="C0000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otham Rounded Book"/>
                <a:ea typeface="思源黑体 CN Regular"/>
              </a:endParaRPr>
            </a:p>
          </p:txBody>
        </p:sp>
        <p:pic>
          <p:nvPicPr>
            <p:cNvPr id="20" name="图片 19"/>
            <p:cNvPicPr>
              <a:picLocks noChangeAspect="1"/>
            </p:cNvPicPr>
            <p:nvPr/>
          </p:nvPicPr>
          <p:blipFill rotWithShape="1">
            <a:blip r:embed="rId1"/>
            <a:srcRect t="23108" r="6302" b="14340"/>
            <a:stretch>
              <a:fillRect/>
            </a:stretch>
          </p:blipFill>
          <p:spPr>
            <a:xfrm flipH="1" flipV="1">
              <a:off x="2" y="4328407"/>
              <a:ext cx="5664452" cy="2529589"/>
            </a:xfrm>
            <a:prstGeom prst="rect">
              <a:avLst/>
            </a:prstGeom>
          </p:spPr>
        </p:pic>
      </p:grpSp>
      <p:grpSp>
        <p:nvGrpSpPr>
          <p:cNvPr id="8" name="组合 11"/>
          <p:cNvGrpSpPr/>
          <p:nvPr/>
        </p:nvGrpSpPr>
        <p:grpSpPr>
          <a:xfrm>
            <a:off x="908150" y="741555"/>
            <a:ext cx="5593012" cy="5508703"/>
            <a:chOff x="818939" y="1153801"/>
            <a:chExt cx="10628805" cy="3807566"/>
          </a:xfrm>
        </p:grpSpPr>
        <p:grpSp>
          <p:nvGrpSpPr>
            <p:cNvPr id="9" name="组合 12"/>
            <p:cNvGrpSpPr/>
            <p:nvPr/>
          </p:nvGrpSpPr>
          <p:grpSpPr>
            <a:xfrm>
              <a:off x="818939" y="1153801"/>
              <a:ext cx="10628805" cy="3807566"/>
              <a:chOff x="1773381" y="2057218"/>
              <a:chExt cx="9498730" cy="2845286"/>
            </a:xfrm>
          </p:grpSpPr>
          <p:sp>
            <p:nvSpPr>
              <p:cNvPr id="12" name="矩形: 对角圆角 15"/>
              <p:cNvSpPr/>
              <p:nvPr/>
            </p:nvSpPr>
            <p:spPr>
              <a:xfrm>
                <a:off x="1773381" y="2057218"/>
                <a:ext cx="9498730" cy="2845286"/>
              </a:xfrm>
              <a:prstGeom prst="round2DiagRect">
                <a:avLst>
                  <a:gd name="adj1" fmla="val 5886"/>
                  <a:gd name="adj2" fmla="val 0"/>
                </a:avLst>
              </a:prstGeom>
              <a:solidFill>
                <a:srgbClr val="FFFDFA"/>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对角圆角 16"/>
              <p:cNvSpPr/>
              <p:nvPr/>
            </p:nvSpPr>
            <p:spPr>
              <a:xfrm>
                <a:off x="1952337" y="2119488"/>
                <a:ext cx="9144038" cy="2719398"/>
              </a:xfrm>
              <a:prstGeom prst="round2DiagRect">
                <a:avLst>
                  <a:gd name="adj1" fmla="val 4447"/>
                  <a:gd name="adj2" fmla="val 0"/>
                </a:avLst>
              </a:prstGeom>
              <a:solidFill>
                <a:schemeClr val="bg1"/>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半闭框 9"/>
            <p:cNvSpPr/>
            <p:nvPr/>
          </p:nvSpPr>
          <p:spPr>
            <a:xfrm rot="16200000">
              <a:off x="1237672" y="4433164"/>
              <a:ext cx="248829" cy="685801"/>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半闭框 10"/>
            <p:cNvSpPr/>
            <p:nvPr/>
          </p:nvSpPr>
          <p:spPr>
            <a:xfrm rot="5400000">
              <a:off x="10783785" y="1018645"/>
              <a:ext cx="248829" cy="685801"/>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01" name="图片 100"/>
          <p:cNvPicPr>
            <a:picLocks noChangeAspect="1"/>
          </p:cNvPicPr>
          <p:nvPr/>
        </p:nvPicPr>
        <p:blipFill>
          <a:blip r:embed="rId2"/>
          <a:stretch>
            <a:fillRect/>
          </a:stretch>
        </p:blipFill>
        <p:spPr>
          <a:xfrm>
            <a:off x="6969121" y="3605420"/>
            <a:ext cx="4320000" cy="2418787"/>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
        <p:nvSpPr>
          <p:cNvPr id="2" name="文本框 1"/>
          <p:cNvSpPr txBox="1"/>
          <p:nvPr/>
        </p:nvSpPr>
        <p:spPr>
          <a:xfrm>
            <a:off x="1257705" y="1682049"/>
            <a:ext cx="4893902" cy="4246245"/>
          </a:xfrm>
          <a:prstGeom prst="rect">
            <a:avLst/>
          </a:prstGeom>
          <a:noFill/>
        </p:spPr>
        <p:txBody>
          <a:bodyPr wrap="square" rtlCol="0" anchor="t">
            <a:spAutoFit/>
          </a:bodyPr>
          <a:lstStyle/>
          <a:p>
            <a:pPr algn="just">
              <a:lnSpc>
                <a:spcPct val="150000"/>
              </a:lnSpc>
            </a:pPr>
            <a:r>
              <a:rPr lang="en-US" altLang="zh-CN" sz="2000" b="1" dirty="0">
                <a:solidFill>
                  <a:schemeClr val="tx1">
                    <a:lumMod val="85000"/>
                    <a:lumOff val="15000"/>
                  </a:schemeClr>
                </a:solidFill>
                <a:latin typeface="楷体" panose="02010609060101010101" pitchFamily="49" charset="-122"/>
                <a:ea typeface="楷体" panose="02010609060101010101" pitchFamily="49" charset="-122"/>
                <a:cs typeface="微软雅黑" panose="020B0503020204020204" pitchFamily="34" charset="-122"/>
              </a:rPr>
              <a:t>    </a:t>
            </a:r>
            <a:r>
              <a:rPr lang="zh-CN" altLang="en-US" sz="2000" b="1" dirty="0">
                <a:solidFill>
                  <a:schemeClr val="tx1">
                    <a:lumMod val="85000"/>
                    <a:lumOff val="15000"/>
                  </a:schemeClr>
                </a:solidFill>
                <a:latin typeface="楷体" panose="02010609060101010101" pitchFamily="49" charset="-122"/>
                <a:ea typeface="楷体" panose="02010609060101010101" pitchFamily="49" charset="-122"/>
                <a:cs typeface="微软雅黑" panose="020B0503020204020204" pitchFamily="34" charset="-122"/>
              </a:rPr>
              <a:t>1986年3月3日，王大珩、王淦昌、杨嘉墀、陈芳允四位科学家向国家提出要跟踪世界先进水平，发展中国高技术的建议。经过邓小平批示，国务院批准了《高技术研究发展计划（“863 计划”）纲要》。在我国科学技术需要急起直追的年代，这一计划的实施有力推动了我国高技术的进步及其产业发展，成为中国科学技术发展的一面旗帜。</a:t>
            </a:r>
            <a:endParaRPr lang="en-US" altLang="zh-CN" sz="2000" b="1" dirty="0">
              <a:solidFill>
                <a:schemeClr val="tx1">
                  <a:lumMod val="85000"/>
                  <a:lumOff val="15000"/>
                </a:schemeClr>
              </a:solidFill>
              <a:latin typeface="楷体" panose="02010609060101010101" pitchFamily="49" charset="-122"/>
              <a:ea typeface="楷体" panose="02010609060101010101" pitchFamily="49" charset="-122"/>
              <a:cs typeface="微软雅黑" panose="020B0503020204020204" pitchFamily="34" charset="-122"/>
            </a:endParaRPr>
          </a:p>
        </p:txBody>
      </p:sp>
      <p:pic>
        <p:nvPicPr>
          <p:cNvPr id="102" name="图片 101"/>
          <p:cNvPicPr>
            <a:picLocks noChangeAspect="1"/>
          </p:cNvPicPr>
          <p:nvPr/>
        </p:nvPicPr>
        <p:blipFill>
          <a:blip r:embed="rId3"/>
          <a:stretch>
            <a:fillRect/>
          </a:stretch>
        </p:blipFill>
        <p:spPr>
          <a:xfrm>
            <a:off x="6969121" y="868589"/>
            <a:ext cx="4320000" cy="2473200"/>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
        <p:nvSpPr>
          <p:cNvPr id="4" name="文本框 3"/>
          <p:cNvSpPr txBox="1"/>
          <p:nvPr/>
        </p:nvSpPr>
        <p:spPr>
          <a:xfrm>
            <a:off x="2607486" y="1036097"/>
            <a:ext cx="2194340" cy="430887"/>
          </a:xfrm>
          <a:prstGeom prst="rect">
            <a:avLst/>
          </a:prstGeom>
          <a:noFill/>
        </p:spPr>
        <p:txBody>
          <a:bodyPr wrap="square" rtlCol="0">
            <a:spAutoFit/>
          </a:bodyPr>
          <a:lstStyle/>
          <a:p>
            <a:pPr algn="ctr"/>
            <a:r>
              <a:rPr lang="zh-CN" altLang="en-US" sz="2200" b="1" dirty="0">
                <a:latin typeface="华文中宋" panose="02010600040101010101" pitchFamily="2" charset="-122"/>
                <a:ea typeface="华文中宋" panose="02010600040101010101" pitchFamily="2" charset="-122"/>
                <a:cs typeface="微软雅黑" panose="020B0503020204020204" pitchFamily="34" charset="-122"/>
              </a:rPr>
              <a:t>“863” 计划</a:t>
            </a:r>
            <a:endParaRPr lang="zh-CN" altLang="en-US" sz="2200" dirty="0">
              <a:latin typeface="华文中宋" panose="02010600040101010101" pitchFamily="2" charset="-122"/>
              <a:ea typeface="华文中宋" panose="02010600040101010101" pitchFamily="2" charset="-122"/>
            </a:endParaRPr>
          </a:p>
        </p:txBody>
      </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 b="36121"/>
          <a:stretch>
            <a:fillRect/>
          </a:stretch>
        </p:blipFill>
        <p:spPr>
          <a:xfrm>
            <a:off x="-78414" y="1770342"/>
            <a:ext cx="12270414" cy="5240058"/>
          </a:xfrm>
          <a:prstGeom prst="rect">
            <a:avLst/>
          </a:prstGeom>
        </p:spPr>
      </p:pic>
      <p:sp>
        <p:nvSpPr>
          <p:cNvPr id="10" name="矩形 9"/>
          <p:cNvSpPr/>
          <p:nvPr/>
        </p:nvSpPr>
        <p:spPr>
          <a:xfrm>
            <a:off x="1" y="1042317"/>
            <a:ext cx="12191999" cy="4101183"/>
          </a:xfrm>
          <a:prstGeom prst="rect">
            <a:avLst/>
          </a:prstGeom>
          <a:gradFill flip="none" rotWithShape="1">
            <a:gsLst>
              <a:gs pos="57000">
                <a:srgbClr val="FCFDFA">
                  <a:alpha val="90000"/>
                </a:srgbClr>
              </a:gs>
              <a:gs pos="25000">
                <a:srgbClr val="FCFDFA"/>
              </a:gs>
              <a:gs pos="100000">
                <a:srgbClr val="FCFDF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94356" y="1925411"/>
            <a:ext cx="9603288" cy="2403990"/>
          </a:xfrm>
          <a:prstGeom prst="rect">
            <a:avLst/>
          </a:prstGeom>
          <a:gradFill>
            <a:gsLst>
              <a:gs pos="100000">
                <a:schemeClr val="bg1"/>
              </a:gs>
              <a:gs pos="23000">
                <a:srgbClr val="FFFFFF">
                  <a:alpha val="0"/>
                </a:srgbClr>
              </a:gs>
            </a:gsLst>
            <a:lin ang="16200000" scaled="0"/>
          </a:gradFill>
          <a:ln>
            <a:gradFill>
              <a:gsLst>
                <a:gs pos="0">
                  <a:srgbClr val="C00000"/>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32142" y="1770342"/>
            <a:ext cx="9327716" cy="2403990"/>
          </a:xfrm>
          <a:prstGeom prst="rect">
            <a:avLst/>
          </a:prstGeom>
          <a:gradFill>
            <a:gsLst>
              <a:gs pos="93000">
                <a:schemeClr val="bg1"/>
              </a:gs>
              <a:gs pos="23000">
                <a:srgbClr val="FFFFFF">
                  <a:alpha val="0"/>
                </a:srgbClr>
              </a:gs>
            </a:gsLst>
            <a:lin ang="16200000" scaled="0"/>
          </a:gradFill>
          <a:ln>
            <a:gradFill>
              <a:gsLst>
                <a:gs pos="0">
                  <a:srgbClr val="C00000"/>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776484" y="1940456"/>
            <a:ext cx="8639033" cy="1938992"/>
          </a:xfrm>
          <a:prstGeom prst="rect">
            <a:avLst/>
          </a:prstGeom>
          <a:noFill/>
        </p:spPr>
        <p:txBody>
          <a:bodyPr wrap="square" rtlCol="0">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       在我国落后的生产力基础上实现社会主义现代化是一项十分艰巨的事业，必须有步骤分阶段稳步推进。邓小平提出了分</a:t>
            </a:r>
            <a:r>
              <a:rPr lang="zh-CN" altLang="en-US" dirty="0">
                <a:latin typeface="楷体" panose="02010609060101010101" pitchFamily="49" charset="-122"/>
                <a:ea typeface="楷体" panose="02010609060101010101" pitchFamily="49" charset="-122"/>
              </a:rPr>
              <a:t>“</a:t>
            </a:r>
            <a:r>
              <a:rPr lang="zh-CN" altLang="en-US" dirty="0"/>
              <a:t>三步走</a:t>
            </a:r>
            <a:r>
              <a:rPr lang="zh-CN" altLang="en-US" dirty="0">
                <a:latin typeface="楷体" panose="02010609060101010101" pitchFamily="49" charset="-122"/>
                <a:ea typeface="楷体" panose="02010609060101010101" pitchFamily="49" charset="-122"/>
              </a:rPr>
              <a:t>”</a:t>
            </a:r>
            <a:r>
              <a:rPr lang="zh-CN" altLang="en-US" dirty="0"/>
              <a:t>基本实现现代化的发展战略。</a:t>
            </a:r>
            <a:r>
              <a:rPr lang="zh-CN" altLang="en-US" dirty="0" smtClean="0">
                <a:latin typeface="楷体" panose="02010609060101010101" pitchFamily="49" charset="-122"/>
                <a:ea typeface="楷体" panose="02010609060101010101" pitchFamily="49" charset="-122"/>
              </a:rPr>
              <a:t>“</a:t>
            </a:r>
            <a:r>
              <a:rPr lang="zh-CN" altLang="en-US" dirty="0" smtClean="0"/>
              <a:t>三步走</a:t>
            </a:r>
            <a:r>
              <a:rPr lang="zh-CN" altLang="en-US" dirty="0" smtClean="0">
                <a:latin typeface="楷体" panose="02010609060101010101" pitchFamily="49" charset="-122"/>
                <a:ea typeface="楷体" panose="02010609060101010101" pitchFamily="49" charset="-122"/>
              </a:rPr>
              <a:t>”</a:t>
            </a:r>
            <a:r>
              <a:rPr lang="zh-CN" altLang="en-US" dirty="0" smtClean="0"/>
              <a:t>的</a:t>
            </a:r>
            <a:r>
              <a:rPr lang="zh-CN" altLang="en-US" dirty="0"/>
              <a:t>发展战略，既克服了要求过高过急的倾向，又体现了深谋远虑的战略定力，展现了中国人民的雄心壮志。</a:t>
            </a:r>
            <a:endParaRPr lang="zh-CN" altLang="en-US" dirty="0"/>
          </a:p>
        </p:txBody>
      </p:sp>
      <p:sp>
        <p:nvSpPr>
          <p:cNvPr id="6" name="对角圆角矩形 5"/>
          <p:cNvSpPr/>
          <p:nvPr/>
        </p:nvSpPr>
        <p:spPr>
          <a:xfrm>
            <a:off x="3987115" y="828000"/>
            <a:ext cx="4217772"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 </a:t>
            </a:r>
            <a:r>
              <a:rPr lang="en-US" altLang="zh-CN"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三步走</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战略</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291142"/>
            <a:ext cx="12192000" cy="2080108"/>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17" name="组合 116"/>
          <p:cNvGrpSpPr/>
          <p:nvPr/>
        </p:nvGrpSpPr>
        <p:grpSpPr>
          <a:xfrm>
            <a:off x="207303" y="838200"/>
            <a:ext cx="2267283" cy="4140375"/>
            <a:chOff x="129335" y="838200"/>
            <a:chExt cx="2267283" cy="4140375"/>
          </a:xfrm>
        </p:grpSpPr>
        <p:sp>
          <p:nvSpPr>
            <p:cNvPr id="110" name="îṥľiḋê"/>
            <p:cNvSpPr/>
            <p:nvPr/>
          </p:nvSpPr>
          <p:spPr>
            <a:xfrm>
              <a:off x="129336" y="838200"/>
              <a:ext cx="2267281" cy="4140375"/>
            </a:xfrm>
            <a:prstGeom prst="roundRect">
              <a:avLst>
                <a:gd name="adj" fmla="val 6226"/>
              </a:avLst>
            </a:prstGeom>
            <a:gradFill flip="none" rotWithShape="1">
              <a:gsLst>
                <a:gs pos="0">
                  <a:srgbClr val="A7A7A9"/>
                </a:gs>
                <a:gs pos="100000">
                  <a:srgbClr val="82786E"/>
                </a:gs>
              </a:gsLst>
              <a:lin ang="5400000" scaled="1"/>
              <a:tileRect/>
            </a:gradFill>
            <a:ln w="76200" cap="flat" cmpd="sng" algn="ctr">
              <a:noFill/>
              <a:prstDash val="solid"/>
              <a:miter lim="800000"/>
            </a:ln>
            <a:effectLst>
              <a:outerShdw blurRad="38100" dist="381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schemeClr val="lt1"/>
                </a:solidFill>
              </a:endParaRPr>
            </a:p>
          </p:txBody>
        </p:sp>
        <p:pic>
          <p:nvPicPr>
            <p:cNvPr id="111" name="图片 110"/>
            <p:cNvPicPr>
              <a:picLocks noChangeAspect="1"/>
            </p:cNvPicPr>
            <p:nvPr/>
          </p:nvPicPr>
          <p:blipFill rotWithShape="1">
            <a:blip r:embed="rId1"/>
            <a:srcRect l="15867" r="11509" b="15385"/>
            <a:stretch>
              <a:fillRect/>
            </a:stretch>
          </p:blipFill>
          <p:spPr>
            <a:xfrm>
              <a:off x="129335" y="1690688"/>
              <a:ext cx="2267283" cy="1760083"/>
            </a:xfrm>
            <a:prstGeom prst="rect">
              <a:avLst/>
            </a:prstGeom>
            <a:pattFill prst="pct5">
              <a:fgClr>
                <a:srgbClr val="E4E6EA"/>
              </a:fgClr>
              <a:bgClr>
                <a:srgbClr val="ADB5BF"/>
              </a:bgClr>
            </a:pattFill>
            <a:ln w="76200" cap="flat" cmpd="sng" algn="ctr">
              <a:noFill/>
              <a:prstDash val="solid"/>
              <a:miter lim="800000"/>
              <a:headEnd/>
              <a:tailEnd/>
            </a:ln>
            <a:effectLst>
              <a:outerShdw blurRad="38100" dist="38100" dir="2700000" sx="102000" sy="102000" algn="tl" rotWithShape="0">
                <a:prstClr val="black">
                  <a:alpha val="10000"/>
                </a:prstClr>
              </a:outerShdw>
            </a:effectLst>
          </p:spPr>
        </p:pic>
        <p:sp>
          <p:nvSpPr>
            <p:cNvPr id="4" name="矩形 3"/>
            <p:cNvSpPr/>
            <p:nvPr/>
          </p:nvSpPr>
          <p:spPr>
            <a:xfrm>
              <a:off x="507939" y="4297041"/>
              <a:ext cx="1510075" cy="499624"/>
            </a:xfrm>
            <a:prstGeom prst="rect">
              <a:avLst/>
            </a:prstGeom>
            <a:noFill/>
          </p:spPr>
          <p:txBody>
            <a:bodyPr wrap="square" rtlCol="0">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世界要和平</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18" name="组合 117"/>
          <p:cNvGrpSpPr/>
          <p:nvPr/>
        </p:nvGrpSpPr>
        <p:grpSpPr>
          <a:xfrm>
            <a:off x="2581969" y="838200"/>
            <a:ext cx="2267281" cy="4140375"/>
            <a:chOff x="2573508" y="838200"/>
            <a:chExt cx="2267281" cy="4140375"/>
          </a:xfrm>
        </p:grpSpPr>
        <p:pic>
          <p:nvPicPr>
            <p:cNvPr id="109" name="图片 108"/>
            <p:cNvPicPr>
              <a:picLocks noChangeAspect="1"/>
            </p:cNvPicPr>
            <p:nvPr/>
          </p:nvPicPr>
          <p:blipFill>
            <a:blip r:embed="rId2"/>
            <a:srcRect l="17499"/>
            <a:stretch>
              <a:fillRect/>
            </a:stretch>
          </p:blipFill>
          <p:spPr>
            <a:xfrm>
              <a:off x="2573508" y="838201"/>
              <a:ext cx="2267281" cy="4140374"/>
            </a:xfrm>
            <a:custGeom>
              <a:avLst/>
              <a:gdLst>
                <a:gd name="connsiteX0" fmla="*/ 141161 w 2267281"/>
                <a:gd name="connsiteY0" fmla="*/ 0 h 4140374"/>
                <a:gd name="connsiteX1" fmla="*/ 2126120 w 2267281"/>
                <a:gd name="connsiteY1" fmla="*/ 0 h 4140374"/>
                <a:gd name="connsiteX2" fmla="*/ 2267281 w 2267281"/>
                <a:gd name="connsiteY2" fmla="*/ 141161 h 4140374"/>
                <a:gd name="connsiteX3" fmla="*/ 2267281 w 2267281"/>
                <a:gd name="connsiteY3" fmla="*/ 3999214 h 4140374"/>
                <a:gd name="connsiteX4" fmla="*/ 2181066 w 2267281"/>
                <a:gd name="connsiteY4" fmla="*/ 4129282 h 4140374"/>
                <a:gd name="connsiteX5" fmla="*/ 2126125 w 2267281"/>
                <a:gd name="connsiteY5" fmla="*/ 4140374 h 4140374"/>
                <a:gd name="connsiteX6" fmla="*/ 141156 w 2267281"/>
                <a:gd name="connsiteY6" fmla="*/ 4140374 h 4140374"/>
                <a:gd name="connsiteX7" fmla="*/ 86215 w 2267281"/>
                <a:gd name="connsiteY7" fmla="*/ 4129282 h 4140374"/>
                <a:gd name="connsiteX8" fmla="*/ 0 w 2267281"/>
                <a:gd name="connsiteY8" fmla="*/ 3999214 h 4140374"/>
                <a:gd name="connsiteX9" fmla="*/ 0 w 2267281"/>
                <a:gd name="connsiteY9" fmla="*/ 141161 h 4140374"/>
                <a:gd name="connsiteX10" fmla="*/ 141161 w 2267281"/>
                <a:gd name="connsiteY10" fmla="*/ 0 h 414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7281" h="4140374">
                  <a:moveTo>
                    <a:pt x="141161" y="0"/>
                  </a:moveTo>
                  <a:lnTo>
                    <a:pt x="2126120" y="0"/>
                  </a:lnTo>
                  <a:cubicBezTo>
                    <a:pt x="2204081" y="0"/>
                    <a:pt x="2267281" y="63200"/>
                    <a:pt x="2267281" y="141161"/>
                  </a:cubicBezTo>
                  <a:lnTo>
                    <a:pt x="2267281" y="3999214"/>
                  </a:lnTo>
                  <a:cubicBezTo>
                    <a:pt x="2267281" y="4057685"/>
                    <a:pt x="2231731" y="4107853"/>
                    <a:pt x="2181066" y="4129282"/>
                  </a:cubicBezTo>
                  <a:lnTo>
                    <a:pt x="2126125" y="4140374"/>
                  </a:lnTo>
                  <a:lnTo>
                    <a:pt x="141156" y="4140374"/>
                  </a:lnTo>
                  <a:lnTo>
                    <a:pt x="86215" y="4129282"/>
                  </a:lnTo>
                  <a:cubicBezTo>
                    <a:pt x="35550" y="4107853"/>
                    <a:pt x="0" y="4057685"/>
                    <a:pt x="0" y="3999214"/>
                  </a:cubicBezTo>
                  <a:lnTo>
                    <a:pt x="0" y="141161"/>
                  </a:lnTo>
                  <a:cubicBezTo>
                    <a:pt x="0" y="63200"/>
                    <a:pt x="63200" y="0"/>
                    <a:pt x="141161" y="0"/>
                  </a:cubicBezTo>
                  <a:close/>
                </a:path>
              </a:pathLst>
            </a:custGeom>
            <a:pattFill prst="pct5">
              <a:fgClr>
                <a:srgbClr val="E4E6EA"/>
              </a:fgClr>
              <a:bgClr>
                <a:srgbClr val="ADB5BF"/>
              </a:bgClr>
            </a:pattFill>
            <a:ln w="76200" cap="flat" cmpd="sng" algn="ctr">
              <a:noFill/>
              <a:prstDash val="solid"/>
              <a:miter lim="800000"/>
              <a:headEnd/>
              <a:tailEnd/>
            </a:ln>
            <a:effectLst>
              <a:outerShdw blurRad="38100" dist="38100" dir="2700000" sx="102000" sy="102000" algn="tl" rotWithShape="0">
                <a:prstClr val="black">
                  <a:alpha val="10000"/>
                </a:prstClr>
              </a:outerShdw>
            </a:effectLst>
          </p:spPr>
        </p:pic>
        <p:sp>
          <p:nvSpPr>
            <p:cNvPr id="113" name="矩形: 圆角 112"/>
            <p:cNvSpPr/>
            <p:nvPr/>
          </p:nvSpPr>
          <p:spPr>
            <a:xfrm>
              <a:off x="2575569" y="838200"/>
              <a:ext cx="2263158" cy="4140078"/>
            </a:xfrm>
            <a:prstGeom prst="roundRect">
              <a:avLst>
                <a:gd name="adj" fmla="val 4321"/>
              </a:avLst>
            </a:prstGeom>
            <a:gradFill flip="none" rotWithShape="1">
              <a:gsLst>
                <a:gs pos="31000">
                  <a:srgbClr val="BE641D">
                    <a:alpha val="0"/>
                  </a:srgbClr>
                </a:gs>
                <a:gs pos="0">
                  <a:schemeClr val="accent5">
                    <a:lumMod val="60000"/>
                    <a:lumOff val="40000"/>
                    <a:alpha val="61000"/>
                  </a:schemeClr>
                </a:gs>
                <a:gs pos="97000">
                  <a:schemeClr val="accent1">
                    <a:lumMod val="7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973614" y="4291142"/>
              <a:ext cx="1467068" cy="505523"/>
            </a:xfrm>
            <a:prstGeom prst="rect">
              <a:avLst/>
            </a:prstGeom>
            <a:noFill/>
          </p:spPr>
          <p:txBody>
            <a:bodyPr wrap="square" rtlCol="0">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国家要发展</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19" name="组合 118"/>
          <p:cNvGrpSpPr/>
          <p:nvPr/>
        </p:nvGrpSpPr>
        <p:grpSpPr>
          <a:xfrm>
            <a:off x="4956633" y="838200"/>
            <a:ext cx="2267281" cy="4140374"/>
            <a:chOff x="4962360" y="838200"/>
            <a:chExt cx="2267281" cy="4140374"/>
          </a:xfrm>
        </p:grpSpPr>
        <p:pic>
          <p:nvPicPr>
            <p:cNvPr id="108" name="图片 107"/>
            <p:cNvPicPr>
              <a:picLocks noChangeAspect="1"/>
            </p:cNvPicPr>
            <p:nvPr/>
          </p:nvPicPr>
          <p:blipFill rotWithShape="1">
            <a:blip r:embed="rId3"/>
            <a:srcRect l="24788" r="14759" b="12890"/>
            <a:stretch>
              <a:fillRect/>
            </a:stretch>
          </p:blipFill>
          <p:spPr>
            <a:xfrm>
              <a:off x="4962360" y="847055"/>
              <a:ext cx="2267281" cy="4131519"/>
            </a:xfrm>
            <a:custGeom>
              <a:avLst/>
              <a:gdLst>
                <a:gd name="connsiteX0" fmla="*/ 141161 w 2267281"/>
                <a:gd name="connsiteY0" fmla="*/ 0 h 4140374"/>
                <a:gd name="connsiteX1" fmla="*/ 2126120 w 2267281"/>
                <a:gd name="connsiteY1" fmla="*/ 0 h 4140374"/>
                <a:gd name="connsiteX2" fmla="*/ 2267281 w 2267281"/>
                <a:gd name="connsiteY2" fmla="*/ 141161 h 4140374"/>
                <a:gd name="connsiteX3" fmla="*/ 2267281 w 2267281"/>
                <a:gd name="connsiteY3" fmla="*/ 3999214 h 4140374"/>
                <a:gd name="connsiteX4" fmla="*/ 2181066 w 2267281"/>
                <a:gd name="connsiteY4" fmla="*/ 4129282 h 4140374"/>
                <a:gd name="connsiteX5" fmla="*/ 2126125 w 2267281"/>
                <a:gd name="connsiteY5" fmla="*/ 4140374 h 4140374"/>
                <a:gd name="connsiteX6" fmla="*/ 141156 w 2267281"/>
                <a:gd name="connsiteY6" fmla="*/ 4140374 h 4140374"/>
                <a:gd name="connsiteX7" fmla="*/ 86215 w 2267281"/>
                <a:gd name="connsiteY7" fmla="*/ 4129282 h 4140374"/>
                <a:gd name="connsiteX8" fmla="*/ 0 w 2267281"/>
                <a:gd name="connsiteY8" fmla="*/ 3999214 h 4140374"/>
                <a:gd name="connsiteX9" fmla="*/ 0 w 2267281"/>
                <a:gd name="connsiteY9" fmla="*/ 141161 h 4140374"/>
                <a:gd name="connsiteX10" fmla="*/ 141161 w 2267281"/>
                <a:gd name="connsiteY10" fmla="*/ 0 h 414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7281" h="4140374">
                  <a:moveTo>
                    <a:pt x="141161" y="0"/>
                  </a:moveTo>
                  <a:lnTo>
                    <a:pt x="2126120" y="0"/>
                  </a:lnTo>
                  <a:cubicBezTo>
                    <a:pt x="2204081" y="0"/>
                    <a:pt x="2267281" y="63200"/>
                    <a:pt x="2267281" y="141161"/>
                  </a:cubicBezTo>
                  <a:lnTo>
                    <a:pt x="2267281" y="3999214"/>
                  </a:lnTo>
                  <a:cubicBezTo>
                    <a:pt x="2267281" y="4057685"/>
                    <a:pt x="2231731" y="4107853"/>
                    <a:pt x="2181066" y="4129282"/>
                  </a:cubicBezTo>
                  <a:lnTo>
                    <a:pt x="2126125" y="4140374"/>
                  </a:lnTo>
                  <a:lnTo>
                    <a:pt x="141156" y="4140374"/>
                  </a:lnTo>
                  <a:lnTo>
                    <a:pt x="86215" y="4129282"/>
                  </a:lnTo>
                  <a:cubicBezTo>
                    <a:pt x="35550" y="4107853"/>
                    <a:pt x="0" y="4057685"/>
                    <a:pt x="0" y="3999214"/>
                  </a:cubicBezTo>
                  <a:lnTo>
                    <a:pt x="0" y="141161"/>
                  </a:lnTo>
                  <a:cubicBezTo>
                    <a:pt x="0" y="63200"/>
                    <a:pt x="63200" y="0"/>
                    <a:pt x="141161" y="0"/>
                  </a:cubicBezTo>
                  <a:close/>
                </a:path>
              </a:pathLst>
            </a:custGeom>
            <a:pattFill prst="pct5">
              <a:fgClr>
                <a:srgbClr val="E4E6EA"/>
              </a:fgClr>
              <a:bgClr>
                <a:srgbClr val="ADB5BF"/>
              </a:bgClr>
            </a:pattFill>
            <a:ln w="76200" cap="flat" cmpd="sng" algn="ctr">
              <a:noFill/>
              <a:prstDash val="solid"/>
              <a:miter lim="800000"/>
              <a:headEnd/>
              <a:tailEnd/>
            </a:ln>
            <a:effectLst>
              <a:outerShdw blurRad="38100" dist="38100" dir="2700000" sx="102000" sy="102000" algn="tl" rotWithShape="0">
                <a:prstClr val="black">
                  <a:alpha val="10000"/>
                </a:prstClr>
              </a:outerShdw>
            </a:effectLst>
          </p:spPr>
        </p:pic>
        <p:sp>
          <p:nvSpPr>
            <p:cNvPr id="114" name="矩形: 圆角 113"/>
            <p:cNvSpPr/>
            <p:nvPr/>
          </p:nvSpPr>
          <p:spPr>
            <a:xfrm>
              <a:off x="4962360" y="838200"/>
              <a:ext cx="2263158" cy="4140078"/>
            </a:xfrm>
            <a:prstGeom prst="roundRect">
              <a:avLst>
                <a:gd name="adj" fmla="val 4321"/>
              </a:avLst>
            </a:prstGeom>
            <a:gradFill flip="none" rotWithShape="1">
              <a:gsLst>
                <a:gs pos="36000">
                  <a:srgbClr val="BE641D">
                    <a:alpha val="0"/>
                  </a:srgbClr>
                </a:gs>
                <a:gs pos="0">
                  <a:srgbClr val="D87C5C"/>
                </a:gs>
                <a:gs pos="97000">
                  <a:schemeClr val="accent1">
                    <a:lumMod val="7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362466" y="4291142"/>
              <a:ext cx="1467068" cy="505523"/>
            </a:xfrm>
            <a:prstGeom prst="rect">
              <a:avLst/>
            </a:prstGeom>
            <a:noFill/>
          </p:spPr>
          <p:txBody>
            <a:bodyPr wrap="square" rtlCol="0">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社会要进步</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20" name="组合 119"/>
          <p:cNvGrpSpPr/>
          <p:nvPr/>
        </p:nvGrpSpPr>
        <p:grpSpPr>
          <a:xfrm>
            <a:off x="7331297" y="838200"/>
            <a:ext cx="2267281" cy="4140078"/>
            <a:chOff x="7289049" y="838200"/>
            <a:chExt cx="2267281" cy="4140078"/>
          </a:xfrm>
        </p:grpSpPr>
        <p:pic>
          <p:nvPicPr>
            <p:cNvPr id="107" name="图片 106"/>
            <p:cNvPicPr>
              <a:picLocks noChangeAspect="1"/>
            </p:cNvPicPr>
            <p:nvPr/>
          </p:nvPicPr>
          <p:blipFill>
            <a:blip r:embed="rId4"/>
            <a:srcRect l="8935" r="8935"/>
            <a:stretch>
              <a:fillRect/>
            </a:stretch>
          </p:blipFill>
          <p:spPr>
            <a:xfrm>
              <a:off x="7289049" y="838200"/>
              <a:ext cx="2267281" cy="4140078"/>
            </a:xfrm>
            <a:custGeom>
              <a:avLst/>
              <a:gdLst>
                <a:gd name="connsiteX0" fmla="*/ 141161 w 2267281"/>
                <a:gd name="connsiteY0" fmla="*/ 0 h 4140374"/>
                <a:gd name="connsiteX1" fmla="*/ 2126120 w 2267281"/>
                <a:gd name="connsiteY1" fmla="*/ 0 h 4140374"/>
                <a:gd name="connsiteX2" fmla="*/ 2267281 w 2267281"/>
                <a:gd name="connsiteY2" fmla="*/ 141161 h 4140374"/>
                <a:gd name="connsiteX3" fmla="*/ 2267281 w 2267281"/>
                <a:gd name="connsiteY3" fmla="*/ 3999214 h 4140374"/>
                <a:gd name="connsiteX4" fmla="*/ 2181066 w 2267281"/>
                <a:gd name="connsiteY4" fmla="*/ 4129282 h 4140374"/>
                <a:gd name="connsiteX5" fmla="*/ 2126125 w 2267281"/>
                <a:gd name="connsiteY5" fmla="*/ 4140374 h 4140374"/>
                <a:gd name="connsiteX6" fmla="*/ 141156 w 2267281"/>
                <a:gd name="connsiteY6" fmla="*/ 4140374 h 4140374"/>
                <a:gd name="connsiteX7" fmla="*/ 86215 w 2267281"/>
                <a:gd name="connsiteY7" fmla="*/ 4129282 h 4140374"/>
                <a:gd name="connsiteX8" fmla="*/ 0 w 2267281"/>
                <a:gd name="connsiteY8" fmla="*/ 3999214 h 4140374"/>
                <a:gd name="connsiteX9" fmla="*/ 0 w 2267281"/>
                <a:gd name="connsiteY9" fmla="*/ 141161 h 4140374"/>
                <a:gd name="connsiteX10" fmla="*/ 141161 w 2267281"/>
                <a:gd name="connsiteY10" fmla="*/ 0 h 414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7281" h="4140374">
                  <a:moveTo>
                    <a:pt x="141161" y="0"/>
                  </a:moveTo>
                  <a:lnTo>
                    <a:pt x="2126120" y="0"/>
                  </a:lnTo>
                  <a:cubicBezTo>
                    <a:pt x="2204081" y="0"/>
                    <a:pt x="2267281" y="63200"/>
                    <a:pt x="2267281" y="141161"/>
                  </a:cubicBezTo>
                  <a:lnTo>
                    <a:pt x="2267281" y="3999214"/>
                  </a:lnTo>
                  <a:cubicBezTo>
                    <a:pt x="2267281" y="4057685"/>
                    <a:pt x="2231731" y="4107853"/>
                    <a:pt x="2181066" y="4129282"/>
                  </a:cubicBezTo>
                  <a:lnTo>
                    <a:pt x="2126125" y="4140374"/>
                  </a:lnTo>
                  <a:lnTo>
                    <a:pt x="141156" y="4140374"/>
                  </a:lnTo>
                  <a:lnTo>
                    <a:pt x="86215" y="4129282"/>
                  </a:lnTo>
                  <a:cubicBezTo>
                    <a:pt x="35550" y="4107853"/>
                    <a:pt x="0" y="4057685"/>
                    <a:pt x="0" y="3999214"/>
                  </a:cubicBezTo>
                  <a:lnTo>
                    <a:pt x="0" y="141161"/>
                  </a:lnTo>
                  <a:cubicBezTo>
                    <a:pt x="0" y="63200"/>
                    <a:pt x="63200" y="0"/>
                    <a:pt x="141161" y="0"/>
                  </a:cubicBezTo>
                  <a:close/>
                </a:path>
              </a:pathLst>
            </a:custGeom>
            <a:pattFill prst="pct5">
              <a:fgClr>
                <a:srgbClr val="E4E6EA"/>
              </a:fgClr>
              <a:bgClr>
                <a:srgbClr val="ADB5BF"/>
              </a:bgClr>
            </a:pattFill>
            <a:ln w="76200" cap="flat" cmpd="sng" algn="ctr">
              <a:noFill/>
              <a:prstDash val="solid"/>
              <a:miter lim="800000"/>
              <a:headEnd/>
              <a:tailEnd/>
            </a:ln>
            <a:effectLst>
              <a:outerShdw blurRad="38100" dist="38100" dir="2700000" sx="102000" sy="102000" algn="tl" rotWithShape="0">
                <a:prstClr val="black">
                  <a:alpha val="10000"/>
                </a:prstClr>
              </a:outerShdw>
            </a:effectLst>
          </p:spPr>
        </p:pic>
        <p:sp>
          <p:nvSpPr>
            <p:cNvPr id="115" name="矩形: 圆角 114"/>
            <p:cNvSpPr/>
            <p:nvPr/>
          </p:nvSpPr>
          <p:spPr>
            <a:xfrm>
              <a:off x="7291110" y="838200"/>
              <a:ext cx="2263158" cy="4140078"/>
            </a:xfrm>
            <a:prstGeom prst="roundRect">
              <a:avLst>
                <a:gd name="adj" fmla="val 4321"/>
              </a:avLst>
            </a:prstGeom>
            <a:gradFill flip="none" rotWithShape="1">
              <a:gsLst>
                <a:gs pos="36000">
                  <a:srgbClr val="BE641D">
                    <a:alpha val="0"/>
                  </a:srgbClr>
                </a:gs>
                <a:gs pos="0">
                  <a:srgbClr val="B18132"/>
                </a:gs>
                <a:gs pos="97000">
                  <a:schemeClr val="accent1">
                    <a:lumMod val="7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689155" y="4291142"/>
              <a:ext cx="1467068" cy="505523"/>
            </a:xfrm>
            <a:prstGeom prst="rect">
              <a:avLst/>
            </a:prstGeom>
            <a:noFill/>
          </p:spPr>
          <p:txBody>
            <a:bodyPr wrap="square" rtlCol="0">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经济要繁荣</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21" name="组合 120"/>
          <p:cNvGrpSpPr/>
          <p:nvPr/>
        </p:nvGrpSpPr>
        <p:grpSpPr>
          <a:xfrm>
            <a:off x="9705961" y="838348"/>
            <a:ext cx="2267281" cy="4140078"/>
            <a:chOff x="9656345" y="838200"/>
            <a:chExt cx="2267281" cy="4140078"/>
          </a:xfrm>
        </p:grpSpPr>
        <p:pic>
          <p:nvPicPr>
            <p:cNvPr id="106" name="图片 105"/>
            <p:cNvPicPr>
              <a:picLocks noChangeAspect="1"/>
            </p:cNvPicPr>
            <p:nvPr/>
          </p:nvPicPr>
          <p:blipFill>
            <a:blip r:embed="rId5"/>
            <a:srcRect l="8935" r="8935"/>
            <a:stretch>
              <a:fillRect/>
            </a:stretch>
          </p:blipFill>
          <p:spPr>
            <a:xfrm>
              <a:off x="9656345" y="838200"/>
              <a:ext cx="2267281" cy="4140078"/>
            </a:xfrm>
            <a:custGeom>
              <a:avLst/>
              <a:gdLst>
                <a:gd name="connsiteX0" fmla="*/ 141161 w 2267281"/>
                <a:gd name="connsiteY0" fmla="*/ 0 h 4140374"/>
                <a:gd name="connsiteX1" fmla="*/ 2126120 w 2267281"/>
                <a:gd name="connsiteY1" fmla="*/ 0 h 4140374"/>
                <a:gd name="connsiteX2" fmla="*/ 2267281 w 2267281"/>
                <a:gd name="connsiteY2" fmla="*/ 141161 h 4140374"/>
                <a:gd name="connsiteX3" fmla="*/ 2267281 w 2267281"/>
                <a:gd name="connsiteY3" fmla="*/ 3999214 h 4140374"/>
                <a:gd name="connsiteX4" fmla="*/ 2181066 w 2267281"/>
                <a:gd name="connsiteY4" fmla="*/ 4129282 h 4140374"/>
                <a:gd name="connsiteX5" fmla="*/ 2126125 w 2267281"/>
                <a:gd name="connsiteY5" fmla="*/ 4140374 h 4140374"/>
                <a:gd name="connsiteX6" fmla="*/ 141156 w 2267281"/>
                <a:gd name="connsiteY6" fmla="*/ 4140374 h 4140374"/>
                <a:gd name="connsiteX7" fmla="*/ 86215 w 2267281"/>
                <a:gd name="connsiteY7" fmla="*/ 4129282 h 4140374"/>
                <a:gd name="connsiteX8" fmla="*/ 0 w 2267281"/>
                <a:gd name="connsiteY8" fmla="*/ 3999214 h 4140374"/>
                <a:gd name="connsiteX9" fmla="*/ 0 w 2267281"/>
                <a:gd name="connsiteY9" fmla="*/ 141161 h 4140374"/>
                <a:gd name="connsiteX10" fmla="*/ 141161 w 2267281"/>
                <a:gd name="connsiteY10" fmla="*/ 0 h 414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7281" h="4140374">
                  <a:moveTo>
                    <a:pt x="141161" y="0"/>
                  </a:moveTo>
                  <a:lnTo>
                    <a:pt x="2126120" y="0"/>
                  </a:lnTo>
                  <a:cubicBezTo>
                    <a:pt x="2204081" y="0"/>
                    <a:pt x="2267281" y="63200"/>
                    <a:pt x="2267281" y="141161"/>
                  </a:cubicBezTo>
                  <a:lnTo>
                    <a:pt x="2267281" y="3999214"/>
                  </a:lnTo>
                  <a:cubicBezTo>
                    <a:pt x="2267281" y="4057685"/>
                    <a:pt x="2231731" y="4107853"/>
                    <a:pt x="2181066" y="4129282"/>
                  </a:cubicBezTo>
                  <a:lnTo>
                    <a:pt x="2126125" y="4140374"/>
                  </a:lnTo>
                  <a:lnTo>
                    <a:pt x="141156" y="4140374"/>
                  </a:lnTo>
                  <a:lnTo>
                    <a:pt x="86215" y="4129282"/>
                  </a:lnTo>
                  <a:cubicBezTo>
                    <a:pt x="35550" y="4107853"/>
                    <a:pt x="0" y="4057685"/>
                    <a:pt x="0" y="3999214"/>
                  </a:cubicBezTo>
                  <a:lnTo>
                    <a:pt x="0" y="141161"/>
                  </a:lnTo>
                  <a:cubicBezTo>
                    <a:pt x="0" y="63200"/>
                    <a:pt x="63200" y="0"/>
                    <a:pt x="141161" y="0"/>
                  </a:cubicBezTo>
                  <a:close/>
                </a:path>
              </a:pathLst>
            </a:custGeom>
            <a:pattFill prst="pct5">
              <a:fgClr>
                <a:srgbClr val="E4E6EA"/>
              </a:fgClr>
              <a:bgClr>
                <a:srgbClr val="ADB5BF"/>
              </a:bgClr>
            </a:pattFill>
            <a:ln w="76200" cap="flat" cmpd="sng" algn="ctr">
              <a:noFill/>
              <a:prstDash val="solid"/>
              <a:miter lim="800000"/>
              <a:headEnd/>
              <a:tailEnd/>
            </a:ln>
            <a:effectLst>
              <a:outerShdw blurRad="38100" dist="38100" dir="2700000" sx="102000" sy="102000" algn="tl" rotWithShape="0">
                <a:prstClr val="black">
                  <a:alpha val="10000"/>
                </a:prstClr>
              </a:outerShdw>
            </a:effectLst>
          </p:spPr>
        </p:pic>
        <p:sp>
          <p:nvSpPr>
            <p:cNvPr id="116" name="矩形: 圆角 115"/>
            <p:cNvSpPr/>
            <p:nvPr/>
          </p:nvSpPr>
          <p:spPr>
            <a:xfrm>
              <a:off x="9658406" y="838200"/>
              <a:ext cx="2263158" cy="4140078"/>
            </a:xfrm>
            <a:prstGeom prst="roundRect">
              <a:avLst>
                <a:gd name="adj" fmla="val 4321"/>
              </a:avLst>
            </a:prstGeom>
            <a:gradFill flip="none" rotWithShape="1">
              <a:gsLst>
                <a:gs pos="36000">
                  <a:srgbClr val="BE641D">
                    <a:alpha val="0"/>
                  </a:srgbClr>
                </a:gs>
                <a:gs pos="0">
                  <a:srgbClr val="C5BD7F"/>
                </a:gs>
                <a:gs pos="97000">
                  <a:schemeClr val="accent1">
                    <a:lumMod val="7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056451" y="4291142"/>
              <a:ext cx="1467068" cy="499624"/>
            </a:xfrm>
            <a:prstGeom prst="rect">
              <a:avLst/>
            </a:prstGeom>
            <a:noFill/>
          </p:spPr>
          <p:txBody>
            <a:bodyPr wrap="square" rtlCol="0">
              <a:spAutoFit/>
              <a:scene3d>
                <a:camera prst="orthographicFront"/>
                <a:lightRig rig="threePt" dir="t"/>
              </a:scene3d>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生活要提高</a:t>
              </a:r>
              <a:endParaRPr lang="zh-CN" altLang="en-US" sz="2000" b="1"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endParaRPr>
            </a:p>
          </p:txBody>
        </p:sp>
      </p:grpSp>
      <p:sp>
        <p:nvSpPr>
          <p:cNvPr id="123" name="任意多边形: 形状 122"/>
          <p:cNvSpPr/>
          <p:nvPr/>
        </p:nvSpPr>
        <p:spPr>
          <a:xfrm>
            <a:off x="3392877" y="5494110"/>
            <a:ext cx="5406246" cy="354164"/>
          </a:xfrm>
          <a:custGeom>
            <a:avLst/>
            <a:gdLst/>
            <a:ahLst/>
            <a:cxnLst/>
            <a:rect l="l" t="t" r="r" b="b"/>
            <a:pathLst>
              <a:path w="5406246" h="354164">
                <a:moveTo>
                  <a:pt x="3767974" y="271123"/>
                </a:moveTo>
                <a:lnTo>
                  <a:pt x="3767974" y="308516"/>
                </a:lnTo>
                <a:lnTo>
                  <a:pt x="3917663" y="308516"/>
                </a:lnTo>
                <a:lnTo>
                  <a:pt x="3917663" y="271123"/>
                </a:lnTo>
                <a:close/>
                <a:moveTo>
                  <a:pt x="2117140" y="264087"/>
                </a:moveTo>
                <a:lnTo>
                  <a:pt x="2114896" y="266664"/>
                </a:lnTo>
                <a:cubicBezTo>
                  <a:pt x="2113059" y="267962"/>
                  <a:pt x="2110784" y="268953"/>
                  <a:pt x="2108071" y="269635"/>
                </a:cubicBezTo>
                <a:lnTo>
                  <a:pt x="1910873" y="269635"/>
                </a:lnTo>
                <a:lnTo>
                  <a:pt x="1910873" y="305493"/>
                </a:lnTo>
                <a:lnTo>
                  <a:pt x="2117140" y="305493"/>
                </a:lnTo>
                <a:close/>
                <a:moveTo>
                  <a:pt x="1491750" y="233916"/>
                </a:moveTo>
                <a:lnTo>
                  <a:pt x="1491750" y="307028"/>
                </a:lnTo>
                <a:lnTo>
                  <a:pt x="1601325" y="307028"/>
                </a:lnTo>
                <a:lnTo>
                  <a:pt x="1601325" y="233916"/>
                </a:lnTo>
                <a:close/>
                <a:moveTo>
                  <a:pt x="4744175" y="226475"/>
                </a:moveTo>
                <a:cubicBezTo>
                  <a:pt x="4742113" y="229219"/>
                  <a:pt x="4738656" y="234474"/>
                  <a:pt x="4733804" y="242241"/>
                </a:cubicBezTo>
                <a:cubicBezTo>
                  <a:pt x="4727866" y="250163"/>
                  <a:pt x="4723797" y="254915"/>
                  <a:pt x="4721595" y="256496"/>
                </a:cubicBezTo>
                <a:cubicBezTo>
                  <a:pt x="4724881" y="256837"/>
                  <a:pt x="4732966" y="258000"/>
                  <a:pt x="4745849" y="259984"/>
                </a:cubicBezTo>
                <a:cubicBezTo>
                  <a:pt x="4757507" y="260961"/>
                  <a:pt x="4765135" y="261403"/>
                  <a:pt x="4768732" y="261310"/>
                </a:cubicBezTo>
                <a:cubicBezTo>
                  <a:pt x="4779196" y="248039"/>
                  <a:pt x="4787258" y="236427"/>
                  <a:pt x="4792916" y="226475"/>
                </a:cubicBezTo>
                <a:close/>
                <a:moveTo>
                  <a:pt x="3767974" y="214568"/>
                </a:moveTo>
                <a:lnTo>
                  <a:pt x="3767974" y="254938"/>
                </a:lnTo>
                <a:lnTo>
                  <a:pt x="3917663" y="254938"/>
                </a:lnTo>
                <a:lnTo>
                  <a:pt x="3917663" y="214568"/>
                </a:lnTo>
                <a:close/>
                <a:moveTo>
                  <a:pt x="4406093" y="207127"/>
                </a:moveTo>
                <a:lnTo>
                  <a:pt x="4406093" y="236172"/>
                </a:lnTo>
                <a:lnTo>
                  <a:pt x="4407582" y="236172"/>
                </a:lnTo>
                <a:cubicBezTo>
                  <a:pt x="4411535" y="236172"/>
                  <a:pt x="4413512" y="233761"/>
                  <a:pt x="4413512" y="228940"/>
                </a:cubicBezTo>
                <a:lnTo>
                  <a:pt x="4413512" y="207127"/>
                </a:lnTo>
                <a:close/>
                <a:moveTo>
                  <a:pt x="2843110" y="196709"/>
                </a:moveTo>
                <a:lnTo>
                  <a:pt x="2843110" y="270960"/>
                </a:lnTo>
                <a:lnTo>
                  <a:pt x="2938066" y="258189"/>
                </a:lnTo>
                <a:lnTo>
                  <a:pt x="2925885" y="230980"/>
                </a:lnTo>
                <a:cubicBezTo>
                  <a:pt x="2922070" y="220198"/>
                  <a:pt x="2918981" y="208774"/>
                  <a:pt x="2916617" y="196709"/>
                </a:cubicBezTo>
                <a:close/>
                <a:moveTo>
                  <a:pt x="3278009" y="192244"/>
                </a:moveTo>
                <a:lnTo>
                  <a:pt x="3278009" y="283215"/>
                </a:lnTo>
                <a:lnTo>
                  <a:pt x="3319053" y="283215"/>
                </a:lnTo>
                <a:lnTo>
                  <a:pt x="3319053" y="192244"/>
                </a:lnTo>
                <a:close/>
                <a:moveTo>
                  <a:pt x="4263893" y="186710"/>
                </a:moveTo>
                <a:cubicBezTo>
                  <a:pt x="4259753" y="212708"/>
                  <a:pt x="4244445" y="237513"/>
                  <a:pt x="4217965" y="261124"/>
                </a:cubicBezTo>
                <a:lnTo>
                  <a:pt x="4213073" y="258186"/>
                </a:lnTo>
                <a:lnTo>
                  <a:pt x="4215493" y="268141"/>
                </a:lnTo>
                <a:cubicBezTo>
                  <a:pt x="4218926" y="272478"/>
                  <a:pt x="4224562" y="276092"/>
                  <a:pt x="4232400" y="278983"/>
                </a:cubicBezTo>
                <a:lnTo>
                  <a:pt x="4262473" y="285477"/>
                </a:lnTo>
                <a:lnTo>
                  <a:pt x="4263893" y="226010"/>
                </a:lnTo>
                <a:close/>
                <a:moveTo>
                  <a:pt x="1553049" y="171059"/>
                </a:moveTo>
                <a:cubicBezTo>
                  <a:pt x="1528167" y="188314"/>
                  <a:pt x="1498494" y="201592"/>
                  <a:pt x="1464031" y="210894"/>
                </a:cubicBezTo>
                <a:lnTo>
                  <a:pt x="1498169" y="217731"/>
                </a:lnTo>
                <a:lnTo>
                  <a:pt x="1596930" y="217731"/>
                </a:lnTo>
                <a:lnTo>
                  <a:pt x="1608421" y="198354"/>
                </a:lnTo>
                <a:close/>
                <a:moveTo>
                  <a:pt x="4736478" y="169920"/>
                </a:moveTo>
                <a:lnTo>
                  <a:pt x="4772313" y="172780"/>
                </a:lnTo>
                <a:cubicBezTo>
                  <a:pt x="4779305" y="174175"/>
                  <a:pt x="4782801" y="177044"/>
                  <a:pt x="4782801" y="181384"/>
                </a:cubicBezTo>
                <a:cubicBezTo>
                  <a:pt x="4782801" y="188609"/>
                  <a:pt x="4775964" y="193802"/>
                  <a:pt x="4762290" y="196965"/>
                </a:cubicBezTo>
                <a:cubicBezTo>
                  <a:pt x="4758260" y="203383"/>
                  <a:pt x="4754965" y="207825"/>
                  <a:pt x="4752407" y="210290"/>
                </a:cubicBezTo>
                <a:lnTo>
                  <a:pt x="4865610" y="210290"/>
                </a:lnTo>
                <a:lnTo>
                  <a:pt x="4889216" y="181363"/>
                </a:lnTo>
                <a:lnTo>
                  <a:pt x="4877184" y="183390"/>
                </a:lnTo>
                <a:cubicBezTo>
                  <a:pt x="4869941" y="184130"/>
                  <a:pt x="4862044" y="184500"/>
                  <a:pt x="4853494" y="184500"/>
                </a:cubicBezTo>
                <a:lnTo>
                  <a:pt x="4853494" y="169920"/>
                </a:lnTo>
                <a:close/>
                <a:moveTo>
                  <a:pt x="534930" y="166943"/>
                </a:moveTo>
                <a:cubicBezTo>
                  <a:pt x="534031" y="202600"/>
                  <a:pt x="528744" y="231451"/>
                  <a:pt x="519070" y="253496"/>
                </a:cubicBezTo>
                <a:lnTo>
                  <a:pt x="543441" y="255938"/>
                </a:lnTo>
                <a:cubicBezTo>
                  <a:pt x="552619" y="256806"/>
                  <a:pt x="558060" y="249838"/>
                  <a:pt x="559765" y="235032"/>
                </a:cubicBezTo>
                <a:cubicBezTo>
                  <a:pt x="559765" y="229312"/>
                  <a:pt x="560246" y="220646"/>
                  <a:pt x="561207" y="209034"/>
                </a:cubicBezTo>
                <a:cubicBezTo>
                  <a:pt x="562184" y="189516"/>
                  <a:pt x="563161" y="175486"/>
                  <a:pt x="564137" y="166943"/>
                </a:cubicBezTo>
                <a:close/>
                <a:moveTo>
                  <a:pt x="3906408" y="159504"/>
                </a:moveTo>
                <a:lnTo>
                  <a:pt x="3906408" y="159688"/>
                </a:lnTo>
                <a:lnTo>
                  <a:pt x="3906686" y="159688"/>
                </a:lnTo>
                <a:close/>
                <a:moveTo>
                  <a:pt x="4406093" y="152061"/>
                </a:moveTo>
                <a:lnTo>
                  <a:pt x="4406093" y="190942"/>
                </a:lnTo>
                <a:lnTo>
                  <a:pt x="4413512" y="190942"/>
                </a:lnTo>
                <a:lnTo>
                  <a:pt x="4413512" y="152061"/>
                </a:lnTo>
                <a:close/>
                <a:moveTo>
                  <a:pt x="4356980" y="152061"/>
                </a:moveTo>
                <a:lnTo>
                  <a:pt x="4356980" y="190942"/>
                </a:lnTo>
                <a:lnTo>
                  <a:pt x="4363584" y="190942"/>
                </a:lnTo>
                <a:lnTo>
                  <a:pt x="4363584" y="152061"/>
                </a:lnTo>
                <a:close/>
                <a:moveTo>
                  <a:pt x="4309332" y="152061"/>
                </a:moveTo>
                <a:lnTo>
                  <a:pt x="4309332" y="190942"/>
                </a:lnTo>
                <a:lnTo>
                  <a:pt x="4315959" y="190942"/>
                </a:lnTo>
                <a:lnTo>
                  <a:pt x="4315959" y="152061"/>
                </a:lnTo>
                <a:close/>
                <a:moveTo>
                  <a:pt x="2962684" y="125271"/>
                </a:moveTo>
                <a:cubicBezTo>
                  <a:pt x="2964591" y="146355"/>
                  <a:pt x="2967280" y="164277"/>
                  <a:pt x="2970753" y="179036"/>
                </a:cubicBezTo>
                <a:lnTo>
                  <a:pt x="3018215" y="179036"/>
                </a:lnTo>
                <a:lnTo>
                  <a:pt x="3043860" y="145484"/>
                </a:lnTo>
                <a:lnTo>
                  <a:pt x="3030418" y="147526"/>
                </a:lnTo>
                <a:cubicBezTo>
                  <a:pt x="3022794" y="148255"/>
                  <a:pt x="3014742" y="148619"/>
                  <a:pt x="3006262" y="148619"/>
                </a:cubicBezTo>
                <a:lnTo>
                  <a:pt x="3006262" y="125271"/>
                </a:lnTo>
                <a:close/>
                <a:moveTo>
                  <a:pt x="2843110" y="125271"/>
                </a:moveTo>
                <a:lnTo>
                  <a:pt x="2843110" y="179036"/>
                </a:lnTo>
                <a:lnTo>
                  <a:pt x="2914431" y="179036"/>
                </a:lnTo>
                <a:cubicBezTo>
                  <a:pt x="2911563" y="164370"/>
                  <a:pt x="2909245" y="146449"/>
                  <a:pt x="2907478" y="125271"/>
                </a:cubicBezTo>
                <a:close/>
                <a:moveTo>
                  <a:pt x="4286566" y="111877"/>
                </a:moveTo>
                <a:cubicBezTo>
                  <a:pt x="4286566" y="116497"/>
                  <a:pt x="4286077" y="122427"/>
                  <a:pt x="4285101" y="129667"/>
                </a:cubicBezTo>
                <a:lnTo>
                  <a:pt x="4313262" y="135875"/>
                </a:lnTo>
                <a:lnTo>
                  <a:pt x="4409000" y="135875"/>
                </a:lnTo>
                <a:lnTo>
                  <a:pt x="4418559" y="119918"/>
                </a:lnTo>
                <a:lnTo>
                  <a:pt x="4404582" y="120621"/>
                </a:lnTo>
                <a:lnTo>
                  <a:pt x="4404582" y="111877"/>
                </a:lnTo>
                <a:close/>
                <a:moveTo>
                  <a:pt x="5088009" y="109900"/>
                </a:moveTo>
                <a:cubicBezTo>
                  <a:pt x="5137666" y="124194"/>
                  <a:pt x="5163540" y="143232"/>
                  <a:pt x="5165633" y="167013"/>
                </a:cubicBezTo>
                <a:cubicBezTo>
                  <a:pt x="5163401" y="188144"/>
                  <a:pt x="5152355" y="199810"/>
                  <a:pt x="5132495" y="202011"/>
                </a:cubicBezTo>
                <a:cubicBezTo>
                  <a:pt x="5121333" y="202988"/>
                  <a:pt x="5113396" y="196546"/>
                  <a:pt x="5108683" y="182687"/>
                </a:cubicBezTo>
                <a:cubicBezTo>
                  <a:pt x="5102947" y="156874"/>
                  <a:pt x="5094157" y="135124"/>
                  <a:pt x="5082313" y="117435"/>
                </a:cubicBezTo>
                <a:close/>
                <a:moveTo>
                  <a:pt x="3278009" y="99971"/>
                </a:moveTo>
                <a:lnTo>
                  <a:pt x="3278009" y="176059"/>
                </a:lnTo>
                <a:lnTo>
                  <a:pt x="3319053" y="176059"/>
                </a:lnTo>
                <a:lnTo>
                  <a:pt x="3319053" y="99971"/>
                </a:lnTo>
                <a:close/>
                <a:moveTo>
                  <a:pt x="4830309" y="98482"/>
                </a:moveTo>
                <a:lnTo>
                  <a:pt x="4830309" y="153735"/>
                </a:lnTo>
                <a:lnTo>
                  <a:pt x="4853494" y="153735"/>
                </a:lnTo>
                <a:lnTo>
                  <a:pt x="4853494" y="98482"/>
                </a:lnTo>
                <a:close/>
                <a:moveTo>
                  <a:pt x="4755919" y="98482"/>
                </a:moveTo>
                <a:lnTo>
                  <a:pt x="4755919" y="153735"/>
                </a:lnTo>
                <a:lnTo>
                  <a:pt x="4779057" y="153735"/>
                </a:lnTo>
                <a:lnTo>
                  <a:pt x="4779057" y="98482"/>
                </a:lnTo>
                <a:close/>
                <a:moveTo>
                  <a:pt x="4681458" y="98482"/>
                </a:moveTo>
                <a:lnTo>
                  <a:pt x="4681458" y="153735"/>
                </a:lnTo>
                <a:lnTo>
                  <a:pt x="4706108" y="153735"/>
                </a:lnTo>
                <a:lnTo>
                  <a:pt x="4706108" y="98482"/>
                </a:lnTo>
                <a:close/>
                <a:moveTo>
                  <a:pt x="3703420" y="70507"/>
                </a:moveTo>
                <a:cubicBezTo>
                  <a:pt x="3749712" y="84894"/>
                  <a:pt x="3772858" y="102087"/>
                  <a:pt x="3772858" y="122086"/>
                </a:cubicBezTo>
                <a:cubicBezTo>
                  <a:pt x="3771679" y="144100"/>
                  <a:pt x="3760463" y="155665"/>
                  <a:pt x="3739209" y="156781"/>
                </a:cubicBezTo>
                <a:cubicBezTo>
                  <a:pt x="3727767" y="156781"/>
                  <a:pt x="3721411" y="150983"/>
                  <a:pt x="3720140" y="139387"/>
                </a:cubicBezTo>
                <a:cubicBezTo>
                  <a:pt x="3715458" y="114288"/>
                  <a:pt x="3708164" y="94452"/>
                  <a:pt x="3698258" y="79879"/>
                </a:cubicBezTo>
                <a:close/>
                <a:moveTo>
                  <a:pt x="3906408" y="70205"/>
                </a:moveTo>
                <a:lnTo>
                  <a:pt x="3906408" y="147868"/>
                </a:lnTo>
                <a:lnTo>
                  <a:pt x="3922151" y="110854"/>
                </a:lnTo>
                <a:lnTo>
                  <a:pt x="3933406" y="70205"/>
                </a:lnTo>
                <a:close/>
                <a:moveTo>
                  <a:pt x="3830505" y="70205"/>
                </a:moveTo>
                <a:lnTo>
                  <a:pt x="3830505" y="159688"/>
                </a:lnTo>
                <a:lnTo>
                  <a:pt x="3856597" y="159688"/>
                </a:lnTo>
                <a:lnTo>
                  <a:pt x="3856597" y="70205"/>
                </a:lnTo>
                <a:close/>
                <a:moveTo>
                  <a:pt x="1510284" y="67229"/>
                </a:moveTo>
                <a:cubicBezTo>
                  <a:pt x="1506998" y="72174"/>
                  <a:pt x="1503308" y="77057"/>
                  <a:pt x="1499215" y="81879"/>
                </a:cubicBezTo>
                <a:cubicBezTo>
                  <a:pt x="1513912" y="95041"/>
                  <a:pt x="1528779" y="106149"/>
                  <a:pt x="1543817" y="115202"/>
                </a:cubicBezTo>
                <a:cubicBezTo>
                  <a:pt x="1560963" y="100785"/>
                  <a:pt x="1575706" y="84793"/>
                  <a:pt x="1588047" y="67229"/>
                </a:cubicBezTo>
                <a:close/>
                <a:moveTo>
                  <a:pt x="4287682" y="61275"/>
                </a:moveTo>
                <a:lnTo>
                  <a:pt x="4287682" y="95692"/>
                </a:lnTo>
                <a:lnTo>
                  <a:pt x="4404582" y="95692"/>
                </a:lnTo>
                <a:lnTo>
                  <a:pt x="4404582" y="61275"/>
                </a:lnTo>
                <a:close/>
                <a:moveTo>
                  <a:pt x="1910873" y="55322"/>
                </a:moveTo>
                <a:lnTo>
                  <a:pt x="1910873" y="253450"/>
                </a:lnTo>
                <a:lnTo>
                  <a:pt x="1984683" y="253450"/>
                </a:lnTo>
                <a:lnTo>
                  <a:pt x="1984683" y="175896"/>
                </a:lnTo>
                <a:lnTo>
                  <a:pt x="1924873" y="175896"/>
                </a:lnTo>
                <a:lnTo>
                  <a:pt x="1924873" y="161153"/>
                </a:lnTo>
                <a:lnTo>
                  <a:pt x="1984683" y="161153"/>
                </a:lnTo>
                <a:lnTo>
                  <a:pt x="1984683" y="105924"/>
                </a:lnTo>
                <a:lnTo>
                  <a:pt x="1917571" y="105924"/>
                </a:lnTo>
                <a:lnTo>
                  <a:pt x="1917571" y="89739"/>
                </a:lnTo>
                <a:lnTo>
                  <a:pt x="2055144" y="89739"/>
                </a:lnTo>
                <a:lnTo>
                  <a:pt x="2075817" y="64903"/>
                </a:lnTo>
                <a:lnTo>
                  <a:pt x="2110652" y="91204"/>
                </a:lnTo>
                <a:cubicBezTo>
                  <a:pt x="2113365" y="91204"/>
                  <a:pt x="2114721" y="92677"/>
                  <a:pt x="2114721" y="95622"/>
                </a:cubicBezTo>
                <a:cubicBezTo>
                  <a:pt x="2114721" y="100986"/>
                  <a:pt x="2110955" y="104420"/>
                  <a:pt x="2103420" y="105924"/>
                </a:cubicBezTo>
                <a:lnTo>
                  <a:pt x="2037378" y="105924"/>
                </a:lnTo>
                <a:lnTo>
                  <a:pt x="2037378" y="161153"/>
                </a:lnTo>
                <a:lnTo>
                  <a:pt x="2049167" y="161153"/>
                </a:lnTo>
                <a:lnTo>
                  <a:pt x="2068399" y="136317"/>
                </a:lnTo>
                <a:lnTo>
                  <a:pt x="2102583" y="162874"/>
                </a:lnTo>
                <a:cubicBezTo>
                  <a:pt x="2103854" y="165447"/>
                  <a:pt x="2104490" y="166734"/>
                  <a:pt x="2104490" y="166734"/>
                </a:cubicBezTo>
                <a:cubicBezTo>
                  <a:pt x="2104490" y="172842"/>
                  <a:pt x="2100575" y="175896"/>
                  <a:pt x="2092746" y="175896"/>
                </a:cubicBezTo>
                <a:lnTo>
                  <a:pt x="2037378" y="175896"/>
                </a:lnTo>
                <a:lnTo>
                  <a:pt x="2037378" y="253450"/>
                </a:lnTo>
                <a:lnTo>
                  <a:pt x="2056749" y="253450"/>
                </a:lnTo>
                <a:lnTo>
                  <a:pt x="2067841" y="245241"/>
                </a:lnTo>
                <a:cubicBezTo>
                  <a:pt x="2061500" y="244683"/>
                  <a:pt x="2057120" y="238001"/>
                  <a:pt x="2054702" y="225196"/>
                </a:cubicBezTo>
                <a:cubicBezTo>
                  <a:pt x="2052857" y="215026"/>
                  <a:pt x="2047997" y="203577"/>
                  <a:pt x="2040122" y="190849"/>
                </a:cubicBezTo>
                <a:lnTo>
                  <a:pt x="2045516" y="183384"/>
                </a:lnTo>
                <a:cubicBezTo>
                  <a:pt x="2082894" y="189647"/>
                  <a:pt x="2101583" y="201833"/>
                  <a:pt x="2101583" y="219940"/>
                </a:cubicBezTo>
                <a:cubicBezTo>
                  <a:pt x="2101583" y="230420"/>
                  <a:pt x="2098180" y="237079"/>
                  <a:pt x="2091374" y="239916"/>
                </a:cubicBezTo>
                <a:lnTo>
                  <a:pt x="2115978" y="255659"/>
                </a:lnTo>
                <a:lnTo>
                  <a:pt x="2117140" y="256761"/>
                </a:lnTo>
                <a:lnTo>
                  <a:pt x="2117140" y="55322"/>
                </a:lnTo>
                <a:close/>
                <a:moveTo>
                  <a:pt x="2843110" y="53834"/>
                </a:moveTo>
                <a:lnTo>
                  <a:pt x="2843110" y="109086"/>
                </a:lnTo>
                <a:lnTo>
                  <a:pt x="3006262" y="109086"/>
                </a:lnTo>
                <a:lnTo>
                  <a:pt x="3006262" y="53834"/>
                </a:lnTo>
                <a:close/>
                <a:moveTo>
                  <a:pt x="4755919" y="47881"/>
                </a:moveTo>
                <a:lnTo>
                  <a:pt x="4755919" y="82297"/>
                </a:lnTo>
                <a:lnTo>
                  <a:pt x="4779057" y="82297"/>
                </a:lnTo>
                <a:lnTo>
                  <a:pt x="4779057" y="47881"/>
                </a:lnTo>
                <a:close/>
                <a:moveTo>
                  <a:pt x="692061" y="29212"/>
                </a:moveTo>
                <a:lnTo>
                  <a:pt x="686246" y="36858"/>
                </a:lnTo>
                <a:lnTo>
                  <a:pt x="686246" y="83786"/>
                </a:lnTo>
                <a:lnTo>
                  <a:pt x="729941" y="83786"/>
                </a:lnTo>
                <a:lnTo>
                  <a:pt x="735685" y="79553"/>
                </a:lnTo>
                <a:cubicBezTo>
                  <a:pt x="736677" y="81507"/>
                  <a:pt x="734763" y="82483"/>
                  <a:pt x="729941" y="82483"/>
                </a:cubicBezTo>
                <a:cubicBezTo>
                  <a:pt x="718531" y="82483"/>
                  <a:pt x="712182" y="77143"/>
                  <a:pt x="710896" y="66461"/>
                </a:cubicBezTo>
                <a:cubicBezTo>
                  <a:pt x="708198" y="52353"/>
                  <a:pt x="701873" y="40129"/>
                  <a:pt x="691920" y="29789"/>
                </a:cubicBezTo>
                <a:close/>
                <a:moveTo>
                  <a:pt x="220963" y="14348"/>
                </a:moveTo>
                <a:lnTo>
                  <a:pt x="276680" y="33812"/>
                </a:lnTo>
                <a:cubicBezTo>
                  <a:pt x="282044" y="36494"/>
                  <a:pt x="284726" y="39757"/>
                  <a:pt x="284726" y="43602"/>
                </a:cubicBezTo>
                <a:cubicBezTo>
                  <a:pt x="284726" y="51260"/>
                  <a:pt x="279378" y="58020"/>
                  <a:pt x="268681" y="63880"/>
                </a:cubicBezTo>
                <a:lnTo>
                  <a:pt x="268681" y="105249"/>
                </a:lnTo>
                <a:cubicBezTo>
                  <a:pt x="268681" y="111125"/>
                  <a:pt x="268681" y="120256"/>
                  <a:pt x="268681" y="132643"/>
                </a:cubicBezTo>
                <a:cubicBezTo>
                  <a:pt x="269658" y="148394"/>
                  <a:pt x="270146" y="161734"/>
                  <a:pt x="270146" y="172664"/>
                </a:cubicBezTo>
                <a:cubicBezTo>
                  <a:pt x="272084" y="181718"/>
                  <a:pt x="268192" y="187531"/>
                  <a:pt x="258472" y="190105"/>
                </a:cubicBezTo>
                <a:cubicBezTo>
                  <a:pt x="244163" y="193159"/>
                  <a:pt x="228528" y="194686"/>
                  <a:pt x="211568" y="194686"/>
                </a:cubicBezTo>
                <a:lnTo>
                  <a:pt x="211568" y="168432"/>
                </a:lnTo>
                <a:lnTo>
                  <a:pt x="69228" y="168432"/>
                </a:lnTo>
                <a:lnTo>
                  <a:pt x="69228" y="268472"/>
                </a:lnTo>
                <a:cubicBezTo>
                  <a:pt x="68251" y="278518"/>
                  <a:pt x="72111" y="283549"/>
                  <a:pt x="80809" y="283564"/>
                </a:cubicBezTo>
                <a:lnTo>
                  <a:pt x="231892" y="283564"/>
                </a:lnTo>
                <a:cubicBezTo>
                  <a:pt x="248481" y="283549"/>
                  <a:pt x="259154" y="276828"/>
                  <a:pt x="263914" y="263403"/>
                </a:cubicBezTo>
                <a:lnTo>
                  <a:pt x="286215" y="193058"/>
                </a:lnTo>
                <a:lnTo>
                  <a:pt x="299539" y="196895"/>
                </a:lnTo>
                <a:lnTo>
                  <a:pt x="305632" y="259310"/>
                </a:lnTo>
                <a:cubicBezTo>
                  <a:pt x="305632" y="268131"/>
                  <a:pt x="308593" y="275084"/>
                  <a:pt x="314515" y="280169"/>
                </a:cubicBezTo>
                <a:cubicBezTo>
                  <a:pt x="322205" y="284572"/>
                  <a:pt x="326049" y="291540"/>
                  <a:pt x="326049" y="301075"/>
                </a:cubicBezTo>
                <a:cubicBezTo>
                  <a:pt x="323755" y="320562"/>
                  <a:pt x="299896" y="330825"/>
                  <a:pt x="254473" y="331864"/>
                </a:cubicBezTo>
                <a:lnTo>
                  <a:pt x="57740" y="331864"/>
                </a:lnTo>
                <a:cubicBezTo>
                  <a:pt x="24409" y="333801"/>
                  <a:pt x="8720" y="316260"/>
                  <a:pt x="10673" y="279239"/>
                </a:cubicBezTo>
                <a:lnTo>
                  <a:pt x="10673" y="165432"/>
                </a:lnTo>
                <a:cubicBezTo>
                  <a:pt x="10673" y="147092"/>
                  <a:pt x="10185" y="121776"/>
                  <a:pt x="9208" y="89483"/>
                </a:cubicBezTo>
                <a:lnTo>
                  <a:pt x="73204" y="95343"/>
                </a:lnTo>
                <a:cubicBezTo>
                  <a:pt x="81250" y="95343"/>
                  <a:pt x="85273" y="98281"/>
                  <a:pt x="85273" y="104157"/>
                </a:cubicBezTo>
                <a:cubicBezTo>
                  <a:pt x="85273" y="110807"/>
                  <a:pt x="79925" y="117047"/>
                  <a:pt x="69228" y="122876"/>
                </a:cubicBezTo>
                <a:lnTo>
                  <a:pt x="69228" y="152247"/>
                </a:lnTo>
                <a:lnTo>
                  <a:pt x="211568" y="152247"/>
                </a:lnTo>
                <a:lnTo>
                  <a:pt x="211568" y="56811"/>
                </a:lnTo>
                <a:lnTo>
                  <a:pt x="0" y="56811"/>
                </a:lnTo>
                <a:lnTo>
                  <a:pt x="0" y="40625"/>
                </a:lnTo>
                <a:lnTo>
                  <a:pt x="205731" y="40625"/>
                </a:lnTo>
                <a:close/>
                <a:moveTo>
                  <a:pt x="2421512" y="12139"/>
                </a:moveTo>
                <a:lnTo>
                  <a:pt x="2493089" y="20929"/>
                </a:lnTo>
                <a:cubicBezTo>
                  <a:pt x="2500934" y="20929"/>
                  <a:pt x="2504856" y="23378"/>
                  <a:pt x="2504856" y="28277"/>
                </a:cubicBezTo>
                <a:cubicBezTo>
                  <a:pt x="2504856" y="36168"/>
                  <a:pt x="2498531" y="42540"/>
                  <a:pt x="2485880" y="47393"/>
                </a:cubicBezTo>
                <a:cubicBezTo>
                  <a:pt x="2485880" y="49237"/>
                  <a:pt x="2485880" y="52113"/>
                  <a:pt x="2485880" y="56020"/>
                </a:cubicBezTo>
                <a:cubicBezTo>
                  <a:pt x="2510933" y="168726"/>
                  <a:pt x="2567356" y="245233"/>
                  <a:pt x="2655149" y="285541"/>
                </a:cubicBezTo>
                <a:lnTo>
                  <a:pt x="2649056" y="299772"/>
                </a:lnTo>
                <a:cubicBezTo>
                  <a:pt x="2628499" y="299772"/>
                  <a:pt x="2608547" y="315337"/>
                  <a:pt x="2589200" y="346467"/>
                </a:cubicBezTo>
                <a:cubicBezTo>
                  <a:pt x="2522273" y="296470"/>
                  <a:pt x="2485609" y="217188"/>
                  <a:pt x="2479206" y="108621"/>
                </a:cubicBezTo>
                <a:cubicBezTo>
                  <a:pt x="2476726" y="227451"/>
                  <a:pt x="2414931" y="308198"/>
                  <a:pt x="2293822" y="350862"/>
                </a:cubicBezTo>
                <a:lnTo>
                  <a:pt x="2288730" y="340119"/>
                </a:lnTo>
                <a:cubicBezTo>
                  <a:pt x="2375313" y="274495"/>
                  <a:pt x="2420063" y="185624"/>
                  <a:pt x="2422977" y="73507"/>
                </a:cubicBezTo>
                <a:cubicBezTo>
                  <a:pt x="2422977" y="57121"/>
                  <a:pt x="2422489" y="36665"/>
                  <a:pt x="2421512" y="12139"/>
                </a:cubicBezTo>
                <a:close/>
                <a:moveTo>
                  <a:pt x="2126698" y="11371"/>
                </a:moveTo>
                <a:lnTo>
                  <a:pt x="2177788" y="32277"/>
                </a:lnTo>
                <a:cubicBezTo>
                  <a:pt x="2183198" y="34990"/>
                  <a:pt x="2185903" y="38269"/>
                  <a:pt x="2185903" y="42114"/>
                </a:cubicBezTo>
                <a:cubicBezTo>
                  <a:pt x="2185903" y="49617"/>
                  <a:pt x="2181043" y="56276"/>
                  <a:pt x="2171323" y="62089"/>
                </a:cubicBezTo>
                <a:lnTo>
                  <a:pt x="2171323" y="144015"/>
                </a:lnTo>
                <a:cubicBezTo>
                  <a:pt x="2171323" y="216971"/>
                  <a:pt x="2172292" y="278719"/>
                  <a:pt x="2174229" y="329259"/>
                </a:cubicBezTo>
                <a:cubicBezTo>
                  <a:pt x="2174229" y="339801"/>
                  <a:pt x="2169990" y="345072"/>
                  <a:pt x="2161509" y="345072"/>
                </a:cubicBezTo>
                <a:cubicBezTo>
                  <a:pt x="2156766" y="346018"/>
                  <a:pt x="2148162" y="346971"/>
                  <a:pt x="2135697" y="347932"/>
                </a:cubicBezTo>
                <a:cubicBezTo>
                  <a:pt x="2129682" y="348940"/>
                  <a:pt x="2123496" y="349444"/>
                  <a:pt x="2117140" y="349444"/>
                </a:cubicBezTo>
                <a:lnTo>
                  <a:pt x="2117140" y="318795"/>
                </a:lnTo>
                <a:lnTo>
                  <a:pt x="1910873" y="318795"/>
                </a:lnTo>
                <a:lnTo>
                  <a:pt x="1910873" y="329282"/>
                </a:lnTo>
                <a:cubicBezTo>
                  <a:pt x="1911835" y="340770"/>
                  <a:pt x="1907083" y="346514"/>
                  <a:pt x="1896619" y="346514"/>
                </a:cubicBezTo>
                <a:cubicBezTo>
                  <a:pt x="1877689" y="348467"/>
                  <a:pt x="1863412" y="348769"/>
                  <a:pt x="1853784" y="347421"/>
                </a:cubicBezTo>
                <a:cubicBezTo>
                  <a:pt x="1855722" y="300121"/>
                  <a:pt x="1856691" y="253186"/>
                  <a:pt x="1856691" y="206615"/>
                </a:cubicBezTo>
                <a:lnTo>
                  <a:pt x="1856691" y="113435"/>
                </a:lnTo>
                <a:cubicBezTo>
                  <a:pt x="1856691" y="73841"/>
                  <a:pt x="1856210" y="43230"/>
                  <a:pt x="1855249" y="21603"/>
                </a:cubicBezTo>
                <a:lnTo>
                  <a:pt x="1917129" y="39137"/>
                </a:lnTo>
                <a:lnTo>
                  <a:pt x="2111396" y="39137"/>
                </a:lnTo>
                <a:close/>
                <a:moveTo>
                  <a:pt x="3015750" y="9906"/>
                </a:moveTo>
                <a:lnTo>
                  <a:pt x="3067654" y="31998"/>
                </a:lnTo>
                <a:cubicBezTo>
                  <a:pt x="3073545" y="33486"/>
                  <a:pt x="3076491" y="36347"/>
                  <a:pt x="3076491" y="40579"/>
                </a:cubicBezTo>
                <a:cubicBezTo>
                  <a:pt x="3077452" y="48082"/>
                  <a:pt x="3072584" y="54818"/>
                  <a:pt x="3061887" y="60787"/>
                </a:cubicBezTo>
                <a:lnTo>
                  <a:pt x="3061887" y="68321"/>
                </a:lnTo>
                <a:cubicBezTo>
                  <a:pt x="3061887" y="93312"/>
                  <a:pt x="3062336" y="113505"/>
                  <a:pt x="3063236" y="128899"/>
                </a:cubicBezTo>
                <a:cubicBezTo>
                  <a:pt x="3064290" y="137658"/>
                  <a:pt x="3060546" y="142774"/>
                  <a:pt x="3052004" y="144247"/>
                </a:cubicBezTo>
                <a:lnTo>
                  <a:pt x="3049092" y="144689"/>
                </a:lnTo>
                <a:lnTo>
                  <a:pt x="3095373" y="178385"/>
                </a:lnTo>
                <a:cubicBezTo>
                  <a:pt x="3098350" y="179873"/>
                  <a:pt x="3099838" y="182059"/>
                  <a:pt x="3099838" y="184942"/>
                </a:cubicBezTo>
                <a:cubicBezTo>
                  <a:pt x="3099838" y="192787"/>
                  <a:pt x="3094458" y="196709"/>
                  <a:pt x="3083700" y="196709"/>
                </a:cubicBezTo>
                <a:lnTo>
                  <a:pt x="2972892" y="196709"/>
                </a:lnTo>
                <a:cubicBezTo>
                  <a:pt x="2982411" y="231715"/>
                  <a:pt x="3003875" y="259721"/>
                  <a:pt x="3037284" y="280727"/>
                </a:cubicBezTo>
                <a:cubicBezTo>
                  <a:pt x="3044136" y="284913"/>
                  <a:pt x="3048911" y="283425"/>
                  <a:pt x="3051608" y="276262"/>
                </a:cubicBezTo>
                <a:lnTo>
                  <a:pt x="3076398" y="219894"/>
                </a:lnTo>
                <a:lnTo>
                  <a:pt x="3089606" y="223754"/>
                </a:lnTo>
                <a:lnTo>
                  <a:pt x="3089606" y="282727"/>
                </a:lnTo>
                <a:cubicBezTo>
                  <a:pt x="3089606" y="291223"/>
                  <a:pt x="3090885" y="297587"/>
                  <a:pt x="3093443" y="301819"/>
                </a:cubicBezTo>
                <a:cubicBezTo>
                  <a:pt x="3098668" y="307059"/>
                  <a:pt x="3101280" y="312632"/>
                  <a:pt x="3101280" y="318539"/>
                </a:cubicBezTo>
                <a:cubicBezTo>
                  <a:pt x="3100101" y="335437"/>
                  <a:pt x="3088885" y="344444"/>
                  <a:pt x="3067631" y="345560"/>
                </a:cubicBezTo>
                <a:cubicBezTo>
                  <a:pt x="3039369" y="345560"/>
                  <a:pt x="3010092" y="333941"/>
                  <a:pt x="2979799" y="310702"/>
                </a:cubicBezTo>
                <a:cubicBezTo>
                  <a:pt x="2971633" y="303768"/>
                  <a:pt x="2964192" y="296193"/>
                  <a:pt x="2957476" y="287977"/>
                </a:cubicBezTo>
                <a:lnTo>
                  <a:pt x="2945095" y="269669"/>
                </a:lnTo>
                <a:lnTo>
                  <a:pt x="2945243" y="270077"/>
                </a:lnTo>
                <a:cubicBezTo>
                  <a:pt x="2913415" y="289006"/>
                  <a:pt x="2871612" y="309206"/>
                  <a:pt x="2819832" y="330678"/>
                </a:cubicBezTo>
                <a:cubicBezTo>
                  <a:pt x="2815057" y="332584"/>
                  <a:pt x="2812592" y="333584"/>
                  <a:pt x="2812437" y="333677"/>
                </a:cubicBezTo>
                <a:cubicBezTo>
                  <a:pt x="2812437" y="344514"/>
                  <a:pt x="2808778" y="349932"/>
                  <a:pt x="2801461" y="349932"/>
                </a:cubicBezTo>
                <a:cubicBezTo>
                  <a:pt x="2796112" y="350909"/>
                  <a:pt x="2792066" y="347661"/>
                  <a:pt x="2789322" y="340189"/>
                </a:cubicBezTo>
                <a:lnTo>
                  <a:pt x="2768486" y="286750"/>
                </a:lnTo>
                <a:cubicBezTo>
                  <a:pt x="2781137" y="283665"/>
                  <a:pt x="2786973" y="275146"/>
                  <a:pt x="2785997" y="261193"/>
                </a:cubicBezTo>
                <a:lnTo>
                  <a:pt x="2785997" y="113528"/>
                </a:lnTo>
                <a:cubicBezTo>
                  <a:pt x="2785997" y="89312"/>
                  <a:pt x="2785508" y="58663"/>
                  <a:pt x="2784532" y="21580"/>
                </a:cubicBezTo>
                <a:lnTo>
                  <a:pt x="2849481" y="37649"/>
                </a:lnTo>
                <a:lnTo>
                  <a:pt x="3000402" y="37649"/>
                </a:lnTo>
                <a:close/>
                <a:moveTo>
                  <a:pt x="4146598" y="9232"/>
                </a:moveTo>
                <a:cubicBezTo>
                  <a:pt x="4197370" y="24564"/>
                  <a:pt x="4222244" y="42261"/>
                  <a:pt x="4221221" y="62322"/>
                </a:cubicBezTo>
                <a:cubicBezTo>
                  <a:pt x="4219035" y="83220"/>
                  <a:pt x="4207509" y="94762"/>
                  <a:pt x="4186642" y="96948"/>
                </a:cubicBezTo>
                <a:cubicBezTo>
                  <a:pt x="4173930" y="96948"/>
                  <a:pt x="4166945" y="91289"/>
                  <a:pt x="4165689" y="79972"/>
                </a:cubicBezTo>
                <a:cubicBezTo>
                  <a:pt x="4160992" y="55508"/>
                  <a:pt x="4152722" y="34432"/>
                  <a:pt x="4140877" y="16743"/>
                </a:cubicBezTo>
                <a:close/>
                <a:moveTo>
                  <a:pt x="1033769" y="6674"/>
                </a:moveTo>
                <a:lnTo>
                  <a:pt x="1103556" y="12534"/>
                </a:lnTo>
                <a:cubicBezTo>
                  <a:pt x="1110656" y="12534"/>
                  <a:pt x="1114206" y="15038"/>
                  <a:pt x="1114206" y="20045"/>
                </a:cubicBezTo>
                <a:cubicBezTo>
                  <a:pt x="1115183" y="26495"/>
                  <a:pt x="1109702" y="32789"/>
                  <a:pt x="1097765" y="38928"/>
                </a:cubicBezTo>
                <a:cubicBezTo>
                  <a:pt x="1096975" y="44447"/>
                  <a:pt x="1096106" y="56214"/>
                  <a:pt x="1095161" y="74228"/>
                </a:cubicBezTo>
                <a:cubicBezTo>
                  <a:pt x="1094246" y="86243"/>
                  <a:pt x="1093789" y="93894"/>
                  <a:pt x="1093789" y="97180"/>
                </a:cubicBezTo>
                <a:lnTo>
                  <a:pt x="1179760" y="97180"/>
                </a:lnTo>
                <a:lnTo>
                  <a:pt x="1196713" y="69414"/>
                </a:lnTo>
                <a:lnTo>
                  <a:pt x="1251663" y="94529"/>
                </a:lnTo>
                <a:cubicBezTo>
                  <a:pt x="1257306" y="96095"/>
                  <a:pt x="1259639" y="99157"/>
                  <a:pt x="1258662" y="103715"/>
                </a:cubicBezTo>
                <a:cubicBezTo>
                  <a:pt x="1258662" y="110800"/>
                  <a:pt x="1253763" y="117280"/>
                  <a:pt x="1243965" y="123155"/>
                </a:cubicBezTo>
                <a:cubicBezTo>
                  <a:pt x="1243020" y="180144"/>
                  <a:pt x="1240105" y="232063"/>
                  <a:pt x="1235222" y="278913"/>
                </a:cubicBezTo>
                <a:cubicBezTo>
                  <a:pt x="1234214" y="322104"/>
                  <a:pt x="1200627" y="345731"/>
                  <a:pt x="1134461" y="349793"/>
                </a:cubicBezTo>
                <a:cubicBezTo>
                  <a:pt x="1137375" y="321097"/>
                  <a:pt x="1116950" y="302827"/>
                  <a:pt x="1073185" y="294982"/>
                </a:cubicBezTo>
                <a:lnTo>
                  <a:pt x="1075301" y="281029"/>
                </a:lnTo>
                <a:lnTo>
                  <a:pt x="1155204" y="286936"/>
                </a:lnTo>
                <a:cubicBezTo>
                  <a:pt x="1166908" y="286890"/>
                  <a:pt x="1173613" y="279991"/>
                  <a:pt x="1175318" y="266240"/>
                </a:cubicBezTo>
                <a:cubicBezTo>
                  <a:pt x="1181163" y="212786"/>
                  <a:pt x="1184085" y="162324"/>
                  <a:pt x="1184085" y="114854"/>
                </a:cubicBezTo>
                <a:lnTo>
                  <a:pt x="1093789" y="114854"/>
                </a:lnTo>
                <a:lnTo>
                  <a:pt x="1093789" y="115667"/>
                </a:lnTo>
                <a:cubicBezTo>
                  <a:pt x="1092750" y="129108"/>
                  <a:pt x="1091285" y="140387"/>
                  <a:pt x="1089394" y="149503"/>
                </a:cubicBezTo>
                <a:cubicBezTo>
                  <a:pt x="1139980" y="165037"/>
                  <a:pt x="1164280" y="184741"/>
                  <a:pt x="1162296" y="208615"/>
                </a:cubicBezTo>
                <a:cubicBezTo>
                  <a:pt x="1160126" y="231389"/>
                  <a:pt x="1147692" y="244396"/>
                  <a:pt x="1124996" y="247636"/>
                </a:cubicBezTo>
                <a:cubicBezTo>
                  <a:pt x="1110160" y="247636"/>
                  <a:pt x="1102137" y="241063"/>
                  <a:pt x="1100928" y="227916"/>
                </a:cubicBezTo>
                <a:cubicBezTo>
                  <a:pt x="1096153" y="206011"/>
                  <a:pt x="1091138" y="185345"/>
                  <a:pt x="1085882" y="165920"/>
                </a:cubicBezTo>
                <a:cubicBezTo>
                  <a:pt x="1076270" y="248752"/>
                  <a:pt x="1017057" y="311500"/>
                  <a:pt x="908242" y="354164"/>
                </a:cubicBezTo>
                <a:lnTo>
                  <a:pt x="900986" y="343723"/>
                </a:lnTo>
                <a:cubicBezTo>
                  <a:pt x="962308" y="297993"/>
                  <a:pt x="1002536" y="243613"/>
                  <a:pt x="1021668" y="180582"/>
                </a:cubicBezTo>
                <a:lnTo>
                  <a:pt x="1033735" y="114854"/>
                </a:lnTo>
                <a:lnTo>
                  <a:pt x="908288" y="114854"/>
                </a:lnTo>
                <a:lnTo>
                  <a:pt x="908288" y="97180"/>
                </a:lnTo>
                <a:lnTo>
                  <a:pt x="978667" y="97180"/>
                </a:lnTo>
                <a:lnTo>
                  <a:pt x="973081" y="94401"/>
                </a:lnTo>
                <a:cubicBezTo>
                  <a:pt x="969380" y="91727"/>
                  <a:pt x="966339" y="87716"/>
                  <a:pt x="963959" y="82367"/>
                </a:cubicBezTo>
                <a:cubicBezTo>
                  <a:pt x="958254" y="60461"/>
                  <a:pt x="947968" y="41122"/>
                  <a:pt x="933101" y="24347"/>
                </a:cubicBezTo>
                <a:lnTo>
                  <a:pt x="938240" y="16511"/>
                </a:lnTo>
                <a:cubicBezTo>
                  <a:pt x="993291" y="20634"/>
                  <a:pt x="1020816" y="35882"/>
                  <a:pt x="1020816" y="62252"/>
                </a:cubicBezTo>
                <a:cubicBezTo>
                  <a:pt x="1019944" y="78681"/>
                  <a:pt x="1013230" y="89569"/>
                  <a:pt x="1000672" y="94914"/>
                </a:cubicBezTo>
                <a:lnTo>
                  <a:pt x="991277" y="97180"/>
                </a:lnTo>
                <a:lnTo>
                  <a:pt x="1035234" y="97180"/>
                </a:lnTo>
                <a:cubicBezTo>
                  <a:pt x="1035234" y="95273"/>
                  <a:pt x="1035234" y="89925"/>
                  <a:pt x="1035234" y="81135"/>
                </a:cubicBezTo>
                <a:cubicBezTo>
                  <a:pt x="1036211" y="47509"/>
                  <a:pt x="1035722" y="22689"/>
                  <a:pt x="1033769" y="6674"/>
                </a:cubicBezTo>
                <a:close/>
                <a:moveTo>
                  <a:pt x="627715" y="6418"/>
                </a:moveTo>
                <a:lnTo>
                  <a:pt x="687316" y="12278"/>
                </a:lnTo>
                <a:cubicBezTo>
                  <a:pt x="693749" y="12278"/>
                  <a:pt x="697773" y="14712"/>
                  <a:pt x="699385" y="19580"/>
                </a:cubicBezTo>
                <a:lnTo>
                  <a:pt x="698799" y="20350"/>
                </a:lnTo>
                <a:lnTo>
                  <a:pt x="722132" y="24567"/>
                </a:lnTo>
                <a:cubicBezTo>
                  <a:pt x="746011" y="30703"/>
                  <a:pt x="758358" y="40219"/>
                  <a:pt x="759172" y="53113"/>
                </a:cubicBezTo>
                <a:cubicBezTo>
                  <a:pt x="759203" y="56508"/>
                  <a:pt x="758730" y="59206"/>
                  <a:pt x="757753" y="61206"/>
                </a:cubicBezTo>
                <a:lnTo>
                  <a:pt x="789612" y="83065"/>
                </a:lnTo>
                <a:cubicBezTo>
                  <a:pt x="792697" y="84600"/>
                  <a:pt x="794240" y="86801"/>
                  <a:pt x="794240" y="89669"/>
                </a:cubicBezTo>
                <a:cubicBezTo>
                  <a:pt x="794240" y="95188"/>
                  <a:pt x="789565" y="98622"/>
                  <a:pt x="780217" y="99971"/>
                </a:cubicBezTo>
                <a:lnTo>
                  <a:pt x="686246" y="99971"/>
                </a:lnTo>
                <a:cubicBezTo>
                  <a:pt x="686246" y="138790"/>
                  <a:pt x="689037" y="170346"/>
                  <a:pt x="694618" y="194639"/>
                </a:cubicBezTo>
                <a:cubicBezTo>
                  <a:pt x="694866" y="189306"/>
                  <a:pt x="696493" y="182152"/>
                  <a:pt x="699501" y="173176"/>
                </a:cubicBezTo>
                <a:cubicBezTo>
                  <a:pt x="704229" y="161796"/>
                  <a:pt x="709780" y="140736"/>
                  <a:pt x="716151" y="109993"/>
                </a:cubicBezTo>
                <a:lnTo>
                  <a:pt x="777427" y="130922"/>
                </a:lnTo>
                <a:cubicBezTo>
                  <a:pt x="782791" y="133620"/>
                  <a:pt x="785473" y="136891"/>
                  <a:pt x="785473" y="140736"/>
                </a:cubicBezTo>
                <a:cubicBezTo>
                  <a:pt x="785473" y="148348"/>
                  <a:pt x="779225" y="152665"/>
                  <a:pt x="766730" y="153688"/>
                </a:cubicBezTo>
                <a:cubicBezTo>
                  <a:pt x="751645" y="196135"/>
                  <a:pt x="735522" y="227537"/>
                  <a:pt x="718360" y="247892"/>
                </a:cubicBezTo>
                <a:cubicBezTo>
                  <a:pt x="724872" y="256434"/>
                  <a:pt x="732507" y="265573"/>
                  <a:pt x="741266" y="275309"/>
                </a:cubicBezTo>
                <a:cubicBezTo>
                  <a:pt x="742382" y="276999"/>
                  <a:pt x="742530" y="277844"/>
                  <a:pt x="741708" y="277844"/>
                </a:cubicBezTo>
                <a:cubicBezTo>
                  <a:pt x="741940" y="277735"/>
                  <a:pt x="743142" y="274976"/>
                  <a:pt x="745312" y="269565"/>
                </a:cubicBezTo>
                <a:lnTo>
                  <a:pt x="772148" y="204848"/>
                </a:lnTo>
                <a:lnTo>
                  <a:pt x="785473" y="208755"/>
                </a:lnTo>
                <a:lnTo>
                  <a:pt x="782450" y="280239"/>
                </a:lnTo>
                <a:cubicBezTo>
                  <a:pt x="781550" y="288905"/>
                  <a:pt x="782589" y="294726"/>
                  <a:pt x="785566" y="297703"/>
                </a:cubicBezTo>
                <a:cubicBezTo>
                  <a:pt x="785566" y="297703"/>
                  <a:pt x="786341" y="298478"/>
                  <a:pt x="787891" y="300028"/>
                </a:cubicBezTo>
                <a:cubicBezTo>
                  <a:pt x="793100" y="306276"/>
                  <a:pt x="795705" y="312702"/>
                  <a:pt x="795705" y="319306"/>
                </a:cubicBezTo>
                <a:cubicBezTo>
                  <a:pt x="794526" y="339274"/>
                  <a:pt x="784891" y="349824"/>
                  <a:pt x="766799" y="350955"/>
                </a:cubicBezTo>
                <a:cubicBezTo>
                  <a:pt x="750165" y="350955"/>
                  <a:pt x="736972" y="348242"/>
                  <a:pt x="727220" y="342816"/>
                </a:cubicBezTo>
                <a:cubicBezTo>
                  <a:pt x="704400" y="325949"/>
                  <a:pt x="687921" y="308718"/>
                  <a:pt x="677782" y="291122"/>
                </a:cubicBezTo>
                <a:cubicBezTo>
                  <a:pt x="649814" y="316128"/>
                  <a:pt x="610669" y="335584"/>
                  <a:pt x="560347" y="349490"/>
                </a:cubicBezTo>
                <a:lnTo>
                  <a:pt x="553301" y="338933"/>
                </a:lnTo>
                <a:cubicBezTo>
                  <a:pt x="602492" y="305850"/>
                  <a:pt x="637024" y="276720"/>
                  <a:pt x="656899" y="251543"/>
                </a:cubicBezTo>
                <a:cubicBezTo>
                  <a:pt x="643303" y="218258"/>
                  <a:pt x="635094" y="167734"/>
                  <a:pt x="632273" y="99971"/>
                </a:cubicBezTo>
                <a:lnTo>
                  <a:pt x="534488" y="99971"/>
                </a:lnTo>
                <a:lnTo>
                  <a:pt x="534488" y="137713"/>
                </a:lnTo>
                <a:cubicBezTo>
                  <a:pt x="534488" y="142565"/>
                  <a:pt x="534488" y="146914"/>
                  <a:pt x="534488" y="150758"/>
                </a:cubicBezTo>
                <a:lnTo>
                  <a:pt x="558998" y="150758"/>
                </a:lnTo>
                <a:lnTo>
                  <a:pt x="572904" y="124527"/>
                </a:lnTo>
                <a:lnTo>
                  <a:pt x="625041" y="145759"/>
                </a:lnTo>
                <a:cubicBezTo>
                  <a:pt x="625041" y="145759"/>
                  <a:pt x="625428" y="146146"/>
                  <a:pt x="626203" y="146921"/>
                </a:cubicBezTo>
                <a:cubicBezTo>
                  <a:pt x="631211" y="148177"/>
                  <a:pt x="633714" y="150882"/>
                  <a:pt x="633714" y="155037"/>
                </a:cubicBezTo>
                <a:cubicBezTo>
                  <a:pt x="634691" y="160665"/>
                  <a:pt x="629343" y="166509"/>
                  <a:pt x="617669" y="172571"/>
                </a:cubicBezTo>
                <a:cubicBezTo>
                  <a:pt x="617669" y="179051"/>
                  <a:pt x="616677" y="196252"/>
                  <a:pt x="614692" y="224172"/>
                </a:cubicBezTo>
                <a:cubicBezTo>
                  <a:pt x="613762" y="234435"/>
                  <a:pt x="613297" y="241458"/>
                  <a:pt x="613297" y="245241"/>
                </a:cubicBezTo>
                <a:cubicBezTo>
                  <a:pt x="610134" y="283347"/>
                  <a:pt x="584779" y="303943"/>
                  <a:pt x="537232" y="307028"/>
                </a:cubicBezTo>
                <a:cubicBezTo>
                  <a:pt x="537232" y="285882"/>
                  <a:pt x="529852" y="272751"/>
                  <a:pt x="515094" y="267635"/>
                </a:cubicBezTo>
                <a:cubicBezTo>
                  <a:pt x="504102" y="295742"/>
                  <a:pt x="479414" y="323469"/>
                  <a:pt x="441029" y="350816"/>
                </a:cubicBezTo>
                <a:lnTo>
                  <a:pt x="432122" y="344979"/>
                </a:lnTo>
                <a:cubicBezTo>
                  <a:pt x="450695" y="314252"/>
                  <a:pt x="462880" y="285324"/>
                  <a:pt x="468678" y="258194"/>
                </a:cubicBezTo>
                <a:cubicBezTo>
                  <a:pt x="474476" y="232118"/>
                  <a:pt x="477375" y="194872"/>
                  <a:pt x="477375" y="146456"/>
                </a:cubicBezTo>
                <a:lnTo>
                  <a:pt x="477375" y="127527"/>
                </a:lnTo>
                <a:cubicBezTo>
                  <a:pt x="477375" y="122675"/>
                  <a:pt x="477375" y="115024"/>
                  <a:pt x="477375" y="104575"/>
                </a:cubicBezTo>
                <a:cubicBezTo>
                  <a:pt x="476398" y="90979"/>
                  <a:pt x="475910" y="79174"/>
                  <a:pt x="475910" y="69159"/>
                </a:cubicBezTo>
                <a:lnTo>
                  <a:pt x="540790" y="83786"/>
                </a:lnTo>
                <a:lnTo>
                  <a:pt x="632087" y="83786"/>
                </a:lnTo>
                <a:cubicBezTo>
                  <a:pt x="632087" y="83832"/>
                  <a:pt x="632087" y="82189"/>
                  <a:pt x="632087" y="78856"/>
                </a:cubicBezTo>
                <a:cubicBezTo>
                  <a:pt x="631110" y="75926"/>
                  <a:pt x="630622" y="73213"/>
                  <a:pt x="630622" y="70717"/>
                </a:cubicBezTo>
                <a:cubicBezTo>
                  <a:pt x="630622" y="44920"/>
                  <a:pt x="629653" y="23487"/>
                  <a:pt x="627715" y="6418"/>
                </a:cubicBezTo>
                <a:close/>
                <a:moveTo>
                  <a:pt x="5185725" y="6349"/>
                </a:moveTo>
                <a:lnTo>
                  <a:pt x="5246581" y="12302"/>
                </a:lnTo>
                <a:lnTo>
                  <a:pt x="5255129" y="15628"/>
                </a:lnTo>
                <a:lnTo>
                  <a:pt x="5260604" y="10674"/>
                </a:lnTo>
                <a:cubicBezTo>
                  <a:pt x="5308198" y="14813"/>
                  <a:pt x="5331995" y="27526"/>
                  <a:pt x="5331995" y="48811"/>
                </a:cubicBezTo>
                <a:cubicBezTo>
                  <a:pt x="5329716" y="66019"/>
                  <a:pt x="5320135" y="75740"/>
                  <a:pt x="5303253" y="77972"/>
                </a:cubicBezTo>
                <a:cubicBezTo>
                  <a:pt x="5292881" y="77972"/>
                  <a:pt x="5285905" y="72058"/>
                  <a:pt x="5282323" y="60229"/>
                </a:cubicBezTo>
                <a:lnTo>
                  <a:pt x="5256798" y="19862"/>
                </a:lnTo>
                <a:lnTo>
                  <a:pt x="5257395" y="21650"/>
                </a:lnTo>
                <a:cubicBezTo>
                  <a:pt x="5257395" y="28130"/>
                  <a:pt x="5252535" y="33316"/>
                  <a:pt x="5242814" y="37207"/>
                </a:cubicBezTo>
                <a:lnTo>
                  <a:pt x="5242814" y="80809"/>
                </a:lnTo>
                <a:lnTo>
                  <a:pt x="5323344" y="80809"/>
                </a:lnTo>
                <a:lnTo>
                  <a:pt x="5348273" y="50137"/>
                </a:lnTo>
                <a:lnTo>
                  <a:pt x="5391898" y="80809"/>
                </a:lnTo>
                <a:cubicBezTo>
                  <a:pt x="5395619" y="80809"/>
                  <a:pt x="5397479" y="83127"/>
                  <a:pt x="5397479" y="87762"/>
                </a:cubicBezTo>
                <a:cubicBezTo>
                  <a:pt x="5394534" y="93684"/>
                  <a:pt x="5389387" y="97258"/>
                  <a:pt x="5382038" y="98482"/>
                </a:cubicBezTo>
                <a:lnTo>
                  <a:pt x="5242814" y="98482"/>
                </a:lnTo>
                <a:lnTo>
                  <a:pt x="5242814" y="111296"/>
                </a:lnTo>
                <a:cubicBezTo>
                  <a:pt x="5254271" y="137077"/>
                  <a:pt x="5266751" y="159502"/>
                  <a:pt x="5280253" y="178571"/>
                </a:cubicBezTo>
                <a:cubicBezTo>
                  <a:pt x="5295121" y="153874"/>
                  <a:pt x="5306981" y="129062"/>
                  <a:pt x="5315833" y="104133"/>
                </a:cubicBezTo>
                <a:lnTo>
                  <a:pt x="5371690" y="133713"/>
                </a:lnTo>
                <a:cubicBezTo>
                  <a:pt x="5377209" y="136472"/>
                  <a:pt x="5379969" y="139821"/>
                  <a:pt x="5379969" y="143759"/>
                </a:cubicBezTo>
                <a:cubicBezTo>
                  <a:pt x="5380945" y="151510"/>
                  <a:pt x="5373179" y="155386"/>
                  <a:pt x="5356667" y="155386"/>
                </a:cubicBezTo>
                <a:cubicBezTo>
                  <a:pt x="5336731" y="171524"/>
                  <a:pt x="5315802" y="184717"/>
                  <a:pt x="5293881" y="194965"/>
                </a:cubicBezTo>
                <a:cubicBezTo>
                  <a:pt x="5322143" y="224451"/>
                  <a:pt x="5359597" y="247768"/>
                  <a:pt x="5406246" y="264914"/>
                </a:cubicBezTo>
                <a:lnTo>
                  <a:pt x="5400269" y="279169"/>
                </a:lnTo>
                <a:cubicBezTo>
                  <a:pt x="5381791" y="281107"/>
                  <a:pt x="5365791" y="294812"/>
                  <a:pt x="5352273" y="320283"/>
                </a:cubicBezTo>
                <a:cubicBezTo>
                  <a:pt x="5285223" y="272317"/>
                  <a:pt x="5248737" y="213460"/>
                  <a:pt x="5242814" y="143712"/>
                </a:cubicBezTo>
                <a:lnTo>
                  <a:pt x="5242814" y="150921"/>
                </a:lnTo>
                <a:cubicBezTo>
                  <a:pt x="5242814" y="157727"/>
                  <a:pt x="5242814" y="178253"/>
                  <a:pt x="5242814" y="212499"/>
                </a:cubicBezTo>
                <a:cubicBezTo>
                  <a:pt x="5243775" y="257240"/>
                  <a:pt x="5244256" y="286603"/>
                  <a:pt x="5244256" y="300586"/>
                </a:cubicBezTo>
                <a:cubicBezTo>
                  <a:pt x="5246209" y="330957"/>
                  <a:pt x="5222319" y="348219"/>
                  <a:pt x="5172586" y="352374"/>
                </a:cubicBezTo>
                <a:cubicBezTo>
                  <a:pt x="5172586" y="326701"/>
                  <a:pt x="5156533" y="311376"/>
                  <a:pt x="5124426" y="306400"/>
                </a:cubicBezTo>
                <a:lnTo>
                  <a:pt x="5126542" y="292378"/>
                </a:lnTo>
                <a:lnTo>
                  <a:pt x="5171330" y="295331"/>
                </a:lnTo>
                <a:cubicBezTo>
                  <a:pt x="5181903" y="295331"/>
                  <a:pt x="5187189" y="289510"/>
                  <a:pt x="5187189" y="277867"/>
                </a:cubicBezTo>
                <a:lnTo>
                  <a:pt x="5187189" y="215219"/>
                </a:lnTo>
                <a:cubicBezTo>
                  <a:pt x="5163749" y="240877"/>
                  <a:pt x="5133651" y="266433"/>
                  <a:pt x="5096893" y="291889"/>
                </a:cubicBezTo>
                <a:cubicBezTo>
                  <a:pt x="5096893" y="304555"/>
                  <a:pt x="5092715" y="311586"/>
                  <a:pt x="5084359" y="312981"/>
                </a:cubicBezTo>
                <a:cubicBezTo>
                  <a:pt x="5082219" y="312981"/>
                  <a:pt x="5080601" y="312153"/>
                  <a:pt x="5079505" y="310499"/>
                </a:cubicBezTo>
                <a:lnTo>
                  <a:pt x="5078826" y="307573"/>
                </a:lnTo>
                <a:lnTo>
                  <a:pt x="5077612" y="307063"/>
                </a:lnTo>
                <a:cubicBezTo>
                  <a:pt x="5076335" y="306299"/>
                  <a:pt x="5074639" y="305133"/>
                  <a:pt x="5072522" y="303563"/>
                </a:cubicBezTo>
                <a:lnTo>
                  <a:pt x="5045640" y="248590"/>
                </a:lnTo>
                <a:cubicBezTo>
                  <a:pt x="5089141" y="236203"/>
                  <a:pt x="5136325" y="218708"/>
                  <a:pt x="5187189" y="196104"/>
                </a:cubicBezTo>
                <a:lnTo>
                  <a:pt x="5187189" y="115900"/>
                </a:lnTo>
                <a:lnTo>
                  <a:pt x="5187189" y="98482"/>
                </a:lnTo>
                <a:lnTo>
                  <a:pt x="5051477" y="98482"/>
                </a:lnTo>
                <a:lnTo>
                  <a:pt x="5051477" y="80809"/>
                </a:lnTo>
                <a:lnTo>
                  <a:pt x="5187189" y="80809"/>
                </a:lnTo>
                <a:cubicBezTo>
                  <a:pt x="5187189" y="63477"/>
                  <a:pt x="5186701" y="38657"/>
                  <a:pt x="5185725" y="6349"/>
                </a:cubicBezTo>
                <a:close/>
                <a:moveTo>
                  <a:pt x="4315518" y="5674"/>
                </a:moveTo>
                <a:cubicBezTo>
                  <a:pt x="4356817" y="5674"/>
                  <a:pt x="4377467" y="13968"/>
                  <a:pt x="4377467" y="30556"/>
                </a:cubicBezTo>
                <a:cubicBezTo>
                  <a:pt x="4377467" y="38788"/>
                  <a:pt x="4374560" y="43633"/>
                  <a:pt x="4368747" y="45090"/>
                </a:cubicBezTo>
                <a:lnTo>
                  <a:pt x="4400512" y="45090"/>
                </a:lnTo>
                <a:lnTo>
                  <a:pt x="4414302" y="21696"/>
                </a:lnTo>
                <a:lnTo>
                  <a:pt x="4461253" y="39881"/>
                </a:lnTo>
                <a:cubicBezTo>
                  <a:pt x="4466415" y="42455"/>
                  <a:pt x="4468997" y="45679"/>
                  <a:pt x="4468997" y="49555"/>
                </a:cubicBezTo>
                <a:cubicBezTo>
                  <a:pt x="4468997" y="55074"/>
                  <a:pt x="4464129" y="61299"/>
                  <a:pt x="4454393" y="68228"/>
                </a:cubicBezTo>
                <a:lnTo>
                  <a:pt x="4454393" y="73298"/>
                </a:lnTo>
                <a:cubicBezTo>
                  <a:pt x="4454393" y="75267"/>
                  <a:pt x="4454393" y="78840"/>
                  <a:pt x="4454393" y="84018"/>
                </a:cubicBezTo>
                <a:cubicBezTo>
                  <a:pt x="4455369" y="92963"/>
                  <a:pt x="4455858" y="99281"/>
                  <a:pt x="4455858" y="102971"/>
                </a:cubicBezTo>
                <a:cubicBezTo>
                  <a:pt x="4455858" y="111823"/>
                  <a:pt x="4452649" y="116249"/>
                  <a:pt x="4446230" y="116249"/>
                </a:cubicBezTo>
                <a:lnTo>
                  <a:pt x="4436176" y="117905"/>
                </a:lnTo>
                <a:lnTo>
                  <a:pt x="4466857" y="130480"/>
                </a:lnTo>
                <a:cubicBezTo>
                  <a:pt x="4472268" y="133193"/>
                  <a:pt x="4474973" y="136465"/>
                  <a:pt x="4474973" y="140294"/>
                </a:cubicBezTo>
                <a:cubicBezTo>
                  <a:pt x="4474973" y="145642"/>
                  <a:pt x="4470594" y="151696"/>
                  <a:pt x="4461834" y="158456"/>
                </a:cubicBezTo>
                <a:lnTo>
                  <a:pt x="4461834" y="180919"/>
                </a:lnTo>
                <a:cubicBezTo>
                  <a:pt x="4461834" y="197368"/>
                  <a:pt x="4461834" y="218142"/>
                  <a:pt x="4461834" y="243241"/>
                </a:cubicBezTo>
                <a:cubicBezTo>
                  <a:pt x="4462811" y="263565"/>
                  <a:pt x="4445835" y="275851"/>
                  <a:pt x="4410907" y="280099"/>
                </a:cubicBezTo>
                <a:cubicBezTo>
                  <a:pt x="4408830" y="262922"/>
                  <a:pt x="4407225" y="253675"/>
                  <a:pt x="4406093" y="252357"/>
                </a:cubicBezTo>
                <a:lnTo>
                  <a:pt x="4406093" y="256659"/>
                </a:lnTo>
                <a:cubicBezTo>
                  <a:pt x="4406093" y="265046"/>
                  <a:pt x="4401947" y="269929"/>
                  <a:pt x="4393652" y="271309"/>
                </a:cubicBezTo>
                <a:cubicBezTo>
                  <a:pt x="4386800" y="273278"/>
                  <a:pt x="4376778" y="274262"/>
                  <a:pt x="4363584" y="274262"/>
                </a:cubicBezTo>
                <a:lnTo>
                  <a:pt x="4363584" y="207127"/>
                </a:lnTo>
                <a:lnTo>
                  <a:pt x="4356980" y="207127"/>
                </a:lnTo>
                <a:lnTo>
                  <a:pt x="4356980" y="262565"/>
                </a:lnTo>
                <a:cubicBezTo>
                  <a:pt x="4357957" y="271821"/>
                  <a:pt x="4354252" y="277177"/>
                  <a:pt x="4345865" y="278634"/>
                </a:cubicBezTo>
                <a:cubicBezTo>
                  <a:pt x="4339059" y="279611"/>
                  <a:pt x="4329091" y="280099"/>
                  <a:pt x="4315959" y="280099"/>
                </a:cubicBezTo>
                <a:lnTo>
                  <a:pt x="4315959" y="207127"/>
                </a:lnTo>
                <a:lnTo>
                  <a:pt x="4309332" y="207127"/>
                </a:lnTo>
                <a:lnTo>
                  <a:pt x="4309332" y="268333"/>
                </a:lnTo>
                <a:cubicBezTo>
                  <a:pt x="4309332" y="279092"/>
                  <a:pt x="4305177" y="284471"/>
                  <a:pt x="4296867" y="284471"/>
                </a:cubicBezTo>
                <a:lnTo>
                  <a:pt x="4276519" y="286189"/>
                </a:lnTo>
                <a:lnTo>
                  <a:pt x="4305867" y="287657"/>
                </a:lnTo>
                <a:cubicBezTo>
                  <a:pt x="4353802" y="288649"/>
                  <a:pt x="4412434" y="285238"/>
                  <a:pt x="4481763" y="277425"/>
                </a:cubicBezTo>
                <a:lnTo>
                  <a:pt x="4481763" y="291145"/>
                </a:lnTo>
                <a:cubicBezTo>
                  <a:pt x="4470710" y="294153"/>
                  <a:pt x="4463199" y="307539"/>
                  <a:pt x="4459230" y="331305"/>
                </a:cubicBezTo>
                <a:cubicBezTo>
                  <a:pt x="4421852" y="334406"/>
                  <a:pt x="4380227" y="335956"/>
                  <a:pt x="4334354" y="335956"/>
                </a:cubicBezTo>
                <a:cubicBezTo>
                  <a:pt x="4255320" y="337910"/>
                  <a:pt x="4209198" y="317965"/>
                  <a:pt x="4195990" y="276123"/>
                </a:cubicBezTo>
                <a:cubicBezTo>
                  <a:pt x="4188332" y="292602"/>
                  <a:pt x="4177542" y="307795"/>
                  <a:pt x="4163620" y="321701"/>
                </a:cubicBezTo>
                <a:cubicBezTo>
                  <a:pt x="4163620" y="336073"/>
                  <a:pt x="4159706" y="343258"/>
                  <a:pt x="4151876" y="343258"/>
                </a:cubicBezTo>
                <a:cubicBezTo>
                  <a:pt x="4149954" y="343258"/>
                  <a:pt x="4148503" y="342431"/>
                  <a:pt x="4147522" y="340776"/>
                </a:cubicBezTo>
                <a:lnTo>
                  <a:pt x="4146847" y="337488"/>
                </a:lnTo>
                <a:lnTo>
                  <a:pt x="4145531" y="336830"/>
                </a:lnTo>
                <a:cubicBezTo>
                  <a:pt x="4144192" y="335953"/>
                  <a:pt x="4142423" y="334654"/>
                  <a:pt x="4140226" y="332933"/>
                </a:cubicBezTo>
                <a:lnTo>
                  <a:pt x="4116762" y="286541"/>
                </a:lnTo>
                <a:cubicBezTo>
                  <a:pt x="4125584" y="282913"/>
                  <a:pt x="4138807" y="277177"/>
                  <a:pt x="4156434" y="269332"/>
                </a:cubicBezTo>
                <a:cubicBezTo>
                  <a:pt x="4159240" y="267472"/>
                  <a:pt x="4161093" y="266317"/>
                  <a:pt x="4161992" y="265868"/>
                </a:cubicBezTo>
                <a:lnTo>
                  <a:pt x="4161992" y="153549"/>
                </a:lnTo>
                <a:lnTo>
                  <a:pt x="4125506" y="153549"/>
                </a:lnTo>
                <a:lnTo>
                  <a:pt x="4125506" y="137364"/>
                </a:lnTo>
                <a:lnTo>
                  <a:pt x="4156132" y="137364"/>
                </a:lnTo>
                <a:lnTo>
                  <a:pt x="4171550" y="111063"/>
                </a:lnTo>
                <a:lnTo>
                  <a:pt x="4217872" y="130341"/>
                </a:lnTo>
                <a:cubicBezTo>
                  <a:pt x="4223562" y="131767"/>
                  <a:pt x="4226407" y="135589"/>
                  <a:pt x="4226407" y="141805"/>
                </a:cubicBezTo>
                <a:cubicBezTo>
                  <a:pt x="4226407" y="148317"/>
                  <a:pt x="4221539" y="154495"/>
                  <a:pt x="4211803" y="160339"/>
                </a:cubicBezTo>
                <a:lnTo>
                  <a:pt x="4211803" y="245224"/>
                </a:lnTo>
                <a:lnTo>
                  <a:pt x="4230220" y="183640"/>
                </a:lnTo>
                <a:cubicBezTo>
                  <a:pt x="4234840" y="158781"/>
                  <a:pt x="4236910" y="133038"/>
                  <a:pt x="4236429" y="106412"/>
                </a:cubicBezTo>
                <a:lnTo>
                  <a:pt x="4236429" y="81600"/>
                </a:lnTo>
                <a:cubicBezTo>
                  <a:pt x="4236429" y="74794"/>
                  <a:pt x="4236429" y="57748"/>
                  <a:pt x="4236429" y="30463"/>
                </a:cubicBezTo>
                <a:lnTo>
                  <a:pt x="4295286" y="45090"/>
                </a:lnTo>
                <a:lnTo>
                  <a:pt x="4325218" y="45090"/>
                </a:lnTo>
                <a:lnTo>
                  <a:pt x="4324982" y="42928"/>
                </a:lnTo>
                <a:cubicBezTo>
                  <a:pt x="4323168" y="31052"/>
                  <a:pt x="4318812" y="20208"/>
                  <a:pt x="4311913" y="10395"/>
                </a:cubicBezTo>
                <a:close/>
                <a:moveTo>
                  <a:pt x="3266288" y="4953"/>
                </a:moveTo>
                <a:lnTo>
                  <a:pt x="3330913" y="13743"/>
                </a:lnTo>
                <a:cubicBezTo>
                  <a:pt x="3338649" y="13743"/>
                  <a:pt x="3342516" y="16681"/>
                  <a:pt x="3342516" y="22557"/>
                </a:cubicBezTo>
                <a:cubicBezTo>
                  <a:pt x="3342516" y="29781"/>
                  <a:pt x="3336160" y="34975"/>
                  <a:pt x="3323448" y="38137"/>
                </a:cubicBezTo>
                <a:cubicBezTo>
                  <a:pt x="3312255" y="58617"/>
                  <a:pt x="3301542" y="73833"/>
                  <a:pt x="3291310" y="83786"/>
                </a:cubicBezTo>
                <a:lnTo>
                  <a:pt x="3313053" y="83786"/>
                </a:lnTo>
                <a:lnTo>
                  <a:pt x="3327006" y="58950"/>
                </a:lnTo>
                <a:lnTo>
                  <a:pt x="3373887" y="78414"/>
                </a:lnTo>
                <a:cubicBezTo>
                  <a:pt x="3379282" y="81111"/>
                  <a:pt x="3381979" y="84367"/>
                  <a:pt x="3381979" y="88181"/>
                </a:cubicBezTo>
                <a:cubicBezTo>
                  <a:pt x="3382940" y="95622"/>
                  <a:pt x="3379049" y="101847"/>
                  <a:pt x="3370305" y="106854"/>
                </a:cubicBezTo>
                <a:lnTo>
                  <a:pt x="3370305" y="157757"/>
                </a:lnTo>
                <a:lnTo>
                  <a:pt x="3400118" y="46834"/>
                </a:lnTo>
                <a:cubicBezTo>
                  <a:pt x="3403032" y="35192"/>
                  <a:pt x="3404489" y="22169"/>
                  <a:pt x="3404489" y="7767"/>
                </a:cubicBezTo>
                <a:lnTo>
                  <a:pt x="3470067" y="18138"/>
                </a:lnTo>
                <a:cubicBezTo>
                  <a:pt x="3476082" y="19658"/>
                  <a:pt x="3479090" y="22549"/>
                  <a:pt x="3479090" y="26812"/>
                </a:cubicBezTo>
                <a:cubicBezTo>
                  <a:pt x="3479090" y="33835"/>
                  <a:pt x="3472850" y="39424"/>
                  <a:pt x="3460370" y="43579"/>
                </a:cubicBezTo>
                <a:cubicBezTo>
                  <a:pt x="3454091" y="57035"/>
                  <a:pt x="3448169" y="68453"/>
                  <a:pt x="3442603" y="77833"/>
                </a:cubicBezTo>
                <a:lnTo>
                  <a:pt x="3490577" y="77833"/>
                </a:lnTo>
                <a:lnTo>
                  <a:pt x="3505972" y="51532"/>
                </a:lnTo>
                <a:lnTo>
                  <a:pt x="3555643" y="72461"/>
                </a:lnTo>
                <a:cubicBezTo>
                  <a:pt x="3561022" y="75158"/>
                  <a:pt x="3563712" y="77988"/>
                  <a:pt x="3563712" y="80949"/>
                </a:cubicBezTo>
                <a:cubicBezTo>
                  <a:pt x="3564689" y="86948"/>
                  <a:pt x="3560317" y="93932"/>
                  <a:pt x="3550597" y="101901"/>
                </a:cubicBezTo>
                <a:cubicBezTo>
                  <a:pt x="3550597" y="117729"/>
                  <a:pt x="3549597" y="155022"/>
                  <a:pt x="3547597" y="213778"/>
                </a:cubicBezTo>
                <a:cubicBezTo>
                  <a:pt x="3546667" y="243311"/>
                  <a:pt x="3546202" y="265620"/>
                  <a:pt x="3546202" y="280704"/>
                </a:cubicBezTo>
                <a:cubicBezTo>
                  <a:pt x="3546202" y="323414"/>
                  <a:pt x="3516963" y="346304"/>
                  <a:pt x="3458486" y="349374"/>
                </a:cubicBezTo>
                <a:cubicBezTo>
                  <a:pt x="3461400" y="323624"/>
                  <a:pt x="3441945" y="307315"/>
                  <a:pt x="3400118" y="300447"/>
                </a:cubicBezTo>
                <a:lnTo>
                  <a:pt x="3402257" y="286448"/>
                </a:lnTo>
                <a:lnTo>
                  <a:pt x="3466276" y="290913"/>
                </a:lnTo>
                <a:cubicBezTo>
                  <a:pt x="3481640" y="291827"/>
                  <a:pt x="3489740" y="284967"/>
                  <a:pt x="3490577" y="270332"/>
                </a:cubicBezTo>
                <a:cubicBezTo>
                  <a:pt x="3492531" y="238985"/>
                  <a:pt x="3493996" y="190353"/>
                  <a:pt x="3494972" y="124434"/>
                </a:cubicBezTo>
                <a:cubicBezTo>
                  <a:pt x="3495933" y="107986"/>
                  <a:pt x="3496414" y="97847"/>
                  <a:pt x="3496414" y="94018"/>
                </a:cubicBezTo>
                <a:lnTo>
                  <a:pt x="3436441" y="94018"/>
                </a:lnTo>
                <a:lnTo>
                  <a:pt x="3410332" y="135803"/>
                </a:lnTo>
                <a:lnTo>
                  <a:pt x="3463044" y="169036"/>
                </a:lnTo>
                <a:cubicBezTo>
                  <a:pt x="3475160" y="180656"/>
                  <a:pt x="3480469" y="191965"/>
                  <a:pt x="3478973" y="202964"/>
                </a:cubicBezTo>
                <a:cubicBezTo>
                  <a:pt x="3477888" y="223490"/>
                  <a:pt x="3466377" y="234846"/>
                  <a:pt x="3444440" y="237032"/>
                </a:cubicBezTo>
                <a:cubicBezTo>
                  <a:pt x="3431821" y="237032"/>
                  <a:pt x="3424341" y="229474"/>
                  <a:pt x="3422000" y="214359"/>
                </a:cubicBezTo>
                <a:cubicBezTo>
                  <a:pt x="3419597" y="199980"/>
                  <a:pt x="3416572" y="186634"/>
                  <a:pt x="3412925" y="174321"/>
                </a:cubicBezTo>
                <a:lnTo>
                  <a:pt x="3402181" y="145931"/>
                </a:lnTo>
                <a:lnTo>
                  <a:pt x="3376073" y="177175"/>
                </a:lnTo>
                <a:lnTo>
                  <a:pt x="3370305" y="173848"/>
                </a:lnTo>
                <a:lnTo>
                  <a:pt x="3370305" y="191570"/>
                </a:lnTo>
                <a:cubicBezTo>
                  <a:pt x="3370305" y="197399"/>
                  <a:pt x="3370305" y="214731"/>
                  <a:pt x="3370305" y="243567"/>
                </a:cubicBezTo>
                <a:cubicBezTo>
                  <a:pt x="3371266" y="278557"/>
                  <a:pt x="3371747" y="300013"/>
                  <a:pt x="3371747" y="307935"/>
                </a:cubicBezTo>
                <a:cubicBezTo>
                  <a:pt x="3372724" y="314368"/>
                  <a:pt x="3369042" y="318337"/>
                  <a:pt x="3360701" y="319841"/>
                </a:cubicBezTo>
                <a:cubicBezTo>
                  <a:pt x="3349028" y="321779"/>
                  <a:pt x="3335145" y="322748"/>
                  <a:pt x="3319053" y="322748"/>
                </a:cubicBezTo>
                <a:lnTo>
                  <a:pt x="3319053" y="299400"/>
                </a:lnTo>
                <a:lnTo>
                  <a:pt x="3278009" y="299400"/>
                </a:lnTo>
                <a:lnTo>
                  <a:pt x="3278009" y="318283"/>
                </a:lnTo>
                <a:cubicBezTo>
                  <a:pt x="3278009" y="327817"/>
                  <a:pt x="3271862" y="333189"/>
                  <a:pt x="3259568" y="334398"/>
                </a:cubicBezTo>
                <a:cubicBezTo>
                  <a:pt x="3254622" y="335390"/>
                  <a:pt x="3247801" y="336367"/>
                  <a:pt x="3239104" y="337328"/>
                </a:cubicBezTo>
                <a:cubicBezTo>
                  <a:pt x="3234174" y="338320"/>
                  <a:pt x="3229089" y="338817"/>
                  <a:pt x="3223849" y="338817"/>
                </a:cubicBezTo>
                <a:cubicBezTo>
                  <a:pt x="3223849" y="324135"/>
                  <a:pt x="3224337" y="300772"/>
                  <a:pt x="3225314" y="268728"/>
                </a:cubicBezTo>
                <a:cubicBezTo>
                  <a:pt x="3225314" y="242528"/>
                  <a:pt x="3225314" y="225544"/>
                  <a:pt x="3225314" y="217777"/>
                </a:cubicBezTo>
                <a:lnTo>
                  <a:pt x="3225314" y="162455"/>
                </a:lnTo>
                <a:cubicBezTo>
                  <a:pt x="3225314" y="131542"/>
                  <a:pt x="3224826" y="99963"/>
                  <a:pt x="3223849" y="67717"/>
                </a:cubicBezTo>
                <a:lnTo>
                  <a:pt x="3265428" y="77926"/>
                </a:lnTo>
                <a:cubicBezTo>
                  <a:pt x="3267939" y="63229"/>
                  <a:pt x="3268226" y="38905"/>
                  <a:pt x="3266288" y="4953"/>
                </a:cubicBezTo>
                <a:close/>
                <a:moveTo>
                  <a:pt x="1472030" y="2837"/>
                </a:moveTo>
                <a:lnTo>
                  <a:pt x="1534771" y="18906"/>
                </a:lnTo>
                <a:cubicBezTo>
                  <a:pt x="1539592" y="18906"/>
                  <a:pt x="1542809" y="21332"/>
                  <a:pt x="1544422" y="26185"/>
                </a:cubicBezTo>
                <a:cubicBezTo>
                  <a:pt x="1544422" y="34634"/>
                  <a:pt x="1538197" y="39889"/>
                  <a:pt x="1525748" y="41951"/>
                </a:cubicBezTo>
                <a:lnTo>
                  <a:pt x="1519788" y="49555"/>
                </a:lnTo>
                <a:lnTo>
                  <a:pt x="1587326" y="49555"/>
                </a:lnTo>
                <a:lnTo>
                  <a:pt x="1610720" y="26185"/>
                </a:lnTo>
                <a:lnTo>
                  <a:pt x="1662182" y="57345"/>
                </a:lnTo>
                <a:cubicBezTo>
                  <a:pt x="1666492" y="60213"/>
                  <a:pt x="1668646" y="63469"/>
                  <a:pt x="1668646" y="67112"/>
                </a:cubicBezTo>
                <a:cubicBezTo>
                  <a:pt x="1669623" y="75561"/>
                  <a:pt x="1662135" y="80879"/>
                  <a:pt x="1646183" y="83065"/>
                </a:cubicBezTo>
                <a:cubicBezTo>
                  <a:pt x="1629300" y="105591"/>
                  <a:pt x="1611456" y="124403"/>
                  <a:pt x="1592651" y="139503"/>
                </a:cubicBezTo>
                <a:cubicBezTo>
                  <a:pt x="1625502" y="149797"/>
                  <a:pt x="1671267" y="156463"/>
                  <a:pt x="1729945" y="159502"/>
                </a:cubicBezTo>
                <a:lnTo>
                  <a:pt x="1729945" y="172943"/>
                </a:lnTo>
                <a:cubicBezTo>
                  <a:pt x="1714659" y="177051"/>
                  <a:pt x="1702497" y="192996"/>
                  <a:pt x="1693459" y="220777"/>
                </a:cubicBezTo>
                <a:lnTo>
                  <a:pt x="1661011" y="212421"/>
                </a:lnTo>
                <a:lnTo>
                  <a:pt x="1664135" y="213545"/>
                </a:lnTo>
                <a:cubicBezTo>
                  <a:pt x="1669096" y="215204"/>
                  <a:pt x="1671577" y="218080"/>
                  <a:pt x="1671577" y="222173"/>
                </a:cubicBezTo>
                <a:cubicBezTo>
                  <a:pt x="1671577" y="228808"/>
                  <a:pt x="1667197" y="234559"/>
                  <a:pt x="1658438" y="239427"/>
                </a:cubicBezTo>
                <a:lnTo>
                  <a:pt x="1658438" y="269007"/>
                </a:lnTo>
                <a:cubicBezTo>
                  <a:pt x="1658438" y="295827"/>
                  <a:pt x="1658887" y="315082"/>
                  <a:pt x="1659786" y="326771"/>
                </a:cubicBezTo>
                <a:cubicBezTo>
                  <a:pt x="1660825" y="336631"/>
                  <a:pt x="1656647" y="342258"/>
                  <a:pt x="1647253" y="343653"/>
                </a:cubicBezTo>
                <a:cubicBezTo>
                  <a:pt x="1636555" y="346568"/>
                  <a:pt x="1621246" y="348025"/>
                  <a:pt x="1601325" y="348025"/>
                </a:cubicBezTo>
                <a:lnTo>
                  <a:pt x="1601325" y="323213"/>
                </a:lnTo>
                <a:lnTo>
                  <a:pt x="1491750" y="323213"/>
                </a:lnTo>
                <a:lnTo>
                  <a:pt x="1491750" y="327747"/>
                </a:lnTo>
                <a:cubicBezTo>
                  <a:pt x="1492727" y="338026"/>
                  <a:pt x="1487696" y="343793"/>
                  <a:pt x="1476658" y="345049"/>
                </a:cubicBezTo>
                <a:cubicBezTo>
                  <a:pt x="1464767" y="348010"/>
                  <a:pt x="1450272" y="349490"/>
                  <a:pt x="1433173" y="349490"/>
                </a:cubicBezTo>
                <a:cubicBezTo>
                  <a:pt x="1434149" y="328019"/>
                  <a:pt x="1434637" y="302168"/>
                  <a:pt x="1434637" y="271937"/>
                </a:cubicBezTo>
                <a:lnTo>
                  <a:pt x="1434637" y="247078"/>
                </a:lnTo>
                <a:cubicBezTo>
                  <a:pt x="1434637" y="236350"/>
                  <a:pt x="1434637" y="227599"/>
                  <a:pt x="1434637" y="220824"/>
                </a:cubicBezTo>
                <a:cubicBezTo>
                  <a:pt x="1417646" y="226668"/>
                  <a:pt x="1396299" y="231544"/>
                  <a:pt x="1370595" y="235451"/>
                </a:cubicBezTo>
                <a:lnTo>
                  <a:pt x="1366037" y="222405"/>
                </a:lnTo>
                <a:cubicBezTo>
                  <a:pt x="1433397" y="194391"/>
                  <a:pt x="1483549" y="167563"/>
                  <a:pt x="1516493" y="141922"/>
                </a:cubicBezTo>
                <a:cubicBezTo>
                  <a:pt x="1504261" y="128822"/>
                  <a:pt x="1493812" y="113675"/>
                  <a:pt x="1485146" y="96483"/>
                </a:cubicBezTo>
                <a:cubicBezTo>
                  <a:pt x="1463210" y="125085"/>
                  <a:pt x="1433126" y="149952"/>
                  <a:pt x="1394896" y="171083"/>
                </a:cubicBezTo>
                <a:lnTo>
                  <a:pt x="1385013" y="163385"/>
                </a:lnTo>
                <a:cubicBezTo>
                  <a:pt x="1430839" y="109404"/>
                  <a:pt x="1459845" y="55888"/>
                  <a:pt x="1472030" y="2837"/>
                </a:cubicBezTo>
                <a:close/>
                <a:moveTo>
                  <a:pt x="4885911" y="1023"/>
                </a:moveTo>
                <a:lnTo>
                  <a:pt x="4934489" y="30626"/>
                </a:lnTo>
                <a:cubicBezTo>
                  <a:pt x="4937993" y="32393"/>
                  <a:pt x="4939745" y="34711"/>
                  <a:pt x="4939745" y="37579"/>
                </a:cubicBezTo>
                <a:cubicBezTo>
                  <a:pt x="4939745" y="43145"/>
                  <a:pt x="4934551" y="46579"/>
                  <a:pt x="4924164" y="47881"/>
                </a:cubicBezTo>
                <a:lnTo>
                  <a:pt x="4830309" y="47881"/>
                </a:lnTo>
                <a:lnTo>
                  <a:pt x="4830309" y="82297"/>
                </a:lnTo>
                <a:lnTo>
                  <a:pt x="4847866" y="82297"/>
                </a:lnTo>
                <a:lnTo>
                  <a:pt x="4863284" y="60392"/>
                </a:lnTo>
                <a:lnTo>
                  <a:pt x="4911514" y="79391"/>
                </a:lnTo>
                <a:cubicBezTo>
                  <a:pt x="4917699" y="79391"/>
                  <a:pt x="4920792" y="82321"/>
                  <a:pt x="4920792" y="88181"/>
                </a:cubicBezTo>
                <a:cubicBezTo>
                  <a:pt x="4920792" y="93545"/>
                  <a:pt x="4916420" y="99630"/>
                  <a:pt x="4907677" y="106435"/>
                </a:cubicBezTo>
                <a:lnTo>
                  <a:pt x="4907677" y="126085"/>
                </a:lnTo>
                <a:cubicBezTo>
                  <a:pt x="4907677" y="140178"/>
                  <a:pt x="4908158" y="153502"/>
                  <a:pt x="4909118" y="166060"/>
                </a:cubicBezTo>
                <a:cubicBezTo>
                  <a:pt x="4909118" y="174044"/>
                  <a:pt x="4905065" y="178710"/>
                  <a:pt x="4896956" y="180059"/>
                </a:cubicBezTo>
                <a:lnTo>
                  <a:pt x="4895222" y="180351"/>
                </a:lnTo>
                <a:lnTo>
                  <a:pt x="4940791" y="209476"/>
                </a:lnTo>
                <a:cubicBezTo>
                  <a:pt x="4944000" y="211072"/>
                  <a:pt x="4945605" y="213514"/>
                  <a:pt x="4945605" y="216801"/>
                </a:cubicBezTo>
                <a:cubicBezTo>
                  <a:pt x="4943868" y="222010"/>
                  <a:pt x="4938706" y="225234"/>
                  <a:pt x="4930117" y="226475"/>
                </a:cubicBezTo>
                <a:lnTo>
                  <a:pt x="4855099" y="226475"/>
                </a:lnTo>
                <a:cubicBezTo>
                  <a:pt x="4846990" y="245543"/>
                  <a:pt x="4837371" y="261217"/>
                  <a:pt x="4826240" y="273495"/>
                </a:cubicBezTo>
                <a:cubicBezTo>
                  <a:pt x="4827139" y="273340"/>
                  <a:pt x="4829767" y="273689"/>
                  <a:pt x="4834123" y="274541"/>
                </a:cubicBezTo>
                <a:cubicBezTo>
                  <a:pt x="4840045" y="275534"/>
                  <a:pt x="4847347" y="277006"/>
                  <a:pt x="4856029" y="278960"/>
                </a:cubicBezTo>
                <a:cubicBezTo>
                  <a:pt x="4892399" y="287285"/>
                  <a:pt x="4910072" y="301486"/>
                  <a:pt x="4909049" y="321562"/>
                </a:cubicBezTo>
                <a:cubicBezTo>
                  <a:pt x="4907917" y="337716"/>
                  <a:pt x="4900228" y="346390"/>
                  <a:pt x="4885980" y="347583"/>
                </a:cubicBezTo>
                <a:cubicBezTo>
                  <a:pt x="4879283" y="347583"/>
                  <a:pt x="4872144" y="345963"/>
                  <a:pt x="4864563" y="342723"/>
                </a:cubicBezTo>
                <a:cubicBezTo>
                  <a:pt x="4832999" y="325391"/>
                  <a:pt x="4808350" y="314368"/>
                  <a:pt x="4790614" y="309656"/>
                </a:cubicBezTo>
                <a:cubicBezTo>
                  <a:pt x="4753423" y="333933"/>
                  <a:pt x="4689085" y="348033"/>
                  <a:pt x="4597603" y="351955"/>
                </a:cubicBezTo>
                <a:lnTo>
                  <a:pt x="4595184" y="339654"/>
                </a:lnTo>
                <a:cubicBezTo>
                  <a:pt x="4667382" y="324693"/>
                  <a:pt x="4716324" y="308493"/>
                  <a:pt x="4742012" y="291052"/>
                </a:cubicBezTo>
                <a:cubicBezTo>
                  <a:pt x="4732711" y="288804"/>
                  <a:pt x="4715836" y="284789"/>
                  <a:pt x="4691388" y="279006"/>
                </a:cubicBezTo>
                <a:cubicBezTo>
                  <a:pt x="4680442" y="276092"/>
                  <a:pt x="4672102" y="274146"/>
                  <a:pt x="4666366" y="273169"/>
                </a:cubicBezTo>
                <a:cubicBezTo>
                  <a:pt x="4662692" y="273169"/>
                  <a:pt x="4661420" y="270387"/>
                  <a:pt x="4662552" y="264821"/>
                </a:cubicBezTo>
                <a:cubicBezTo>
                  <a:pt x="4672645" y="249659"/>
                  <a:pt x="4681760" y="236877"/>
                  <a:pt x="4689899" y="226475"/>
                </a:cubicBezTo>
                <a:lnTo>
                  <a:pt x="4589347" y="226475"/>
                </a:lnTo>
                <a:lnTo>
                  <a:pt x="4589347" y="210290"/>
                </a:lnTo>
                <a:lnTo>
                  <a:pt x="4695504" y="210290"/>
                </a:lnTo>
                <a:cubicBezTo>
                  <a:pt x="4703441" y="194399"/>
                  <a:pt x="4709293" y="180943"/>
                  <a:pt x="4713061" y="169920"/>
                </a:cubicBezTo>
                <a:lnTo>
                  <a:pt x="4681458" y="169920"/>
                </a:lnTo>
                <a:lnTo>
                  <a:pt x="4681458" y="171292"/>
                </a:lnTo>
                <a:cubicBezTo>
                  <a:pt x="4681458" y="179276"/>
                  <a:pt x="4677419" y="184617"/>
                  <a:pt x="4669342" y="187314"/>
                </a:cubicBezTo>
                <a:cubicBezTo>
                  <a:pt x="4655343" y="190306"/>
                  <a:pt x="4641328" y="191802"/>
                  <a:pt x="4627298" y="191802"/>
                </a:cubicBezTo>
                <a:cubicBezTo>
                  <a:pt x="4628275" y="165494"/>
                  <a:pt x="4628764" y="148448"/>
                  <a:pt x="4628764" y="140666"/>
                </a:cubicBezTo>
                <a:lnTo>
                  <a:pt x="4628764" y="105691"/>
                </a:lnTo>
                <a:cubicBezTo>
                  <a:pt x="4628764" y="97909"/>
                  <a:pt x="4628764" y="85724"/>
                  <a:pt x="4628764" y="69135"/>
                </a:cubicBezTo>
                <a:lnTo>
                  <a:pt x="4686295" y="82297"/>
                </a:lnTo>
                <a:lnTo>
                  <a:pt x="4706108" y="82297"/>
                </a:lnTo>
                <a:lnTo>
                  <a:pt x="4706108" y="47881"/>
                </a:lnTo>
                <a:lnTo>
                  <a:pt x="4596672" y="47881"/>
                </a:lnTo>
                <a:lnTo>
                  <a:pt x="4596672" y="31696"/>
                </a:lnTo>
                <a:lnTo>
                  <a:pt x="4861214" y="31696"/>
                </a:lnTo>
                <a:close/>
                <a:moveTo>
                  <a:pt x="3871386" y="0"/>
                </a:moveTo>
                <a:lnTo>
                  <a:pt x="3926058" y="11767"/>
                </a:lnTo>
                <a:cubicBezTo>
                  <a:pt x="3934367" y="13255"/>
                  <a:pt x="3938034" y="16379"/>
                  <a:pt x="3937057" y="21138"/>
                </a:cubicBezTo>
                <a:cubicBezTo>
                  <a:pt x="3937057" y="28301"/>
                  <a:pt x="3931383" y="32448"/>
                  <a:pt x="3920035" y="33579"/>
                </a:cubicBezTo>
                <a:cubicBezTo>
                  <a:pt x="3913880" y="39734"/>
                  <a:pt x="3906431" y="46207"/>
                  <a:pt x="3897687" y="52997"/>
                </a:cubicBezTo>
                <a:lnTo>
                  <a:pt x="3896152" y="54020"/>
                </a:lnTo>
                <a:lnTo>
                  <a:pt x="3943103" y="54020"/>
                </a:lnTo>
                <a:lnTo>
                  <a:pt x="3968008" y="21882"/>
                </a:lnTo>
                <a:lnTo>
                  <a:pt x="4009750" y="51834"/>
                </a:lnTo>
                <a:cubicBezTo>
                  <a:pt x="4012851" y="53353"/>
                  <a:pt x="4014401" y="56043"/>
                  <a:pt x="4014401" y="59903"/>
                </a:cubicBezTo>
                <a:cubicBezTo>
                  <a:pt x="4014401" y="65469"/>
                  <a:pt x="4009208" y="68903"/>
                  <a:pt x="3998821" y="70205"/>
                </a:cubicBezTo>
                <a:lnTo>
                  <a:pt x="3940226" y="70205"/>
                </a:lnTo>
                <a:lnTo>
                  <a:pt x="3987496" y="90390"/>
                </a:lnTo>
                <a:cubicBezTo>
                  <a:pt x="3987496" y="90390"/>
                  <a:pt x="3988007" y="90901"/>
                  <a:pt x="3989030" y="91925"/>
                </a:cubicBezTo>
                <a:cubicBezTo>
                  <a:pt x="3993759" y="94281"/>
                  <a:pt x="3996123" y="97459"/>
                  <a:pt x="3996123" y="101459"/>
                </a:cubicBezTo>
                <a:cubicBezTo>
                  <a:pt x="3994573" y="109148"/>
                  <a:pt x="3987899" y="112993"/>
                  <a:pt x="3976101" y="112993"/>
                </a:cubicBezTo>
                <a:cubicBezTo>
                  <a:pt x="3966156" y="123411"/>
                  <a:pt x="3955767" y="132756"/>
                  <a:pt x="3944934" y="141026"/>
                </a:cubicBezTo>
                <a:lnTo>
                  <a:pt x="3915696" y="159688"/>
                </a:lnTo>
                <a:lnTo>
                  <a:pt x="3951916" y="159688"/>
                </a:lnTo>
                <a:lnTo>
                  <a:pt x="3976892" y="129015"/>
                </a:lnTo>
                <a:lnTo>
                  <a:pt x="4020098" y="160432"/>
                </a:lnTo>
                <a:cubicBezTo>
                  <a:pt x="4022130" y="162386"/>
                  <a:pt x="4023145" y="164106"/>
                  <a:pt x="4023145" y="165595"/>
                </a:cubicBezTo>
                <a:cubicBezTo>
                  <a:pt x="4023145" y="173439"/>
                  <a:pt x="4017765" y="177361"/>
                  <a:pt x="4007006" y="177361"/>
                </a:cubicBezTo>
                <a:lnTo>
                  <a:pt x="3939574" y="177361"/>
                </a:lnTo>
                <a:lnTo>
                  <a:pt x="3976403" y="192826"/>
                </a:lnTo>
                <a:cubicBezTo>
                  <a:pt x="3982109" y="194252"/>
                  <a:pt x="3984961" y="197585"/>
                  <a:pt x="3984961" y="202825"/>
                </a:cubicBezTo>
                <a:cubicBezTo>
                  <a:pt x="3984961" y="208297"/>
                  <a:pt x="3980093" y="214452"/>
                  <a:pt x="3970357" y="221289"/>
                </a:cubicBezTo>
                <a:lnTo>
                  <a:pt x="3970357" y="238055"/>
                </a:lnTo>
                <a:cubicBezTo>
                  <a:pt x="3970357" y="278239"/>
                  <a:pt x="3970830" y="309508"/>
                  <a:pt x="3971776" y="331864"/>
                </a:cubicBezTo>
                <a:cubicBezTo>
                  <a:pt x="3971807" y="339119"/>
                  <a:pt x="3968660" y="343537"/>
                  <a:pt x="3962334" y="345119"/>
                </a:cubicBezTo>
                <a:cubicBezTo>
                  <a:pt x="3953544" y="348049"/>
                  <a:pt x="3938654" y="349514"/>
                  <a:pt x="3917663" y="349514"/>
                </a:cubicBezTo>
                <a:lnTo>
                  <a:pt x="3917663" y="324701"/>
                </a:lnTo>
                <a:lnTo>
                  <a:pt x="3767974" y="324701"/>
                </a:lnTo>
                <a:lnTo>
                  <a:pt x="3767974" y="330398"/>
                </a:lnTo>
                <a:cubicBezTo>
                  <a:pt x="3768935" y="338755"/>
                  <a:pt x="3765362" y="343646"/>
                  <a:pt x="3757254" y="345072"/>
                </a:cubicBezTo>
                <a:cubicBezTo>
                  <a:pt x="3745379" y="348033"/>
                  <a:pt x="3731380" y="349514"/>
                  <a:pt x="3715256" y="349514"/>
                </a:cubicBezTo>
                <a:cubicBezTo>
                  <a:pt x="3716233" y="326089"/>
                  <a:pt x="3716722" y="299695"/>
                  <a:pt x="3716722" y="270332"/>
                </a:cubicBezTo>
                <a:lnTo>
                  <a:pt x="3716722" y="238055"/>
                </a:lnTo>
                <a:cubicBezTo>
                  <a:pt x="3716722" y="211049"/>
                  <a:pt x="3716233" y="191981"/>
                  <a:pt x="3715256" y="180849"/>
                </a:cubicBezTo>
                <a:lnTo>
                  <a:pt x="3774718" y="198383"/>
                </a:lnTo>
                <a:lnTo>
                  <a:pt x="3911593" y="198383"/>
                </a:lnTo>
                <a:lnTo>
                  <a:pt x="3923965" y="177361"/>
                </a:lnTo>
                <a:lnTo>
                  <a:pt x="3662492" y="177361"/>
                </a:lnTo>
                <a:lnTo>
                  <a:pt x="3662492" y="159688"/>
                </a:lnTo>
                <a:lnTo>
                  <a:pt x="3780694" y="159688"/>
                </a:lnTo>
                <a:lnTo>
                  <a:pt x="3780694" y="70205"/>
                </a:lnTo>
                <a:lnTo>
                  <a:pt x="3675631" y="70205"/>
                </a:lnTo>
                <a:lnTo>
                  <a:pt x="3675631" y="54020"/>
                </a:lnTo>
                <a:lnTo>
                  <a:pt x="3777264" y="54020"/>
                </a:lnTo>
                <a:lnTo>
                  <a:pt x="3775206" y="51671"/>
                </a:lnTo>
                <a:cubicBezTo>
                  <a:pt x="3770401" y="34448"/>
                  <a:pt x="3763959" y="21526"/>
                  <a:pt x="3755882" y="12906"/>
                </a:cubicBezTo>
                <a:lnTo>
                  <a:pt x="3758626" y="4372"/>
                </a:lnTo>
                <a:cubicBezTo>
                  <a:pt x="3805569" y="6434"/>
                  <a:pt x="3828064" y="16681"/>
                  <a:pt x="3826110" y="35114"/>
                </a:cubicBezTo>
                <a:cubicBezTo>
                  <a:pt x="3826110" y="46695"/>
                  <a:pt x="3821250" y="52997"/>
                  <a:pt x="3811530" y="54020"/>
                </a:cubicBezTo>
                <a:lnTo>
                  <a:pt x="3863224" y="54020"/>
                </a:lnTo>
                <a:cubicBezTo>
                  <a:pt x="3867581" y="40114"/>
                  <a:pt x="3870301" y="22107"/>
                  <a:pt x="3871386"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形状 31"/>
          <p:cNvSpPr/>
          <p:nvPr/>
        </p:nvSpPr>
        <p:spPr>
          <a:xfrm flipH="1">
            <a:off x="0" y="584324"/>
            <a:ext cx="12192000" cy="5835524"/>
          </a:xfrm>
          <a:custGeom>
            <a:avLst/>
            <a:gdLst>
              <a:gd name="connsiteX0" fmla="*/ 0 w 12192000"/>
              <a:gd name="connsiteY0" fmla="*/ 0 h 6244240"/>
              <a:gd name="connsiteX1" fmla="*/ 0 w 12192000"/>
              <a:gd name="connsiteY1" fmla="*/ 3880681 h 6244240"/>
              <a:gd name="connsiteX2" fmla="*/ 0 w 12192000"/>
              <a:gd name="connsiteY2" fmla="*/ 4773673 h 6244240"/>
              <a:gd name="connsiteX3" fmla="*/ 0 w 12192000"/>
              <a:gd name="connsiteY3" fmla="*/ 6244240 h 6244240"/>
              <a:gd name="connsiteX4" fmla="*/ 12192000 w 12192000"/>
              <a:gd name="connsiteY4" fmla="*/ 6244240 h 6244240"/>
              <a:gd name="connsiteX5" fmla="*/ 12192000 w 12192000"/>
              <a:gd name="connsiteY5" fmla="*/ 4773673 h 6244240"/>
              <a:gd name="connsiteX6" fmla="*/ 12192000 w 12192000"/>
              <a:gd name="connsiteY6" fmla="*/ 3880681 h 6244240"/>
              <a:gd name="connsiteX7" fmla="*/ 12192000 w 12192000"/>
              <a:gd name="connsiteY7" fmla="*/ 2446761 h 6244240"/>
              <a:gd name="connsiteX8" fmla="*/ 12132975 w 12192000"/>
              <a:gd name="connsiteY8" fmla="*/ 2478635 h 6244240"/>
              <a:gd name="connsiteX9" fmla="*/ 6000513 w 12192000"/>
              <a:gd name="connsiteY9" fmla="*/ 3056514 h 6244240"/>
              <a:gd name="connsiteX10" fmla="*/ 200374 w 12192000"/>
              <a:gd name="connsiteY10" fmla="*/ 226901 h 624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244240">
                <a:moveTo>
                  <a:pt x="0" y="0"/>
                </a:moveTo>
                <a:lnTo>
                  <a:pt x="0" y="3880681"/>
                </a:lnTo>
                <a:lnTo>
                  <a:pt x="0" y="4773673"/>
                </a:lnTo>
                <a:lnTo>
                  <a:pt x="0" y="6244240"/>
                </a:lnTo>
                <a:lnTo>
                  <a:pt x="12192000" y="6244240"/>
                </a:lnTo>
                <a:lnTo>
                  <a:pt x="12192000" y="4773673"/>
                </a:lnTo>
                <a:lnTo>
                  <a:pt x="12192000" y="3880681"/>
                </a:lnTo>
                <a:lnTo>
                  <a:pt x="12192000" y="2446761"/>
                </a:lnTo>
                <a:lnTo>
                  <a:pt x="12132975" y="2478635"/>
                </a:lnTo>
                <a:cubicBezTo>
                  <a:pt x="10708580" y="3173125"/>
                  <a:pt x="7974793" y="3472165"/>
                  <a:pt x="6000513" y="3056514"/>
                </a:cubicBezTo>
                <a:cubicBezTo>
                  <a:pt x="4157852" y="2668572"/>
                  <a:pt x="1443722" y="1504411"/>
                  <a:pt x="200374" y="226901"/>
                </a:cubicBezTo>
                <a:close/>
              </a:path>
            </a:pathLst>
          </a:custGeom>
          <a:gradFill>
            <a:gsLst>
              <a:gs pos="68000">
                <a:srgbClr val="AF1E22"/>
              </a:gs>
              <a:gs pos="18000">
                <a:srgbClr val="EB6D16"/>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nvGrpSpPr>
          <p:cNvPr id="18" name="组合 1"/>
          <p:cNvGrpSpPr/>
          <p:nvPr/>
        </p:nvGrpSpPr>
        <p:grpSpPr>
          <a:xfrm>
            <a:off x="1027531" y="2334105"/>
            <a:ext cx="3180137" cy="2131138"/>
            <a:chOff x="323575" y="3789040"/>
            <a:chExt cx="3180137" cy="2131138"/>
          </a:xfrm>
          <a:effectLst>
            <a:outerShdw blurRad="76200" dir="18900000" sy="23000" kx="-1200000" algn="bl" rotWithShape="0">
              <a:prstClr val="black">
                <a:alpha val="20000"/>
              </a:prstClr>
            </a:outerShdw>
          </a:effectLst>
        </p:grpSpPr>
        <p:sp>
          <p:nvSpPr>
            <p:cNvPr id="19" name="矩形: 对角圆角 26"/>
            <p:cNvSpPr/>
            <p:nvPr/>
          </p:nvSpPr>
          <p:spPr>
            <a:xfrm>
              <a:off x="323575" y="3789040"/>
              <a:ext cx="3180137" cy="2131138"/>
            </a:xfrm>
            <a:prstGeom prst="round2DiagRect">
              <a:avLst/>
            </a:prstGeom>
            <a:solidFill>
              <a:schemeClr val="bg1"/>
            </a:solidFill>
            <a:ln w="28575">
              <a:solidFill>
                <a:schemeClr val="bg1"/>
              </a:solid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半闭框 19"/>
            <p:cNvSpPr/>
            <p:nvPr/>
          </p:nvSpPr>
          <p:spPr>
            <a:xfrm rot="5400000">
              <a:off x="3084986" y="3866179"/>
              <a:ext cx="318299" cy="318299"/>
            </a:xfrm>
            <a:prstGeom prst="halfFrame">
              <a:avLst>
                <a:gd name="adj1" fmla="val 33513"/>
                <a:gd name="adj2" fmla="val 298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33" name="组合 1"/>
          <p:cNvGrpSpPr/>
          <p:nvPr/>
        </p:nvGrpSpPr>
        <p:grpSpPr>
          <a:xfrm>
            <a:off x="4489234" y="2022307"/>
            <a:ext cx="3180137" cy="2442936"/>
            <a:chOff x="323575" y="3789041"/>
            <a:chExt cx="3180137" cy="2442936"/>
          </a:xfrm>
          <a:solidFill>
            <a:srgbClr val="C00000"/>
          </a:solidFill>
          <a:effectLst>
            <a:outerShdw blurRad="76200" dir="18900000" sy="23000" kx="-1200000" algn="bl" rotWithShape="0">
              <a:prstClr val="black">
                <a:alpha val="20000"/>
              </a:prstClr>
            </a:outerShdw>
          </a:effectLst>
        </p:grpSpPr>
        <p:sp>
          <p:nvSpPr>
            <p:cNvPr id="34" name="矩形: 对角圆角 26"/>
            <p:cNvSpPr/>
            <p:nvPr/>
          </p:nvSpPr>
          <p:spPr>
            <a:xfrm>
              <a:off x="323575" y="3789041"/>
              <a:ext cx="3180137" cy="2442936"/>
            </a:xfrm>
            <a:prstGeom prst="round2DiagRect">
              <a:avLst/>
            </a:prstGeom>
            <a:solidFill>
              <a:schemeClr val="bg1"/>
            </a:solidFill>
            <a:ln w="28575">
              <a:solidFill>
                <a:schemeClr val="bg1"/>
              </a:solid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半闭框 34"/>
            <p:cNvSpPr/>
            <p:nvPr/>
          </p:nvSpPr>
          <p:spPr>
            <a:xfrm rot="5400000">
              <a:off x="3084986" y="3866179"/>
              <a:ext cx="318299" cy="318299"/>
            </a:xfrm>
            <a:prstGeom prst="halfFrame">
              <a:avLst>
                <a:gd name="adj1" fmla="val 33513"/>
                <a:gd name="adj2" fmla="val 298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37" name="组合 1"/>
          <p:cNvGrpSpPr/>
          <p:nvPr/>
        </p:nvGrpSpPr>
        <p:grpSpPr>
          <a:xfrm>
            <a:off x="7950936" y="1598091"/>
            <a:ext cx="3180137" cy="2867152"/>
            <a:chOff x="323575" y="3789041"/>
            <a:chExt cx="3180137" cy="3047002"/>
          </a:xfrm>
          <a:solidFill>
            <a:srgbClr val="C00000"/>
          </a:solidFill>
          <a:effectLst>
            <a:outerShdw blurRad="76200" dir="18900000" sy="23000" kx="-1200000" algn="bl" rotWithShape="0">
              <a:prstClr val="black">
                <a:alpha val="20000"/>
              </a:prstClr>
            </a:outerShdw>
          </a:effectLst>
        </p:grpSpPr>
        <p:sp>
          <p:nvSpPr>
            <p:cNvPr id="38" name="矩形: 对角圆角 26"/>
            <p:cNvSpPr/>
            <p:nvPr/>
          </p:nvSpPr>
          <p:spPr>
            <a:xfrm>
              <a:off x="323575" y="3789041"/>
              <a:ext cx="3180137" cy="3047002"/>
            </a:xfrm>
            <a:prstGeom prst="round2DiagRect">
              <a:avLst/>
            </a:prstGeom>
            <a:solidFill>
              <a:schemeClr val="bg1"/>
            </a:solidFill>
            <a:ln w="28575">
              <a:solidFill>
                <a:schemeClr val="bg1"/>
              </a:solid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半闭框 38"/>
            <p:cNvSpPr/>
            <p:nvPr/>
          </p:nvSpPr>
          <p:spPr>
            <a:xfrm rot="5400000">
              <a:off x="3084986" y="3866179"/>
              <a:ext cx="318299" cy="318299"/>
            </a:xfrm>
            <a:prstGeom prst="halfFrame">
              <a:avLst>
                <a:gd name="adj1" fmla="val 33513"/>
                <a:gd name="adj2" fmla="val 298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40" name="矩形 39"/>
          <p:cNvSpPr/>
          <p:nvPr/>
        </p:nvSpPr>
        <p:spPr>
          <a:xfrm>
            <a:off x="1027531" y="1263638"/>
            <a:ext cx="3207811" cy="1077218"/>
          </a:xfrm>
          <a:prstGeom prst="rect">
            <a:avLst/>
          </a:prstGeom>
          <a:effectLst>
            <a:outerShdw blurRad="50800" dist="50800" dir="2700000" algn="tr" rotWithShape="0">
              <a:prstClr val="black">
                <a:alpha val="15000"/>
              </a:prstClr>
            </a:outerShdw>
          </a:effectLst>
        </p:spPr>
        <p:txBody>
          <a:bodyPr wrap="square">
            <a:spAutoFit/>
          </a:bodyPr>
          <a:lstStyle/>
          <a:p>
            <a:r>
              <a:rPr lang="zh-CN" altLang="en-US" sz="28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第一步：</a:t>
            </a:r>
            <a:endParaRPr lang="en-US" altLang="zh-CN" sz="28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endParaRPr>
          </a:p>
          <a:p>
            <a:r>
              <a:rPr lang="zh-CN" altLang="en-US" sz="36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到</a:t>
            </a:r>
            <a:r>
              <a:rPr lang="en-US" altLang="zh-CN" sz="36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1990</a:t>
            </a:r>
            <a:r>
              <a:rPr lang="zh-CN" altLang="en-US" sz="36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年</a:t>
            </a:r>
            <a:endParaRPr lang="en-US" altLang="zh-CN" sz="36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1" name="矩形 40"/>
          <p:cNvSpPr/>
          <p:nvPr/>
        </p:nvSpPr>
        <p:spPr>
          <a:xfrm>
            <a:off x="1374557" y="2730702"/>
            <a:ext cx="2414385" cy="1337945"/>
          </a:xfrm>
          <a:prstGeom prst="rect">
            <a:avLst/>
          </a:prstGeom>
        </p:spPr>
        <p:txBody>
          <a:bodyPr wrap="square">
            <a:spAutoFit/>
          </a:bodyPr>
          <a:lstStyle/>
          <a:p>
            <a:pPr algn="just" defTabSz="457200">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国民生产总值比</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1980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年翻一番，解决人民的温饱问题</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489234" y="946562"/>
            <a:ext cx="3207811" cy="1077218"/>
          </a:xfrm>
          <a:prstGeom prst="rect">
            <a:avLst/>
          </a:prstGeom>
          <a:effectLst>
            <a:outerShdw blurRad="50800" dist="50800" dir="2700000" algn="tr" rotWithShape="0">
              <a:prstClr val="black">
                <a:alpha val="15000"/>
              </a:prstClr>
            </a:outerShdw>
          </a:effectLst>
        </p:spPr>
        <p:txBody>
          <a:bodyPr wrap="square">
            <a:spAutoFit/>
          </a:bodyPr>
          <a:lstStyle/>
          <a:p>
            <a:r>
              <a:rPr lang="zh-CN" altLang="en-US" sz="28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第二步：</a:t>
            </a:r>
            <a:endParaRPr lang="en-US" altLang="zh-CN" sz="28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endParaRPr>
          </a:p>
          <a:p>
            <a:r>
              <a:rPr lang="zh-CN" altLang="en-US" sz="36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到</a:t>
            </a:r>
            <a:r>
              <a:rPr lang="en-US" altLang="zh-CN" sz="36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2000</a:t>
            </a:r>
            <a:r>
              <a:rPr lang="zh-CN" altLang="en-US" sz="36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年</a:t>
            </a:r>
            <a:endParaRPr lang="en-US" altLang="zh-CN" sz="3600" b="1"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3" name="矩形 42"/>
          <p:cNvSpPr/>
          <p:nvPr/>
        </p:nvSpPr>
        <p:spPr>
          <a:xfrm>
            <a:off x="7950936" y="524650"/>
            <a:ext cx="3207811" cy="1077218"/>
          </a:xfrm>
          <a:prstGeom prst="rect">
            <a:avLst/>
          </a:prstGeom>
          <a:effectLst>
            <a:outerShdw blurRad="50800" dist="50800" dir="2700000" algn="tr" rotWithShape="0">
              <a:prstClr val="black">
                <a:alpha val="15000"/>
              </a:prstClr>
            </a:outerShdw>
          </a:effectLst>
        </p:spPr>
        <p:txBody>
          <a:bodyPr wrap="square">
            <a:spAutoFit/>
          </a:bodyPr>
          <a:lstStyle/>
          <a:p>
            <a:r>
              <a:rPr lang="zh-CN" altLang="en-US" sz="2800" b="1" spc="-150"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第三步：</a:t>
            </a:r>
            <a:endParaRPr lang="en-US" altLang="zh-CN" sz="2800" b="1" spc="-150"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endParaRPr>
          </a:p>
          <a:p>
            <a:r>
              <a:rPr lang="zh-CN" altLang="en-US" sz="3600" b="1" spc="-150"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到</a:t>
            </a:r>
            <a:r>
              <a:rPr lang="en-US" altLang="zh-CN" sz="3600" b="1" spc="-150"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21</a:t>
            </a:r>
            <a:r>
              <a:rPr lang="zh-CN" altLang="en-US" sz="3600" b="1" spc="-150"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rPr>
              <a:t>世纪中叶</a:t>
            </a:r>
            <a:endParaRPr lang="en-US" altLang="zh-CN" sz="3600" b="1" spc="-150" dirty="0">
              <a:solidFill>
                <a:srgbClr val="C00000"/>
              </a:solidFill>
              <a:latin typeface="华文中宋" panose="02010600040101010101" pitchFamily="2" charset="-122"/>
              <a:ea typeface="华文中宋" panose="02010600040101010101" pitchFamily="2" charset="-122"/>
              <a:cs typeface="微软雅黑" panose="020B0503020204020204" pitchFamily="34" charset="-122"/>
            </a:endParaRPr>
          </a:p>
        </p:txBody>
      </p:sp>
      <p:sp>
        <p:nvSpPr>
          <p:cNvPr id="44" name="矩形 43"/>
          <p:cNvSpPr/>
          <p:nvPr/>
        </p:nvSpPr>
        <p:spPr>
          <a:xfrm>
            <a:off x="4873378" y="2574803"/>
            <a:ext cx="2411848" cy="1337945"/>
          </a:xfrm>
          <a:prstGeom prst="rect">
            <a:avLst/>
          </a:prstGeom>
        </p:spPr>
        <p:txBody>
          <a:bodyPr wrap="square">
            <a:spAutoFit/>
          </a:bodyPr>
          <a:lstStyle/>
          <a:p>
            <a:pPr algn="just" defTabSz="457200">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国民生产总值再翻一番，人民生活达到小康水平</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8297924" y="2155050"/>
            <a:ext cx="2486161" cy="1753235"/>
          </a:xfrm>
          <a:prstGeom prst="rect">
            <a:avLst/>
          </a:prstGeom>
        </p:spPr>
        <p:txBody>
          <a:bodyPr wrap="square">
            <a:spAutoFit/>
          </a:bodyPr>
          <a:lstStyle/>
          <a:p>
            <a:pPr algn="just" defTabSz="457200">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国民生产总值达到中等发达国家水平，人民生活比较富裕，基本实现现代化</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 y="6311818"/>
            <a:ext cx="12191999" cy="36000"/>
          </a:xfrm>
          <a:prstGeom prst="rect">
            <a:avLst/>
          </a:prstGeom>
          <a:gradFill>
            <a:gsLst>
              <a:gs pos="100000">
                <a:schemeClr val="bg1">
                  <a:alpha val="54000"/>
                </a:schemeClr>
              </a:gs>
              <a:gs pos="0">
                <a:schemeClr val="accent2">
                  <a:lumMod val="20000"/>
                  <a:lumOff val="80000"/>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386342" y="4682604"/>
            <a:ext cx="9419317" cy="1369670"/>
          </a:xfrm>
          <a:prstGeom prst="rect">
            <a:avLst/>
          </a:prstGeom>
          <a:noFill/>
        </p:spPr>
        <p:txBody>
          <a:bodyPr wrap="square" rtlCol="0">
            <a:spAutoFit/>
          </a:bodyPr>
          <a:lstStyle/>
          <a:p>
            <a:pPr algn="just">
              <a:lnSpc>
                <a:spcPct val="130000"/>
              </a:lnSpc>
            </a:pPr>
            <a:r>
              <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更好地实现“三步走”战略，需要抓住机遇、加快发展，争取隔几年使国民经济上一个新台阶。“台阶式”的发展思想，要求在速度、效益、质量之间要搞好综合平衡 。</a:t>
            </a:r>
            <a:endPar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25" name="矩形 24"/>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图文框 25"/>
          <p:cNvSpPr/>
          <p:nvPr/>
        </p:nvSpPr>
        <p:spPr>
          <a:xfrm>
            <a:off x="11951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4596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89782" y="1999408"/>
            <a:ext cx="7412436" cy="2600712"/>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我的一贯主张是，让一部分人、一部分地区先富起来，大原则是共同富裕。一部分地区发展快一点，带动大部分地区，这是加速发展、达到共同富裕的捷径。</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1200"/>
              </a:spcBef>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邓小平：</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视察天津时的谈话</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1986</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8</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19—21</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31" name="文本框 3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二、邓小平理论的基本问题和主要内容是什么？</a:t>
            </a:r>
            <a:endParaRPr lang="zh-CN" altLang="en-US" dirty="0">
              <a:solidFill>
                <a:schemeClr val="bg1"/>
              </a:solidFill>
            </a:endParaRPr>
          </a:p>
        </p:txBody>
      </p:sp>
      <p:sp>
        <p:nvSpPr>
          <p:cNvPr id="34" name="矩形 33"/>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b="28672"/>
          <a:stretch>
            <a:fillRect/>
          </a:stretch>
        </p:blipFill>
        <p:spPr>
          <a:xfrm>
            <a:off x="0" y="1163101"/>
            <a:ext cx="12197522" cy="5885399"/>
          </a:xfrm>
          <a:prstGeom prst="rect">
            <a:avLst/>
          </a:prstGeom>
        </p:spPr>
      </p:pic>
      <p:sp>
        <p:nvSpPr>
          <p:cNvPr id="6" name="矩形 5"/>
          <p:cNvSpPr/>
          <p:nvPr/>
        </p:nvSpPr>
        <p:spPr>
          <a:xfrm>
            <a:off x="0" y="522515"/>
            <a:ext cx="12192000" cy="4114799"/>
          </a:xfrm>
          <a:prstGeom prst="rect">
            <a:avLst/>
          </a:prstGeom>
          <a:gradFill flip="none" rotWithShape="1">
            <a:gsLst>
              <a:gs pos="17000">
                <a:srgbClr val="FCFDFA"/>
              </a:gs>
              <a:gs pos="100000">
                <a:srgbClr val="FCFDF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1294356" y="1925411"/>
            <a:ext cx="9603288" cy="2403990"/>
          </a:xfrm>
          <a:prstGeom prst="rect">
            <a:avLst/>
          </a:prstGeom>
          <a:gradFill>
            <a:gsLst>
              <a:gs pos="100000">
                <a:schemeClr val="bg1"/>
              </a:gs>
              <a:gs pos="23000">
                <a:srgbClr val="FFFFFF">
                  <a:alpha val="0"/>
                </a:srgbClr>
              </a:gs>
            </a:gsLst>
            <a:lin ang="16200000" scaled="0"/>
          </a:gradFill>
          <a:ln>
            <a:gradFill>
              <a:gsLst>
                <a:gs pos="0">
                  <a:srgbClr val="C00000"/>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32142" y="1770341"/>
            <a:ext cx="9327716" cy="3172457"/>
          </a:xfrm>
          <a:prstGeom prst="rect">
            <a:avLst/>
          </a:prstGeom>
          <a:gradFill>
            <a:gsLst>
              <a:gs pos="59000">
                <a:schemeClr val="bg1"/>
              </a:gs>
              <a:gs pos="19000">
                <a:srgbClr val="FFFFFF">
                  <a:alpha val="0"/>
                </a:srgbClr>
              </a:gs>
            </a:gsLst>
            <a:lin ang="16200000" scaled="0"/>
          </a:gradFill>
          <a:ln>
            <a:gradFill>
              <a:gsLst>
                <a:gs pos="0">
                  <a:srgbClr val="C00000"/>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769660" y="1906318"/>
            <a:ext cx="8652681" cy="1422954"/>
          </a:xfrm>
          <a:prstGeom prst="rect">
            <a:avLst/>
          </a:prstGeom>
          <a:noFill/>
        </p:spPr>
        <p:txBody>
          <a:bodyPr wrap="square" rtlCol="0">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新时期最鲜明的特点是改革开放。改革开放是党和人民大踏步赶上时代的重要法宝，是坚持和发展中国特色社会主义的必由之路。改革是为了扫除发展社会生产力的障碍，使中国摆脱贫穷落后的状态，是中国的第二次革命。</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对角圆角矩形 5"/>
          <p:cNvSpPr/>
          <p:nvPr/>
        </p:nvSpPr>
        <p:spPr>
          <a:xfrm>
            <a:off x="3987115" y="828000"/>
            <a:ext cx="4217772"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改革开放理论</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stretch>
            <a:fillRect/>
          </a:stretch>
        </p:blipFill>
        <p:spPr>
          <a:xfrm>
            <a:off x="1" y="0"/>
            <a:ext cx="12192000" cy="6858000"/>
          </a:xfrm>
          <a:prstGeom prst="rect">
            <a:avLst/>
          </a:prstGeom>
          <a:noFill/>
        </p:spPr>
      </p:pic>
      <p:sp>
        <p:nvSpPr>
          <p:cNvPr id="17" name="矩形 16"/>
          <p:cNvSpPr/>
          <p:nvPr/>
        </p:nvSpPr>
        <p:spPr>
          <a:xfrm>
            <a:off x="1243187" y="1647744"/>
            <a:ext cx="9767059" cy="4124545"/>
          </a:xfrm>
          <a:prstGeom prst="rect">
            <a:avLst/>
          </a:prstGeom>
          <a:solidFill>
            <a:schemeClr val="bg1">
              <a:alpha val="95000"/>
            </a:schemeClr>
          </a:solidFill>
          <a:ln w="12700" cap="rnd">
            <a:gradFill flip="none" rotWithShape="1">
              <a:gsLst>
                <a:gs pos="0">
                  <a:schemeClr val="accent1">
                    <a:lumMod val="5000"/>
                    <a:lumOff val="95000"/>
                  </a:schemeClr>
                </a:gs>
                <a:gs pos="100000">
                  <a:srgbClr val="CE3F2E"/>
                </a:gs>
              </a:gsLst>
              <a:lin ang="13500000" scaled="1"/>
              <a:tileRect/>
            </a:grad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7" name="文本框 6"/>
          <p:cNvSpPr txBox="1"/>
          <p:nvPr/>
        </p:nvSpPr>
        <p:spPr>
          <a:xfrm>
            <a:off x="2068286" y="2096053"/>
            <a:ext cx="8055427" cy="3323987"/>
          </a:xfrm>
          <a:prstGeom prst="rect">
            <a:avLst/>
          </a:prstGeom>
        </p:spPr>
        <p:txBody>
          <a:bodyPr wrap="square">
            <a:spAutoFit/>
          </a:bodyPr>
          <a:lstStyle>
            <a:defPPr>
              <a:defRPr lang="zh-CN"/>
            </a:defPPr>
            <a:lvl1pPr algn="just">
              <a:lnSpc>
                <a:spcPct val="150000"/>
              </a:lnSpc>
              <a:defRPr sz="2000">
                <a:latin typeface="微软雅黑" panose="020B0503020204020204" pitchFamily="34" charset="-122"/>
                <a:ea typeface="微软雅黑" panose="020B0503020204020204" pitchFamily="34" charset="-122"/>
              </a:defRPr>
            </a:lvl1pPr>
          </a:lstStyle>
          <a:p>
            <a:r>
              <a:rPr lang="zh-CN" altLang="en-US" dirty="0"/>
              <a:t>       改革作为一次新的革命，不是也不允许否定和抛弃我们建立起来的社会主义基本制度，它是社会主义制度的自我完善和发展。改革不是一个阶级推翻另一个阶级那种原来意义上的革命，也不是原有经济体制的细枝末节的修补，而是对体制的根本性变革。</a:t>
            </a:r>
            <a:endParaRPr lang="zh-CN" altLang="en-US" dirty="0"/>
          </a:p>
          <a:p>
            <a:r>
              <a:rPr lang="zh-CN" altLang="en-US" dirty="0"/>
              <a:t>       它的实质和目标，是要从根本上改变束缚我国生产力发展的经济体制，建立充满生机和活力的社会主义新经济体制，同时相应地改革政治体制和其他方面的体制，以实现中国的社会主义现代化。</a:t>
            </a:r>
            <a:endParaRPr lang="zh-CN" altLang="en-US" dirty="0"/>
          </a:p>
        </p:txBody>
      </p:sp>
      <p:sp>
        <p:nvSpPr>
          <p:cNvPr id="18" name="立方体 17"/>
          <p:cNvSpPr/>
          <p:nvPr/>
        </p:nvSpPr>
        <p:spPr bwMode="auto">
          <a:xfrm flipH="1">
            <a:off x="4180245" y="1241300"/>
            <a:ext cx="3831507" cy="609555"/>
          </a:xfrm>
          <a:prstGeom prst="cube">
            <a:avLst>
              <a:gd name="adj" fmla="val 7238"/>
            </a:avLst>
          </a:prstGeom>
          <a:gradFill>
            <a:gsLst>
              <a:gs pos="0">
                <a:srgbClr val="EB6D16"/>
              </a:gs>
              <a:gs pos="100000">
                <a:srgbClr val="C00000"/>
              </a:gs>
            </a:gsLst>
            <a:lin ang="0" scaled="0"/>
          </a:gradFill>
          <a:ln w="6350">
            <a:gradFill>
              <a:gsLst>
                <a:gs pos="0">
                  <a:srgbClr val="D3C8D8"/>
                </a:gs>
                <a:gs pos="100000">
                  <a:srgbClr val="EDE4CE"/>
                </a:gs>
              </a:gsLst>
              <a:lin ang="0" scaled="0"/>
            </a:gradFill>
          </a:ln>
          <a:effectLst>
            <a:outerShdw blurRad="127000" dist="50800" dir="18900000" algn="b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715394" y="1284467"/>
            <a:ext cx="6761207" cy="523220"/>
          </a:xfrm>
          <a:prstGeom prst="rect">
            <a:avLst/>
          </a:prstGeom>
        </p:spPr>
        <p:txBody>
          <a:bodyPr wrap="square">
            <a:spAutoFit/>
          </a:bodyPr>
          <a:lstStyle/>
          <a:p>
            <a:pPr algn="ctr"/>
            <a:r>
              <a:rPr lang="zh-CN" altLang="en-US" sz="2800" b="1" dirty="0">
                <a:solidFill>
                  <a:schemeClr val="bg1"/>
                </a:solidFill>
                <a:effectLst>
                  <a:outerShdw blurRad="50800" dist="76200" dir="2700000" algn="tl" rotWithShape="0">
                    <a:prstClr val="black">
                      <a:alpha val="40000"/>
                    </a:prstClr>
                  </a:outerShdw>
                </a:effectLst>
                <a:latin typeface="华文中宋" panose="02010600040101010101" pitchFamily="2" charset="-122"/>
                <a:ea typeface="华文中宋" panose="02010600040101010101" pitchFamily="2" charset="-122"/>
                <a:cs typeface="FZYaSong-B-GBK" charset="-122"/>
              </a:rPr>
              <a:t>改革的性质</a:t>
            </a:r>
            <a:endParaRPr lang="zh-CN" altLang="en-US" sz="2800" b="1" dirty="0">
              <a:solidFill>
                <a:schemeClr val="bg1"/>
              </a:solidFill>
              <a:effectLst>
                <a:outerShdw blurRad="50800" dist="76200" dir="2700000" algn="tl" rotWithShape="0">
                  <a:prstClr val="black">
                    <a:alpha val="40000"/>
                  </a:prstClr>
                </a:outerShdw>
              </a:effectLst>
              <a:latin typeface="华文中宋" panose="02010600040101010101" pitchFamily="2" charset="-122"/>
              <a:ea typeface="华文中宋" panose="02010600040101010101" pitchFamily="2" charset="-122"/>
              <a:cs typeface="FZYaSong-B-GBK" charset="-122"/>
            </a:endParaRPr>
          </a:p>
        </p:txBody>
      </p:sp>
      <p:sp>
        <p:nvSpPr>
          <p:cNvPr id="21" name="矩形 20"/>
          <p:cNvSpPr/>
          <p:nvPr/>
        </p:nvSpPr>
        <p:spPr>
          <a:xfrm>
            <a:off x="8677656" y="210506"/>
            <a:ext cx="3412184"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2" descr="查看图片"/>
          <p:cNvPicPr>
            <a:picLocks noChangeAspect="1" noChangeArrowheads="1"/>
          </p:cNvPicPr>
          <p:nvPr/>
        </p:nvPicPr>
        <p:blipFill rotWithShape="1">
          <a:blip r:embed="rId2"/>
          <a:srcRect r="44062" b="37229"/>
          <a:stretch>
            <a:fillRect/>
          </a:stretch>
        </p:blipFill>
        <p:spPr bwMode="auto">
          <a:xfrm>
            <a:off x="0" y="5192486"/>
            <a:ext cx="6819900" cy="166551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查看图片"/>
          <p:cNvPicPr>
            <a:picLocks noChangeAspect="1" noChangeArrowheads="1"/>
          </p:cNvPicPr>
          <p:nvPr/>
        </p:nvPicPr>
        <p:blipFill rotWithShape="1">
          <a:blip r:embed="rId3"/>
          <a:srcRect l="55937" b="37229"/>
          <a:stretch>
            <a:fillRect/>
          </a:stretch>
        </p:blipFill>
        <p:spPr bwMode="auto">
          <a:xfrm>
            <a:off x="6819900" y="4757056"/>
            <a:ext cx="5372100" cy="2100943"/>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sp>
        <p:nvSpPr>
          <p:cNvPr id="7" name="折角形 16"/>
          <p:cNvSpPr/>
          <p:nvPr/>
        </p:nvSpPr>
        <p:spPr>
          <a:xfrm>
            <a:off x="894478" y="1063104"/>
            <a:ext cx="10403047" cy="4731793"/>
          </a:xfrm>
          <a:prstGeom prst="foldedCorner">
            <a:avLst>
              <a:gd name="adj" fmla="val 11119"/>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53212" y="3023862"/>
            <a:ext cx="8885577" cy="1938992"/>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党的十一届三中全会以后，邓小平指出：</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要发展生产力，经济体制改革是必由之路。</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他强调在坚持社会主义基本制度的同时，还要通过改革从根本上改变束缚生产力发展的经济体制，促进生产力的发展，从而解决社会主义社会的发展动力问题。</a:t>
            </a:r>
            <a:endParaRPr lang="zh-CN" altLang="en-US" sz="2000"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894477" y="1063104"/>
            <a:ext cx="10403048" cy="1666507"/>
            <a:chOff x="0" y="-3787851"/>
            <a:chExt cx="12192000" cy="6304598"/>
          </a:xfrm>
        </p:grpSpPr>
        <p:sp>
          <p:nvSpPr>
            <p:cNvPr id="5" name="五边形 20"/>
            <p:cNvSpPr/>
            <p:nvPr/>
          </p:nvSpPr>
          <p:spPr>
            <a:xfrm rot="5400000">
              <a:off x="2946000" y="-6729252"/>
              <a:ext cx="6300000" cy="12192000"/>
            </a:xfrm>
            <a:prstGeom prst="homePlate">
              <a:avLst>
                <a:gd name="adj" fmla="val 22774"/>
              </a:avLst>
            </a:prstGeom>
            <a:gradFill>
              <a:gsLst>
                <a:gs pos="0">
                  <a:srgbClr val="AF0000"/>
                </a:gs>
                <a:gs pos="100000">
                  <a:srgbClr val="960000"/>
                </a:gs>
              </a:gsLst>
              <a:lin ang="5400000" scaled="0"/>
            </a:gradFill>
            <a:ln>
              <a:noFill/>
            </a:ln>
            <a:effectLst>
              <a:outerShdw blurRad="177800" dist="152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边形 23"/>
            <p:cNvSpPr/>
            <p:nvPr/>
          </p:nvSpPr>
          <p:spPr>
            <a:xfrm rot="5400000">
              <a:off x="3180000" y="-6967851"/>
              <a:ext cx="5831999" cy="12192000"/>
            </a:xfrm>
            <a:prstGeom prst="homePlate">
              <a:avLst>
                <a:gd name="adj" fmla="val 25299"/>
              </a:avLst>
            </a:prstGeom>
            <a:gradFill>
              <a:gsLst>
                <a:gs pos="34000">
                  <a:srgbClr val="C00000"/>
                </a:gs>
                <a:gs pos="100000">
                  <a:srgbClr val="9D211B"/>
                </a:gs>
              </a:gsLst>
              <a:lin ang="0" scaled="0"/>
            </a:gradFill>
            <a:ln>
              <a:noFill/>
            </a:ln>
            <a:effectLst>
              <a:outerShdw blurRad="152400" dist="381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3541455" y="1499094"/>
            <a:ext cx="5109091" cy="461665"/>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改革是社会主义社会发展的直接动力</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 y="0"/>
            <a:ext cx="6178924" cy="6858001"/>
            <a:chOff x="-5811" y="965200"/>
            <a:chExt cx="9266179" cy="5892801"/>
          </a:xfrm>
          <a:effectLst>
            <a:outerShdw blurRad="355600" dist="114300" algn="l" rotWithShape="0">
              <a:prstClr val="black">
                <a:alpha val="25000"/>
              </a:prstClr>
            </a:outerShdw>
          </a:effectLst>
        </p:grpSpPr>
        <p:sp>
          <p:nvSpPr>
            <p:cNvPr id="16" name="矩形 15"/>
            <p:cNvSpPr/>
            <p:nvPr/>
          </p:nvSpPr>
          <p:spPr>
            <a:xfrm>
              <a:off x="-5811" y="965200"/>
              <a:ext cx="9266179" cy="5892801"/>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7" name="图片 16"/>
            <p:cNvPicPr>
              <a:picLocks noChangeAspect="1"/>
            </p:cNvPicPr>
            <p:nvPr/>
          </p:nvPicPr>
          <p:blipFill rotWithShape="1">
            <a:blip r:embed="rId1"/>
            <a:srcRect t="23108" r="6302" b="14340"/>
            <a:stretch>
              <a:fillRect/>
            </a:stretch>
          </p:blipFill>
          <p:spPr>
            <a:xfrm flipH="1" flipV="1">
              <a:off x="1" y="3039858"/>
              <a:ext cx="8549873" cy="3818138"/>
            </a:xfrm>
            <a:prstGeom prst="rect">
              <a:avLst/>
            </a:prstGeom>
          </p:spPr>
        </p:pic>
      </p:grpSp>
      <p:sp>
        <p:nvSpPr>
          <p:cNvPr id="18" name="矩形 17"/>
          <p:cNvSpPr/>
          <p:nvPr/>
        </p:nvSpPr>
        <p:spPr>
          <a:xfrm>
            <a:off x="1035119" y="2239828"/>
            <a:ext cx="3247645" cy="1705980"/>
          </a:xfrm>
          <a:prstGeom prst="rect">
            <a:avLst/>
          </a:prstGeom>
        </p:spPr>
        <p:txBody>
          <a:bodyPr vert="horz" wrap="square">
            <a:sp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FZYaSong-B-GBK" charset="-122"/>
                <a:ea typeface="FZYaSong-B-GBK" charset="-122"/>
                <a:cs typeface="FZYaSong-B-GBK" charset="-122"/>
              </a:rPr>
              <a:t>改革的成败得失要以“三个有利于”</a:t>
            </a:r>
            <a:endParaRPr lang="en-US" altLang="zh-CN" sz="2400" b="1" dirty="0">
              <a:solidFill>
                <a:schemeClr val="bg1"/>
              </a:solidFill>
              <a:effectLst>
                <a:outerShdw blurRad="38100" dist="38100" dir="2700000" algn="tl">
                  <a:srgbClr val="000000">
                    <a:alpha val="43137"/>
                  </a:srgbClr>
                </a:outerShdw>
              </a:effectLst>
              <a:latin typeface="FZYaSong-B-GBK" charset="-122"/>
              <a:ea typeface="FZYaSong-B-GBK" charset="-122"/>
              <a:cs typeface="FZYaSong-B-GBK" charset="-122"/>
            </a:endParaRPr>
          </a:p>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FZYaSong-B-GBK" charset="-122"/>
                <a:ea typeface="FZYaSong-B-GBK" charset="-122"/>
                <a:cs typeface="FZYaSong-B-GBK" charset="-122"/>
              </a:rPr>
              <a:t>作为标准来衡量</a:t>
            </a:r>
            <a:endParaRPr lang="en-US" altLang="zh-CN" sz="2400" b="1" dirty="0">
              <a:solidFill>
                <a:schemeClr val="bg1"/>
              </a:solidFill>
              <a:effectLst>
                <a:outerShdw blurRad="38100" dist="38100" dir="2700000" algn="tl">
                  <a:srgbClr val="000000">
                    <a:alpha val="43137"/>
                  </a:srgbClr>
                </a:outerShdw>
              </a:effectLst>
              <a:latin typeface="FZYaSong-B-GBK" charset="-122"/>
              <a:ea typeface="FZYaSong-B-GBK" charset="-122"/>
              <a:cs typeface="FZYaSong-B-GBK" charset="-122"/>
            </a:endParaRPr>
          </a:p>
        </p:txBody>
      </p:sp>
      <p:grpSp>
        <p:nvGrpSpPr>
          <p:cNvPr id="19" name="组合 18"/>
          <p:cNvGrpSpPr/>
          <p:nvPr/>
        </p:nvGrpSpPr>
        <p:grpSpPr>
          <a:xfrm>
            <a:off x="957557" y="1603490"/>
            <a:ext cx="3402768" cy="2978657"/>
            <a:chOff x="1004625" y="1923436"/>
            <a:chExt cx="3402768" cy="2978657"/>
          </a:xfrm>
        </p:grpSpPr>
        <p:sp>
          <p:nvSpPr>
            <p:cNvPr id="20" name="半闭框 19"/>
            <p:cNvSpPr/>
            <p:nvPr/>
          </p:nvSpPr>
          <p:spPr>
            <a:xfrm>
              <a:off x="1004625" y="1923436"/>
              <a:ext cx="417826" cy="417826"/>
            </a:xfrm>
            <a:prstGeom prst="halfFrame">
              <a:avLst>
                <a:gd name="adj1" fmla="val 21270"/>
                <a:gd name="adj2" fmla="val 22860"/>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tx1"/>
                </a:solidFill>
              </a:endParaRPr>
            </a:p>
          </p:txBody>
        </p:sp>
        <p:sp>
          <p:nvSpPr>
            <p:cNvPr id="24" name="半闭框 23"/>
            <p:cNvSpPr/>
            <p:nvPr/>
          </p:nvSpPr>
          <p:spPr>
            <a:xfrm rot="10800000">
              <a:off x="3989567" y="4484267"/>
              <a:ext cx="417826" cy="417826"/>
            </a:xfrm>
            <a:prstGeom prst="halfFrame">
              <a:avLst>
                <a:gd name="adj1" fmla="val 21270"/>
                <a:gd name="adj2" fmla="val 22860"/>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tx1"/>
                </a:solidFill>
              </a:endParaRPr>
            </a:p>
          </p:txBody>
        </p:sp>
      </p:grpSp>
      <p:sp>
        <p:nvSpPr>
          <p:cNvPr id="26" name="矩形: 对角圆角 26"/>
          <p:cNvSpPr/>
          <p:nvPr/>
        </p:nvSpPr>
        <p:spPr>
          <a:xfrm>
            <a:off x="4815908" y="1140911"/>
            <a:ext cx="6512694" cy="1148484"/>
          </a:xfrm>
          <a:prstGeom prst="round2DiagRect">
            <a:avLst>
              <a:gd name="adj1" fmla="val 32858"/>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234954" y="1372662"/>
            <a:ext cx="2082621" cy="584775"/>
          </a:xfrm>
          <a:prstGeom prst="rect">
            <a:avLst/>
          </a:prstGeom>
          <a:noFill/>
        </p:spPr>
        <p:txBody>
          <a:bodyPr wrap="none" rtlCol="0" anchor="ctr">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是否</a:t>
            </a: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en-US" sz="3200" b="1" dirty="0">
                <a:solidFill>
                  <a:srgbClr val="C00000"/>
                </a:solidFill>
                <a:latin typeface="华文新魏" panose="02010800040101010101" pitchFamily="2" charset="-122"/>
                <a:ea typeface="华文新魏" panose="02010800040101010101" pitchFamily="2" charset="-122"/>
              </a:rPr>
              <a:t>有利于</a:t>
            </a:r>
            <a:endParaRPr lang="zh-CN" altLang="en-US" sz="2800" b="1" dirty="0">
              <a:solidFill>
                <a:srgbClr val="C00000"/>
              </a:solidFill>
              <a:latin typeface="华文新魏" panose="02010800040101010101" pitchFamily="2" charset="-122"/>
              <a:ea typeface="华文新魏" panose="02010800040101010101" pitchFamily="2" charset="-122"/>
            </a:endParaRPr>
          </a:p>
        </p:txBody>
      </p:sp>
      <p:sp>
        <p:nvSpPr>
          <p:cNvPr id="30" name="矩形 29"/>
          <p:cNvSpPr/>
          <p:nvPr/>
        </p:nvSpPr>
        <p:spPr>
          <a:xfrm>
            <a:off x="7410044" y="1435371"/>
            <a:ext cx="3328780" cy="459357"/>
          </a:xfrm>
          <a:prstGeom prst="rect">
            <a:avLst/>
          </a:prstGeom>
        </p:spPr>
        <p:txBody>
          <a:bodyPr wrap="square">
            <a:spAutoFit/>
          </a:bodyPr>
          <a:lstStyle/>
          <a:p>
            <a:pPr>
              <a:lnSpc>
                <a:spcPct val="13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发展社会主义社会的生产力</a:t>
            </a:r>
            <a:endParaRPr lang="zh-CN" altLang="en-US" sz="2000" b="1" dirty="0">
              <a:solidFill>
                <a:schemeClr val="tx1">
                  <a:lumMod val="85000"/>
                  <a:lumOff val="15000"/>
                </a:schemeClr>
              </a:solidFill>
            </a:endParaRPr>
          </a:p>
        </p:txBody>
      </p:sp>
      <p:sp>
        <p:nvSpPr>
          <p:cNvPr id="32" name="矩形: 对角圆角 26"/>
          <p:cNvSpPr/>
          <p:nvPr/>
        </p:nvSpPr>
        <p:spPr>
          <a:xfrm>
            <a:off x="4815908" y="2762959"/>
            <a:ext cx="6512694" cy="1148484"/>
          </a:xfrm>
          <a:prstGeom prst="round2DiagRect">
            <a:avLst>
              <a:gd name="adj1" fmla="val 32858"/>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对角圆角 26"/>
          <p:cNvSpPr/>
          <p:nvPr/>
        </p:nvSpPr>
        <p:spPr>
          <a:xfrm>
            <a:off x="4815908" y="4385007"/>
            <a:ext cx="6512694" cy="1148484"/>
          </a:xfrm>
          <a:prstGeom prst="round2DiagRect">
            <a:avLst>
              <a:gd name="adj1" fmla="val 32858"/>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410044" y="3060369"/>
            <a:ext cx="3537704" cy="453457"/>
          </a:xfrm>
          <a:prstGeom prst="rect">
            <a:avLst/>
          </a:prstGeom>
        </p:spPr>
        <p:txBody>
          <a:bodyPr wrap="square">
            <a:spAutoFit/>
          </a:bodyPr>
          <a:lstStyle/>
          <a:p>
            <a:pPr>
              <a:lnSpc>
                <a:spcPct val="13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增强社会主义国家的综合国力</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7410044" y="4679467"/>
            <a:ext cx="2687469" cy="459357"/>
          </a:xfrm>
          <a:prstGeom prst="rect">
            <a:avLst/>
          </a:prstGeom>
        </p:spPr>
        <p:txBody>
          <a:bodyPr wrap="square">
            <a:spAutoFit/>
          </a:bodyPr>
          <a:lstStyle/>
          <a:p>
            <a:pPr>
              <a:lnSpc>
                <a:spcPct val="13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提高人民的生活水平</a:t>
            </a:r>
            <a:endParaRPr lang="zh-CN" altLang="en-US" sz="2000" b="1" dirty="0">
              <a:solidFill>
                <a:schemeClr val="tx1">
                  <a:lumMod val="85000"/>
                  <a:lumOff val="15000"/>
                </a:schemeClr>
              </a:solidFill>
            </a:endParaRPr>
          </a:p>
        </p:txBody>
      </p:sp>
      <p:sp>
        <p:nvSpPr>
          <p:cNvPr id="25" name="文本框 24"/>
          <p:cNvSpPr txBox="1"/>
          <p:nvPr/>
        </p:nvSpPr>
        <p:spPr>
          <a:xfrm>
            <a:off x="5234954" y="2994710"/>
            <a:ext cx="2082621" cy="584775"/>
          </a:xfrm>
          <a:prstGeom prst="rect">
            <a:avLst/>
          </a:prstGeom>
          <a:noFill/>
        </p:spPr>
        <p:txBody>
          <a:bodyPr wrap="none" rtlCol="0" anchor="ctr">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是否</a:t>
            </a: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en-US" sz="3200" b="1" dirty="0">
                <a:solidFill>
                  <a:srgbClr val="C00000"/>
                </a:solidFill>
                <a:latin typeface="华文新魏" panose="02010800040101010101" pitchFamily="2" charset="-122"/>
                <a:ea typeface="华文新魏" panose="02010800040101010101" pitchFamily="2" charset="-122"/>
              </a:rPr>
              <a:t>有利于</a:t>
            </a:r>
            <a:endParaRPr lang="zh-CN" altLang="en-US" sz="2800" b="1" dirty="0">
              <a:solidFill>
                <a:srgbClr val="C00000"/>
              </a:solidFill>
              <a:latin typeface="华文新魏" panose="02010800040101010101" pitchFamily="2" charset="-122"/>
              <a:ea typeface="华文新魏" panose="02010800040101010101" pitchFamily="2" charset="-122"/>
            </a:endParaRPr>
          </a:p>
        </p:txBody>
      </p:sp>
      <p:sp>
        <p:nvSpPr>
          <p:cNvPr id="27" name="文本框 26"/>
          <p:cNvSpPr txBox="1"/>
          <p:nvPr/>
        </p:nvSpPr>
        <p:spPr>
          <a:xfrm>
            <a:off x="5234954" y="4616758"/>
            <a:ext cx="2082621" cy="584775"/>
          </a:xfrm>
          <a:prstGeom prst="rect">
            <a:avLst/>
          </a:prstGeom>
          <a:noFill/>
        </p:spPr>
        <p:txBody>
          <a:bodyPr wrap="none" rtlCol="0" anchor="ctr">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是否</a:t>
            </a: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en-US" sz="3200" b="1" dirty="0">
                <a:solidFill>
                  <a:srgbClr val="C00000"/>
                </a:solidFill>
                <a:latin typeface="华文新魏" panose="02010800040101010101" pitchFamily="2" charset="-122"/>
                <a:ea typeface="华文新魏" panose="02010800040101010101" pitchFamily="2" charset="-122"/>
              </a:rPr>
              <a:t>有利于</a:t>
            </a:r>
            <a:endParaRPr lang="zh-CN" altLang="en-US" sz="2800" b="1" dirty="0">
              <a:solidFill>
                <a:srgbClr val="C00000"/>
              </a:solidFill>
              <a:latin typeface="华文新魏" panose="02010800040101010101" pitchFamily="2" charset="-122"/>
              <a:ea typeface="华文新魏" panose="02010800040101010101" pitchFamily="2" charset="-122"/>
            </a:endParaRPr>
          </a:p>
        </p:txBody>
      </p:sp>
      <p:sp>
        <p:nvSpPr>
          <p:cNvPr id="28" name="文本框 27"/>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t>二、邓小平理论的基本问题和主要内容是什么？</a:t>
            </a:r>
            <a:endParaRPr lang="zh-CN" altLang="en-US" dirty="0"/>
          </a:p>
        </p:txBody>
      </p:sp>
      <p:sp>
        <p:nvSpPr>
          <p:cNvPr id="31" name="矩形 30"/>
          <p:cNvSpPr/>
          <p:nvPr/>
        </p:nvSpPr>
        <p:spPr>
          <a:xfrm>
            <a:off x="0" y="184281"/>
            <a:ext cx="45719" cy="298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333" y="-1226613"/>
            <a:ext cx="12275524" cy="8181276"/>
          </a:xfrm>
          <a:prstGeom prst="rect">
            <a:avLst/>
          </a:prstGeom>
        </p:spPr>
      </p:pic>
      <p:sp>
        <p:nvSpPr>
          <p:cNvPr id="17" name="矩形 16"/>
          <p:cNvSpPr/>
          <p:nvPr/>
        </p:nvSpPr>
        <p:spPr>
          <a:xfrm>
            <a:off x="0" y="0"/>
            <a:ext cx="12214859" cy="6858000"/>
          </a:xfrm>
          <a:prstGeom prst="rect">
            <a:avLst/>
          </a:prstGeom>
          <a:gradFill>
            <a:gsLst>
              <a:gs pos="27000">
                <a:srgbClr val="A51F20">
                  <a:alpha val="69000"/>
                </a:srgbClr>
              </a:gs>
              <a:gs pos="0">
                <a:srgbClr val="9D211B">
                  <a:alpha val="96000"/>
                </a:srgbClr>
              </a:gs>
              <a:gs pos="19000">
                <a:srgbClr val="CF5154">
                  <a:alpha val="90000"/>
                </a:srgbClr>
              </a:gs>
              <a:gs pos="61000">
                <a:schemeClr val="accent2">
                  <a:lumMod val="75000"/>
                  <a:alpha val="63000"/>
                </a:schemeClr>
              </a:gs>
              <a:gs pos="100000">
                <a:srgbClr val="E97C30">
                  <a:alpha val="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49" name="文本框 4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0" y="184281"/>
            <a:ext cx="45719" cy="298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14550" y="1349278"/>
            <a:ext cx="7901985" cy="3730647"/>
          </a:xfrm>
          <a:prstGeom prst="rect">
            <a:avLst/>
          </a:prstGeom>
          <a:solidFill>
            <a:srgbClr val="FCFDFA"/>
          </a:solidFill>
          <a:ln>
            <a:noFill/>
          </a:ln>
          <a:effectLst>
            <a:outerShdw blurRad="622300" dist="4318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文本框 44"/>
          <p:cNvSpPr txBox="1"/>
          <p:nvPr/>
        </p:nvSpPr>
        <p:spPr>
          <a:xfrm>
            <a:off x="2409798" y="2071643"/>
            <a:ext cx="7477522" cy="738664"/>
          </a:xfrm>
          <a:prstGeom prst="rect">
            <a:avLst/>
          </a:prstGeom>
          <a:noFill/>
        </p:spPr>
        <p:txBody>
          <a:bodyPr wrap="square" rtlCol="0">
            <a:spAutoFit/>
          </a:bodyPr>
          <a:lstStyle/>
          <a:p>
            <a:pPr algn="ctr">
              <a:lnSpc>
                <a:spcPct val="150000"/>
              </a:lnSpc>
              <a:buClr>
                <a:srgbClr val="C80F19"/>
              </a:buClr>
              <a:buSzPct val="90000"/>
            </a:pPr>
            <a:r>
              <a:rPr lang="zh-CN" altLang="en-US" sz="2800" b="1" dirty="0">
                <a:latin typeface="微软雅黑" panose="020B0503020204020204" pitchFamily="34" charset="-122"/>
                <a:ea typeface="微软雅黑" panose="020B0503020204020204" pitchFamily="34" charset="-122"/>
              </a:rPr>
              <a:t>特区姓</a:t>
            </a:r>
            <a:r>
              <a:rPr lang="zh-CN" altLang="en-US" sz="2800" b="1" dirty="0">
                <a:latin typeface="楷体" panose="02010609060101010101" pitchFamily="49" charset="-122"/>
                <a:ea typeface="楷体" panose="02010609060101010101" pitchFamily="49" charset="-122"/>
              </a:rPr>
              <a:t>“</a:t>
            </a:r>
            <a:r>
              <a:rPr lang="zh-CN" altLang="en-US" sz="2800" b="1" dirty="0">
                <a:latin typeface="微软雅黑" panose="020B0503020204020204" pitchFamily="34" charset="-122"/>
                <a:ea typeface="微软雅黑" panose="020B0503020204020204" pitchFamily="34" charset="-122"/>
              </a:rPr>
              <a:t>社</a:t>
            </a:r>
            <a:r>
              <a:rPr lang="zh-CN" altLang="en-US" sz="2800" b="1" dirty="0">
                <a:latin typeface="楷体" panose="02010609060101010101" pitchFamily="49" charset="-122"/>
                <a:ea typeface="楷体" panose="02010609060101010101" pitchFamily="49" charset="-122"/>
              </a:rPr>
              <a:t>”</a:t>
            </a:r>
            <a:r>
              <a:rPr lang="zh-CN" altLang="en-US" sz="2800" b="1" dirty="0">
                <a:latin typeface="微软雅黑" panose="020B0503020204020204" pitchFamily="34" charset="-122"/>
                <a:ea typeface="微软雅黑" panose="020B0503020204020204" pitchFamily="34" charset="-122"/>
              </a:rPr>
              <a:t>不</a:t>
            </a:r>
            <a:r>
              <a:rPr lang="zh-CN" altLang="en-US" sz="2800" b="1" dirty="0" smtClean="0">
                <a:latin typeface="微软雅黑" panose="020B0503020204020204" pitchFamily="34" charset="-122"/>
                <a:ea typeface="微软雅黑" panose="020B0503020204020204" pitchFamily="34" charset="-122"/>
              </a:rPr>
              <a:t>姓</a:t>
            </a:r>
            <a:r>
              <a:rPr lang="zh-CN" altLang="en-US" sz="2800" b="1" dirty="0" smtClean="0">
                <a:latin typeface="楷体" panose="02010609060101010101" pitchFamily="49" charset="-122"/>
                <a:ea typeface="楷体" panose="02010609060101010101" pitchFamily="49" charset="-122"/>
              </a:rPr>
              <a:t>“</a:t>
            </a:r>
            <a:r>
              <a:rPr lang="zh-CN" altLang="en-US" sz="2800" b="1" dirty="0" smtClean="0">
                <a:latin typeface="微软雅黑" panose="020B0503020204020204" pitchFamily="34" charset="-122"/>
                <a:ea typeface="微软雅黑" panose="020B0503020204020204" pitchFamily="34" charset="-122"/>
              </a:rPr>
              <a:t>资</a:t>
            </a:r>
            <a:r>
              <a:rPr lang="zh-CN" altLang="en-US" sz="2800" b="1" dirty="0">
                <a:latin typeface="楷体" panose="02010609060101010101" pitchFamily="49" charset="-122"/>
                <a:ea typeface="楷体" panose="02010609060101010101" pitchFamily="49" charset="-122"/>
              </a:rPr>
              <a:t>”</a:t>
            </a:r>
            <a:endParaRPr lang="zh-CN" altLang="en-US" sz="2800" b="1"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786470" y="828411"/>
            <a:ext cx="4641918" cy="1231018"/>
            <a:chOff x="-408729" y="2080616"/>
            <a:chExt cx="12782934" cy="1891754"/>
          </a:xfrm>
        </p:grpSpPr>
        <p:sp>
          <p:nvSpPr>
            <p:cNvPr id="38" name="矩形: 圆角 35"/>
            <p:cNvSpPr/>
            <p:nvPr/>
          </p:nvSpPr>
          <p:spPr bwMode="auto">
            <a:xfrm>
              <a:off x="2495568" y="2080616"/>
              <a:ext cx="7200862" cy="1248581"/>
            </a:xfrm>
            <a:prstGeom prst="roundRect">
              <a:avLst>
                <a:gd name="adj" fmla="val 12661"/>
              </a:avLst>
            </a:prstGeom>
            <a:solidFill>
              <a:srgbClr val="FCFDFA"/>
            </a:solidFill>
            <a:ln>
              <a:noFill/>
            </a:ln>
            <a:effectLst>
              <a:outerShdw blurRad="444500" dist="114300" dir="16200000" rotWithShape="0">
                <a:srgbClr val="7A6057">
                  <a:alpha val="64000"/>
                </a:srgbClr>
              </a:outerShdw>
              <a:reflection blurRad="6350" stA="18000" endPos="44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3" name="图片 22"/>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5663913" y="-2737922"/>
              <a:ext cx="637650" cy="1278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sp>
        <p:nvSpPr>
          <p:cNvPr id="2" name="文本框 1"/>
          <p:cNvSpPr txBox="1"/>
          <p:nvPr/>
        </p:nvSpPr>
        <p:spPr>
          <a:xfrm>
            <a:off x="4841120" y="878715"/>
            <a:ext cx="2614878" cy="646331"/>
          </a:xfrm>
          <a:prstGeom prst="rect">
            <a:avLst/>
          </a:prstGeom>
          <a:noFill/>
        </p:spPr>
        <p:txBody>
          <a:bodyPr wrap="square" rtlCol="0">
            <a:spAutoFit/>
          </a:bodyPr>
          <a:lstStyle/>
          <a:p>
            <a:pPr algn="ctr"/>
            <a:r>
              <a:rPr lang="zh-CN" altLang="en-US" sz="3600" b="1" dirty="0">
                <a:latin typeface="楷体" panose="02010609060101010101" pitchFamily="49" charset="-122"/>
                <a:ea typeface="楷体" panose="02010609060101010101" pitchFamily="49" charset="-122"/>
              </a:rPr>
              <a:t>重点解析</a:t>
            </a:r>
            <a:endParaRPr lang="zh-CN" altLang="en-US" sz="3600" b="1" dirty="0">
              <a:latin typeface="楷体" panose="02010609060101010101" pitchFamily="49" charset="-122"/>
              <a:ea typeface="楷体" panose="02010609060101010101" pitchFamily="49"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480967" y="3130160"/>
            <a:ext cx="1361632" cy="1361632"/>
          </a:xfrm>
          <a:prstGeom prst="rect">
            <a:avLst/>
          </a:prstGeom>
          <a:ln w="50800">
            <a:solidFill>
              <a:schemeClr val="bg1"/>
            </a:solidFill>
          </a:ln>
          <a:effectLst>
            <a:outerShdw blurRad="50800" dist="38100" dir="2700000" algn="tl" rotWithShape="0">
              <a:prstClr val="black">
                <a:alpha val="40000"/>
              </a:prstClr>
            </a:outerShdw>
          </a:effectLst>
        </p:spPr>
      </p:pic>
      <p:sp>
        <p:nvSpPr>
          <p:cNvPr id="16" name="矩形 15"/>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75000"/>
                  </a:schemeClr>
                </a:solidFill>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海上有许多船&#10;&#10;描述已自动生成"/>
          <p:cNvPicPr>
            <a:picLocks noChangeAspect="1"/>
          </p:cNvPicPr>
          <p:nvPr/>
        </p:nvPicPr>
        <p:blipFill rotWithShape="1">
          <a:blip r:embed="rId1"/>
          <a:srcRect l="39065" t="28873" b="25426"/>
          <a:stretch>
            <a:fillRect/>
          </a:stretch>
        </p:blipFill>
        <p:spPr>
          <a:xfrm>
            <a:off x="0" y="0"/>
            <a:ext cx="12192000" cy="6858000"/>
          </a:xfrm>
          <a:prstGeom prst="rect">
            <a:avLst/>
          </a:prstGeom>
        </p:spPr>
      </p:pic>
      <p:sp>
        <p:nvSpPr>
          <p:cNvPr id="6" name="矩形: 剪去单角 5"/>
          <p:cNvSpPr/>
          <p:nvPr/>
        </p:nvSpPr>
        <p:spPr>
          <a:xfrm>
            <a:off x="2334126" y="3846065"/>
            <a:ext cx="9857873" cy="2362234"/>
          </a:xfrm>
          <a:prstGeom prst="round2DiagRect">
            <a:avLst>
              <a:gd name="adj1" fmla="val 0"/>
              <a:gd name="adj2" fmla="val 0"/>
            </a:avLst>
          </a:prstGeom>
          <a:gradFill flip="none" rotWithShape="1">
            <a:gsLst>
              <a:gs pos="83000">
                <a:schemeClr val="accent1">
                  <a:lumMod val="50000"/>
                  <a:alpha val="73000"/>
                </a:schemeClr>
              </a:gs>
              <a:gs pos="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575767" y="3906225"/>
            <a:ext cx="5745948" cy="2069284"/>
          </a:xfrm>
          <a:prstGeom prst="rect">
            <a:avLst/>
          </a:prstGeom>
          <a:noFill/>
        </p:spPr>
        <p:txBody>
          <a:bodyPr wrap="square" rtlCol="0">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sz="2400" b="1" dirty="0">
                <a:solidFill>
                  <a:srgbClr val="FFFFF3"/>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en-US" sz="2400" b="1" dirty="0">
                <a:solidFill>
                  <a:schemeClr val="accent4">
                    <a:lumMod val="40000"/>
                    <a:lumOff val="6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对外开放</a:t>
            </a:r>
            <a:r>
              <a:rPr lang="zh-CN" altLang="en-US" b="1" dirty="0">
                <a:solidFill>
                  <a:srgbClr val="FFFFF3"/>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b="1" dirty="0">
                <a:solidFill>
                  <a:srgbClr val="FFFFF3"/>
                </a:solidFill>
                <a:effectLst>
                  <a:outerShdw blurRad="38100" dist="38100" dir="2700000" algn="tl">
                    <a:srgbClr val="000000">
                      <a:alpha val="43137"/>
                    </a:srgbClr>
                  </a:outerShdw>
                </a:effectLst>
              </a:rPr>
              <a:t>是建设中国特色社会主义的一项基本国策。开放也是改革。</a:t>
            </a:r>
            <a:endParaRPr lang="en-US" altLang="zh-CN" b="1" dirty="0">
              <a:solidFill>
                <a:srgbClr val="FFFFF3"/>
              </a:solidFill>
              <a:effectLst>
                <a:outerShdw blurRad="38100" dist="38100" dir="2700000" algn="tl">
                  <a:srgbClr val="000000">
                    <a:alpha val="43137"/>
                  </a:srgbClr>
                </a:outerShdw>
              </a:effectLst>
            </a:endParaRPr>
          </a:p>
          <a:p>
            <a:r>
              <a:rPr lang="zh-CN" altLang="en-US" sz="2400" b="1" dirty="0">
                <a:solidFill>
                  <a:srgbClr val="FFFFF3"/>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en-US" sz="2400" b="1" dirty="0">
                <a:solidFill>
                  <a:schemeClr val="accent4">
                    <a:lumMod val="40000"/>
                    <a:lumOff val="60000"/>
                  </a:schemeClr>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对外开放</a:t>
            </a:r>
            <a:r>
              <a:rPr lang="zh-CN" altLang="en-US" b="1" dirty="0">
                <a:solidFill>
                  <a:srgbClr val="FFFFF3"/>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b="1" dirty="0">
                <a:solidFill>
                  <a:srgbClr val="FFFFF3"/>
                </a:solidFill>
                <a:effectLst>
                  <a:outerShdw blurRad="38100" dist="38100" dir="2700000" algn="tl">
                    <a:srgbClr val="000000">
                      <a:alpha val="43137"/>
                    </a:srgbClr>
                  </a:outerShdw>
                </a:effectLst>
              </a:rPr>
              <a:t>是对世界所有国家的开放</a:t>
            </a:r>
            <a:r>
              <a:rPr lang="zh-CN" altLang="en-US" b="1" dirty="0">
                <a:solidFill>
                  <a:srgbClr val="FFFFF3"/>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b="1" dirty="0">
                <a:solidFill>
                  <a:srgbClr val="FFFFF3"/>
                </a:solidFill>
                <a:effectLst>
                  <a:outerShdw blurRad="38100" dist="38100" dir="2700000" algn="tl">
                    <a:srgbClr val="000000">
                      <a:alpha val="43137"/>
                    </a:srgbClr>
                  </a:outerShdw>
                </a:effectLst>
              </a:rPr>
              <a:t>包括经济、科技、教育、文化等领域。</a:t>
            </a:r>
            <a:endParaRPr lang="zh-CN" altLang="en-US" b="1" dirty="0">
              <a:solidFill>
                <a:srgbClr val="FFFFF3"/>
              </a:solidFill>
              <a:effectLst>
                <a:outerShdw blurRad="38100" dist="38100" dir="2700000" algn="tl">
                  <a:srgbClr val="000000">
                    <a:alpha val="43137"/>
                  </a:srgbClr>
                </a:outerShdw>
              </a:effectLst>
            </a:endParaRPr>
          </a:p>
        </p:txBody>
      </p:sp>
      <p:sp>
        <p:nvSpPr>
          <p:cNvPr id="5" name="矩形 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10" name="文本框 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a:picLocks noChangeAspect="1"/>
          </p:cNvPicPr>
          <p:nvPr/>
        </p:nvPicPr>
        <p:blipFill rotWithShape="1">
          <a:blip r:embed="rId1"/>
          <a:srcRect t="-1" b="32700"/>
          <a:stretch>
            <a:fillRect/>
          </a:stretch>
        </p:blipFill>
        <p:spPr>
          <a:xfrm>
            <a:off x="0" y="0"/>
            <a:ext cx="12192000" cy="5651357"/>
          </a:xfrm>
          <a:prstGeom prst="rect">
            <a:avLst/>
          </a:prstGeom>
        </p:spPr>
      </p:pic>
      <p:sp>
        <p:nvSpPr>
          <p:cNvPr id="8" name="矩形 7"/>
          <p:cNvSpPr/>
          <p:nvPr/>
        </p:nvSpPr>
        <p:spPr>
          <a:xfrm flipV="1">
            <a:off x="0" y="1311441"/>
            <a:ext cx="12192000" cy="4509537"/>
          </a:xfrm>
          <a:prstGeom prst="rect">
            <a:avLst/>
          </a:prstGeom>
          <a:gradFill flip="none" rotWithShape="1">
            <a:gsLst>
              <a:gs pos="35000">
                <a:srgbClr val="FCFDFA"/>
              </a:gs>
              <a:gs pos="100000">
                <a:srgbClr val="FCFDFA">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p:nvGrpSpPr>
        <p:grpSpPr>
          <a:xfrm flipH="1">
            <a:off x="1056001" y="2370444"/>
            <a:ext cx="10079998" cy="1338182"/>
            <a:chOff x="2041708" y="6106136"/>
            <a:chExt cx="17624231" cy="751865"/>
          </a:xfrm>
          <a:effectLst>
            <a:outerShdw blurRad="355600" dist="114300" dir="8100000" algn="tr" rotWithShape="0">
              <a:srgbClr val="801B16">
                <a:alpha val="40000"/>
              </a:srgbClr>
            </a:outerShdw>
          </a:effectLst>
        </p:grpSpPr>
        <p:sp>
          <p:nvSpPr>
            <p:cNvPr id="10" name="矩形 9"/>
            <p:cNvSpPr/>
            <p:nvPr/>
          </p:nvSpPr>
          <p:spPr>
            <a:xfrm>
              <a:off x="2041709" y="6106136"/>
              <a:ext cx="17624230" cy="751865"/>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1" name="图片 10"/>
            <p:cNvPicPr>
              <a:picLocks noChangeAspect="1"/>
            </p:cNvPicPr>
            <p:nvPr/>
          </p:nvPicPr>
          <p:blipFill rotWithShape="1">
            <a:blip r:embed="rId2"/>
            <a:srcRect t="23109" r="18102" b="43091"/>
            <a:stretch>
              <a:fillRect/>
            </a:stretch>
          </p:blipFill>
          <p:spPr>
            <a:xfrm flipH="1" flipV="1">
              <a:off x="2041708" y="6161435"/>
              <a:ext cx="4813768" cy="696565"/>
            </a:xfrm>
            <a:prstGeom prst="rect">
              <a:avLst/>
            </a:prstGeom>
          </p:spPr>
        </p:pic>
      </p:grpSp>
      <p:grpSp>
        <p:nvGrpSpPr>
          <p:cNvPr id="12" name="组合 11"/>
          <p:cNvGrpSpPr/>
          <p:nvPr/>
        </p:nvGrpSpPr>
        <p:grpSpPr>
          <a:xfrm>
            <a:off x="1055999" y="2468866"/>
            <a:ext cx="10080000" cy="1141338"/>
            <a:chOff x="1056000" y="881630"/>
            <a:chExt cx="10080000" cy="1411934"/>
          </a:xfrm>
        </p:grpSpPr>
        <p:cxnSp>
          <p:nvCxnSpPr>
            <p:cNvPr id="13" name="直接连接符 12"/>
            <p:cNvCxnSpPr/>
            <p:nvPr/>
          </p:nvCxnSpPr>
          <p:spPr>
            <a:xfrm>
              <a:off x="1056000" y="881630"/>
              <a:ext cx="10080000" cy="0"/>
            </a:xfrm>
            <a:prstGeom prst="line">
              <a:avLst/>
            </a:prstGeom>
            <a:ln w="25400">
              <a:gradFill>
                <a:gsLst>
                  <a:gs pos="0">
                    <a:schemeClr val="accent4">
                      <a:lumMod val="40000"/>
                      <a:lumOff val="60000"/>
                      <a:alpha val="0"/>
                    </a:schemeClr>
                  </a:gs>
                  <a:gs pos="27000">
                    <a:schemeClr val="accent4">
                      <a:lumMod val="40000"/>
                      <a:lumOff val="6000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56000" y="2293564"/>
              <a:ext cx="10080000" cy="0"/>
            </a:xfrm>
            <a:prstGeom prst="line">
              <a:avLst/>
            </a:prstGeom>
            <a:ln w="25400">
              <a:gradFill>
                <a:gsLst>
                  <a:gs pos="0">
                    <a:schemeClr val="accent4">
                      <a:lumMod val="40000"/>
                      <a:lumOff val="60000"/>
                      <a:alpha val="0"/>
                    </a:schemeClr>
                  </a:gs>
                  <a:gs pos="27000">
                    <a:schemeClr val="accent4">
                      <a:lumMod val="40000"/>
                      <a:lumOff val="6000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417680" y="4087595"/>
            <a:ext cx="9356641" cy="1422954"/>
          </a:xfrm>
          <a:prstGeom prst="rect">
            <a:avLst/>
          </a:prstGeom>
        </p:spPr>
        <p:txBody>
          <a:bodyPr wrap="square">
            <a:spAutoFit/>
          </a:bodyPr>
          <a:lstStyle>
            <a:defPPr>
              <a:defRPr lang="zh-CN"/>
            </a:defPPr>
            <a:lvl1pPr algn="just">
              <a:lnSpc>
                <a:spcPct val="150000"/>
              </a:lnSpc>
              <a:defRPr sz="2000">
                <a:latin typeface="微软雅黑" panose="020B0503020204020204" pitchFamily="34" charset="-122"/>
                <a:ea typeface="微软雅黑" panose="020B0503020204020204" pitchFamily="34" charset="-122"/>
              </a:defRPr>
            </a:lvl1pPr>
          </a:lstStyle>
          <a:p>
            <a:r>
              <a:rPr lang="zh-CN" altLang="en-US" dirty="0"/>
              <a:t> </a:t>
            </a:r>
            <a:r>
              <a:rPr lang="en-US" altLang="zh-CN" dirty="0"/>
              <a:t>      </a:t>
            </a:r>
            <a:r>
              <a:rPr lang="zh-CN" altLang="en-US" dirty="0"/>
              <a:t>社会主义作为后起的崭新的社会制度，必须大胆借鉴、吸收人类社会包括资本主义社会创造出来的全部文明成果，结合新的实践进行新的创造，为我所用，才能加快发展，赢得同资本主义相比较的优势。</a:t>
            </a:r>
            <a:endParaRPr lang="en-US" altLang="zh-CN" dirty="0"/>
          </a:p>
        </p:txBody>
      </p:sp>
      <p:sp>
        <p:nvSpPr>
          <p:cNvPr id="7" name="矩形 6"/>
          <p:cNvSpPr/>
          <p:nvPr/>
        </p:nvSpPr>
        <p:spPr>
          <a:xfrm>
            <a:off x="2294318" y="2808703"/>
            <a:ext cx="7603363" cy="430887"/>
          </a:xfrm>
          <a:prstGeom prst="rect">
            <a:avLst/>
          </a:prstGeom>
        </p:spPr>
        <p:txBody>
          <a:bodyPr wrap="none">
            <a:spAutoFit/>
          </a:bodyPr>
          <a:lstStyle/>
          <a:p>
            <a:pPr algn="ct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实行对外开放要正确对待资本主义社会创造的现代文明成果</a:t>
            </a:r>
            <a:endParaRPr lang="zh-CN" altLang="zh-CN" sz="2200" dirty="0"/>
          </a:p>
        </p:txBody>
      </p:sp>
      <p:sp>
        <p:nvSpPr>
          <p:cNvPr id="18" name="矩形 1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矩形 19"/>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折角形 16"/>
          <p:cNvSpPr/>
          <p:nvPr/>
        </p:nvSpPr>
        <p:spPr>
          <a:xfrm>
            <a:off x="894477" y="1027008"/>
            <a:ext cx="10403047" cy="4731793"/>
          </a:xfrm>
          <a:prstGeom prst="foldedCorner">
            <a:avLst>
              <a:gd name="adj" fmla="val 8831"/>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flipH="1">
            <a:off x="0" y="1251508"/>
            <a:ext cx="12192000" cy="1338182"/>
            <a:chOff x="2041708" y="6106136"/>
            <a:chExt cx="17624231" cy="751865"/>
          </a:xfrm>
          <a:effectLst>
            <a:outerShdw blurRad="355600" dist="114300" dir="8100000" algn="tr" rotWithShape="0">
              <a:srgbClr val="801B16">
                <a:alpha val="40000"/>
              </a:srgbClr>
            </a:outerShdw>
          </a:effectLst>
        </p:grpSpPr>
        <p:sp>
          <p:nvSpPr>
            <p:cNvPr id="5" name="矩形 4"/>
            <p:cNvSpPr/>
            <p:nvPr/>
          </p:nvSpPr>
          <p:spPr>
            <a:xfrm>
              <a:off x="2041709" y="6106136"/>
              <a:ext cx="17624230" cy="751865"/>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6" name="图片 5"/>
            <p:cNvPicPr>
              <a:picLocks noChangeAspect="1"/>
            </p:cNvPicPr>
            <p:nvPr/>
          </p:nvPicPr>
          <p:blipFill rotWithShape="1">
            <a:blip r:embed="rId1"/>
            <a:srcRect t="23109" r="18102" b="43091"/>
            <a:stretch>
              <a:fillRect/>
            </a:stretch>
          </p:blipFill>
          <p:spPr>
            <a:xfrm flipH="1" flipV="1">
              <a:off x="2041708" y="6161435"/>
              <a:ext cx="4813768" cy="696565"/>
            </a:xfrm>
            <a:prstGeom prst="rect">
              <a:avLst/>
            </a:prstGeom>
          </p:spPr>
        </p:pic>
      </p:grpSp>
      <p:grpSp>
        <p:nvGrpSpPr>
          <p:cNvPr id="7" name="组合 6"/>
          <p:cNvGrpSpPr/>
          <p:nvPr/>
        </p:nvGrpSpPr>
        <p:grpSpPr>
          <a:xfrm>
            <a:off x="1056000" y="1349930"/>
            <a:ext cx="10080000" cy="1141338"/>
            <a:chOff x="1056000" y="881630"/>
            <a:chExt cx="10080000" cy="1411934"/>
          </a:xfrm>
        </p:grpSpPr>
        <p:cxnSp>
          <p:nvCxnSpPr>
            <p:cNvPr id="8" name="直接连接符 7"/>
            <p:cNvCxnSpPr/>
            <p:nvPr/>
          </p:nvCxnSpPr>
          <p:spPr>
            <a:xfrm>
              <a:off x="1056000" y="881630"/>
              <a:ext cx="10080000" cy="0"/>
            </a:xfrm>
            <a:prstGeom prst="line">
              <a:avLst/>
            </a:prstGeom>
            <a:ln w="25400">
              <a:gradFill>
                <a:gsLst>
                  <a:gs pos="0">
                    <a:schemeClr val="accent4">
                      <a:lumMod val="40000"/>
                      <a:lumOff val="60000"/>
                      <a:alpha val="0"/>
                    </a:schemeClr>
                  </a:gs>
                  <a:gs pos="27000">
                    <a:schemeClr val="accent4">
                      <a:lumMod val="40000"/>
                      <a:lumOff val="6000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56000" y="2293564"/>
              <a:ext cx="10080000" cy="0"/>
            </a:xfrm>
            <a:prstGeom prst="line">
              <a:avLst/>
            </a:prstGeom>
            <a:ln w="25400">
              <a:gradFill>
                <a:gsLst>
                  <a:gs pos="0">
                    <a:schemeClr val="accent4">
                      <a:lumMod val="40000"/>
                      <a:lumOff val="60000"/>
                      <a:alpha val="0"/>
                    </a:schemeClr>
                  </a:gs>
                  <a:gs pos="27000">
                    <a:schemeClr val="accent4">
                      <a:lumMod val="40000"/>
                      <a:lumOff val="6000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1977190" y="3200134"/>
            <a:ext cx="8237620" cy="1477328"/>
          </a:xfrm>
          <a:prstGeom prst="rect">
            <a:avLst/>
          </a:prstGeom>
        </p:spPr>
        <p:txBody>
          <a:bodyPr wrap="square">
            <a:spAutoFit/>
          </a:bodyPr>
          <a:lstStyle>
            <a:defPPr>
              <a:defRPr lang="zh-CN"/>
            </a:defPPr>
            <a:lvl1pPr algn="just">
              <a:lnSpc>
                <a:spcPct val="150000"/>
              </a:lnSpc>
              <a:defRPr sz="2000">
                <a:latin typeface="微软雅黑" panose="020B0503020204020204" pitchFamily="34" charset="-122"/>
                <a:ea typeface="微软雅黑" panose="020B0503020204020204" pitchFamily="34" charset="-122"/>
              </a:defRPr>
            </a:lvl1pPr>
          </a:lstStyle>
          <a:p>
            <a:r>
              <a:rPr lang="zh-CN" altLang="en-US" dirty="0"/>
              <a:t>       邓小平指出：</a:t>
            </a:r>
            <a:r>
              <a:rPr lang="zh-CN" altLang="en-US" dirty="0">
                <a:latin typeface="楷体" panose="02010609060101010101" pitchFamily="49" charset="-122"/>
                <a:ea typeface="楷体" panose="02010609060101010101" pitchFamily="49" charset="-122"/>
              </a:rPr>
              <a:t>“</a:t>
            </a:r>
            <a:r>
              <a:rPr lang="zh-CN" altLang="en-US" dirty="0"/>
              <a:t>中国的事情要按照中国的情况来办，要依靠中国人自己的力量来办。独立自主，自力更生，无论过去、现在和将来，都是我们的立足点。</a:t>
            </a:r>
            <a:r>
              <a:rPr lang="zh-CN" altLang="en-US"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11" name="矩形 10"/>
          <p:cNvSpPr/>
          <p:nvPr/>
        </p:nvSpPr>
        <p:spPr>
          <a:xfrm>
            <a:off x="1394461" y="1689767"/>
            <a:ext cx="9403080" cy="429895"/>
          </a:xfrm>
          <a:prstGeom prst="rect">
            <a:avLst/>
          </a:prstGeom>
        </p:spPr>
        <p:txBody>
          <a:bodyPr wrap="none">
            <a:spAutoFit/>
          </a:bodyPr>
          <a:lstStyle/>
          <a:p>
            <a:pPr algn="ct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对外开放要高度珍惜并坚决维护中国人民经过长期奋斗得来的独立自主权力</a:t>
            </a:r>
            <a:endParaRPr lang="zh-CN" altLang="zh-CN" sz="2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4" name="矩形 13"/>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文框 14"/>
          <p:cNvSpPr/>
          <p:nvPr/>
        </p:nvSpPr>
        <p:spPr>
          <a:xfrm>
            <a:off x="11951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4596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271020" y="1719662"/>
            <a:ext cx="7649961" cy="3021340"/>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世界形势日新月异，特别是现代科学技术发展很快。现在的一年抵得上过去古老社会几十年、上百年甚至更长的时间。不以新的思想、观点去继承、发展马克思主义，不是真正的马克思主义者。</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邓小平：</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结束过去，开辟未来</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1989</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5</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16</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20" name="文本框 1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一、邓小平理论是如何创立的？</a:t>
            </a:r>
            <a:endParaRPr lang="zh-CN" altLang="en-US" dirty="0">
              <a:solidFill>
                <a:schemeClr val="bg1"/>
              </a:solidFill>
            </a:endParaRPr>
          </a:p>
        </p:txBody>
      </p:sp>
      <p:sp>
        <p:nvSpPr>
          <p:cNvPr id="24" name="矩形 23"/>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183"/>
          <p:cNvSpPr/>
          <p:nvPr/>
        </p:nvSpPr>
        <p:spPr>
          <a:xfrm rot="16200000">
            <a:off x="4764125" y="-1891435"/>
            <a:ext cx="3368591" cy="11487161"/>
          </a:xfrm>
          <a:prstGeom prst="round2SameRect">
            <a:avLst>
              <a:gd name="adj1" fmla="val 5379"/>
              <a:gd name="adj2" fmla="val 0"/>
            </a:avLst>
          </a:prstGeom>
          <a:solidFill>
            <a:schemeClr val="bg1"/>
          </a:solidFill>
          <a:ln>
            <a:gradFill>
              <a:gsLst>
                <a:gs pos="0">
                  <a:srgbClr val="A51F20"/>
                </a:gs>
                <a:gs pos="58000">
                  <a:schemeClr val="bg1">
                    <a:alpha val="0"/>
                  </a:schemeClr>
                </a:gs>
              </a:gsLst>
              <a:lin ang="5400000" scaled="1"/>
            </a:gradFill>
          </a:ln>
          <a:effectLst>
            <a:outerShdw blurRad="190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1"/>
          <a:srcRect r="9050"/>
          <a:stretch>
            <a:fillRect/>
          </a:stretch>
        </p:blipFill>
        <p:spPr>
          <a:xfrm>
            <a:off x="7647419" y="2167847"/>
            <a:ext cx="4582682" cy="3367514"/>
          </a:xfrm>
          <a:prstGeom prst="rect">
            <a:avLst/>
          </a:prstGeom>
          <a:noFill/>
        </p:spPr>
      </p:pic>
      <p:sp>
        <p:nvSpPr>
          <p:cNvPr id="11" name="矩形 10"/>
          <p:cNvSpPr/>
          <p:nvPr/>
        </p:nvSpPr>
        <p:spPr>
          <a:xfrm flipH="1">
            <a:off x="657838" y="2663990"/>
            <a:ext cx="94003" cy="2376310"/>
          </a:xfrm>
          <a:prstGeom prst="rect">
            <a:avLst/>
          </a:prstGeom>
          <a:solidFill>
            <a:srgbClr val="C00000"/>
          </a:solidFill>
          <a:ln>
            <a:noFill/>
          </a:ln>
          <a:effectLst>
            <a:outerShdw blurRad="1270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5400000" flipV="1">
            <a:off x="6871345" y="2591411"/>
            <a:ext cx="3368592" cy="2521471"/>
          </a:xfrm>
          <a:prstGeom prst="rect">
            <a:avLst/>
          </a:prstGeom>
          <a:gradFill flip="none" rotWithShape="1">
            <a:gsLst>
              <a:gs pos="35000">
                <a:srgbClr val="FCFDFA"/>
              </a:gs>
              <a:gs pos="100000">
                <a:srgbClr val="FCFDFA">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对角圆角矩形 5"/>
          <p:cNvSpPr/>
          <p:nvPr/>
        </p:nvSpPr>
        <p:spPr>
          <a:xfrm>
            <a:off x="3987115" y="828000"/>
            <a:ext cx="4217772"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社会主义市场经济理论</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1198915" y="2448172"/>
            <a:ext cx="6713186" cy="2807948"/>
          </a:xfrm>
          <a:prstGeom prst="rect">
            <a:avLst/>
          </a:prstGeom>
        </p:spPr>
        <p:txBody>
          <a:bodyPr wrap="square">
            <a:spAutoFit/>
          </a:bodyPr>
          <a:lstStyle>
            <a:defPPr>
              <a:defRPr lang="zh-CN"/>
            </a:defPPr>
            <a:lvl1pPr algn="just">
              <a:lnSpc>
                <a:spcPct val="150000"/>
              </a:lnSpc>
              <a:defRPr sz="2000">
                <a:latin typeface="微软雅黑" panose="020B0503020204020204" pitchFamily="34" charset="-122"/>
                <a:ea typeface="微软雅黑" panose="020B0503020204020204" pitchFamily="34" charset="-122"/>
              </a:defRPr>
            </a:lvl1pPr>
          </a:lstStyle>
          <a:p>
            <a:r>
              <a:rPr lang="en-US" altLang="zh-CN" dirty="0"/>
              <a:t>       </a:t>
            </a:r>
            <a:r>
              <a:rPr lang="zh-CN" altLang="en-US" dirty="0"/>
              <a:t>改革开放后的一个很长时期内，我国经济体制改革的核心问题是如何正确认识和处理计划与市场的关系。</a:t>
            </a:r>
            <a:endParaRPr lang="en-US" altLang="zh-CN" dirty="0"/>
          </a:p>
          <a:p>
            <a:r>
              <a:rPr lang="en-US" altLang="zh-CN" dirty="0"/>
              <a:t>       </a:t>
            </a:r>
            <a:r>
              <a:rPr lang="zh-CN" altLang="en-US" dirty="0"/>
              <a:t>传统观念认为，计划经济是社会主义的基本特征，市场经济是资本主义特有的东西。但在经济建设实践中，市场和计划的矛盾愈益显现出来，成为深化社会主义经济体制改革面临的主要问题。</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b="29434"/>
          <a:stretch>
            <a:fillRect/>
          </a:stretch>
        </p:blipFill>
        <p:spPr>
          <a:xfrm>
            <a:off x="0" y="982425"/>
            <a:ext cx="12192000" cy="5875575"/>
          </a:xfrm>
          <a:prstGeom prst="rect">
            <a:avLst/>
          </a:prstGeom>
        </p:spPr>
      </p:pic>
      <p:sp>
        <p:nvSpPr>
          <p:cNvPr id="6" name="矩形 5"/>
          <p:cNvSpPr/>
          <p:nvPr/>
        </p:nvSpPr>
        <p:spPr>
          <a:xfrm>
            <a:off x="0" y="933997"/>
            <a:ext cx="12192000" cy="5310686"/>
          </a:xfrm>
          <a:prstGeom prst="rect">
            <a:avLst/>
          </a:prstGeom>
          <a:gradFill flip="none" rotWithShape="1">
            <a:gsLst>
              <a:gs pos="14000">
                <a:srgbClr val="FCFDFA"/>
              </a:gs>
              <a:gs pos="100000">
                <a:srgbClr val="FCFDFA">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a:off x="1405051" y="1089963"/>
            <a:ext cx="9381899" cy="2056015"/>
            <a:chOff x="627" y="2570"/>
            <a:chExt cx="8546" cy="4284"/>
          </a:xfrm>
        </p:grpSpPr>
        <p:sp>
          <p:nvSpPr>
            <p:cNvPr id="8" name="矩形 7"/>
            <p:cNvSpPr/>
            <p:nvPr/>
          </p:nvSpPr>
          <p:spPr>
            <a:xfrm>
              <a:off x="692" y="2570"/>
              <a:ext cx="8481" cy="4108"/>
            </a:xfrm>
            <a:prstGeom prst="rect">
              <a:avLst/>
            </a:prstGeom>
            <a:noFill/>
            <a:ln w="12700">
              <a:gradFill>
                <a:gsLst>
                  <a:gs pos="0">
                    <a:srgbClr val="B22321"/>
                  </a:gs>
                  <a:gs pos="35398">
                    <a:srgbClr val="E55003">
                      <a:alpha val="0"/>
                      <a:lumMod val="0"/>
                      <a:lumOff val="100000"/>
                    </a:srgbClr>
                  </a:gs>
                  <a:gs pos="100000">
                    <a:srgbClr val="A51F20"/>
                  </a:gs>
                </a:gsLst>
                <a:lin ang="3600000" scaled="0"/>
              </a:gradFill>
            </a:ln>
            <a:effectLst>
              <a:outerShdw blurRad="63500" dist="38100" dir="2700000" algn="tl" rotWithShape="0">
                <a:schemeClr val="tx1">
                  <a:lumMod val="95000"/>
                  <a:lumOff val="5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7" y="2746"/>
              <a:ext cx="8481" cy="4108"/>
            </a:xfrm>
            <a:prstGeom prst="rect">
              <a:avLst/>
            </a:prstGeom>
            <a:gradFill>
              <a:gsLst>
                <a:gs pos="0">
                  <a:schemeClr val="bg1"/>
                </a:gs>
                <a:gs pos="60000">
                  <a:schemeClr val="bg1">
                    <a:alpha val="82000"/>
                  </a:schemeClr>
                </a:gs>
                <a:gs pos="100000">
                  <a:schemeClr val="bg1">
                    <a:alpha val="14000"/>
                  </a:schemeClr>
                </a:gs>
              </a:gsLst>
              <a:lin ang="3600000" scaled="0"/>
            </a:gradFill>
            <a:ln w="12700">
              <a:gradFill>
                <a:gsLst>
                  <a:gs pos="0">
                    <a:srgbClr val="B22321"/>
                  </a:gs>
                  <a:gs pos="35398">
                    <a:srgbClr val="E55003">
                      <a:alpha val="0"/>
                      <a:lumMod val="0"/>
                      <a:lumOff val="100000"/>
                    </a:srgbClr>
                  </a:gs>
                  <a:gs pos="100000">
                    <a:srgbClr val="BB2B13"/>
                  </a:gs>
                </a:gsLst>
                <a:lin ang="3600000" scaled="0"/>
              </a:gradFill>
            </a:ln>
            <a:effectLst>
              <a:outerShdw blurRad="63500" dist="38100" dir="2700000" algn="tl"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 name="文本框 2"/>
          <p:cNvSpPr txBox="1"/>
          <p:nvPr/>
        </p:nvSpPr>
        <p:spPr>
          <a:xfrm>
            <a:off x="1765663" y="1420058"/>
            <a:ext cx="8660674" cy="1422954"/>
          </a:xfrm>
          <a:prstGeom prst="rect">
            <a:avLst/>
          </a:prstGeom>
        </p:spPr>
        <p:txBody>
          <a:bodyPr wrap="square">
            <a:spAutoFit/>
          </a:bodyPr>
          <a:lstStyle>
            <a:defPPr>
              <a:defRPr lang="zh-CN"/>
            </a:defPPr>
            <a:lvl1pPr algn="just">
              <a:lnSpc>
                <a:spcPct val="150000"/>
              </a:lnSpc>
              <a:defRPr sz="2000">
                <a:latin typeface="微软雅黑" panose="020B0503020204020204" pitchFamily="34" charset="-122"/>
                <a:ea typeface="微软雅黑" panose="020B0503020204020204" pitchFamily="34" charset="-122"/>
              </a:defRPr>
            </a:lvl1pPr>
          </a:lstStyle>
          <a:p>
            <a:r>
              <a:rPr lang="en-US" altLang="zh-CN" dirty="0"/>
              <a:t>       </a:t>
            </a:r>
            <a:r>
              <a:rPr lang="zh-CN" altLang="en-US" dirty="0"/>
              <a:t>改革开放以来十多年以市场为取向的改革表明，市场作用发挥比较充分的地方，经济活力就比较强，发展态势也比较好，这为我们取得建立社会主义市场经济新体制的共识提供了实践基础。</a:t>
            </a:r>
            <a:endParaRPr lang="en-US" altLang="zh-CN" dirty="0"/>
          </a:p>
        </p:txBody>
      </p:sp>
      <p:sp>
        <p:nvSpPr>
          <p:cNvPr id="10" name="文本框 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a:extLst>
              <a:ext uri="{28A0092B-C50C-407E-A947-70E740481C1C}">
                <a14:useLocalDpi xmlns:a14="http://schemas.microsoft.com/office/drawing/2010/main" val="0"/>
              </a:ext>
            </a:extLst>
          </a:blip>
          <a:srcRect b="72493"/>
          <a:stretch>
            <a:fillRect/>
          </a:stretch>
        </p:blipFill>
        <p:spPr>
          <a:xfrm>
            <a:off x="3466538" y="-1"/>
            <a:ext cx="7569761" cy="3010223"/>
          </a:xfrm>
          <a:prstGeom prst="rect">
            <a:avLst/>
          </a:prstGeom>
          <a:solidFill>
            <a:schemeClr val="bg1"/>
          </a:solidFill>
          <a:ln>
            <a:noFill/>
          </a:ln>
          <a:effectLst>
            <a:outerShdw blurRad="177800" dist="152400" dir="2700000" algn="tl" rotWithShape="0">
              <a:prstClr val="black">
                <a:alpha val="15000"/>
              </a:prstClr>
            </a:outerShdw>
          </a:effectLst>
        </p:spPr>
      </p:pic>
      <p:sp>
        <p:nvSpPr>
          <p:cNvPr id="4" name="矩形 3"/>
          <p:cNvSpPr/>
          <p:nvPr/>
        </p:nvSpPr>
        <p:spPr>
          <a:xfrm>
            <a:off x="3466537" y="1545161"/>
            <a:ext cx="7569761" cy="2288857"/>
          </a:xfrm>
          <a:prstGeom prst="rect">
            <a:avLst/>
          </a:prstGeom>
          <a:gradFill flip="none" rotWithShape="1">
            <a:gsLst>
              <a:gs pos="12000">
                <a:srgbClr val="EA6D02">
                  <a:alpha val="0"/>
                </a:srgbClr>
              </a:gs>
              <a:gs pos="100000">
                <a:srgbClr val="C00000">
                  <a:alpha val="4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H="1">
            <a:off x="0" y="3403948"/>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p:nvPr/>
        </p:nvGrpSpPr>
        <p:grpSpPr>
          <a:xfrm>
            <a:off x="-342900" y="2986578"/>
            <a:ext cx="11379199" cy="2713094"/>
            <a:chOff x="3751729" y="1842443"/>
            <a:chExt cx="5803900" cy="3316105"/>
          </a:xfrm>
        </p:grpSpPr>
        <p:sp>
          <p:nvSpPr>
            <p:cNvPr id="23" name="矩形 22"/>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
          <p:cNvSpPr>
            <a:spLocks noChangeArrowheads="1"/>
          </p:cNvSpPr>
          <p:nvPr/>
        </p:nvSpPr>
        <p:spPr bwMode="auto">
          <a:xfrm>
            <a:off x="3914105" y="3378514"/>
            <a:ext cx="66615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indent="457200" algn="just">
              <a:lnSpc>
                <a:spcPct val="150000"/>
              </a:lnSpc>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 党的十二届三中全会通过的</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中共中央关于经济体制改革的决定</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提出了社会主义经济是</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sym typeface="Helvetica" panose="020B0604020202020204" pitchFamily="34" charset="0"/>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公有制基础上有计划的商品经济</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sym typeface="Helvetica" panose="020B0604020202020204" pitchFamily="34" charset="0"/>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的论断。邓小平高度评价这个决定是马克思主义基本原理和中国社会主义实践相结合的政治经济学。</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Helvetica" panose="020B0604020202020204" pitchFamily="34" charset="0"/>
            </a:endParaRPr>
          </a:p>
        </p:txBody>
      </p:sp>
      <p:grpSp>
        <p:nvGrpSpPr>
          <p:cNvPr id="2" name="组合 1"/>
          <p:cNvGrpSpPr/>
          <p:nvPr/>
        </p:nvGrpSpPr>
        <p:grpSpPr>
          <a:xfrm>
            <a:off x="-351415" y="2148306"/>
            <a:ext cx="3902954" cy="5050629"/>
            <a:chOff x="-351415" y="1700806"/>
            <a:chExt cx="3902954" cy="5050629"/>
          </a:xfrm>
        </p:grpSpPr>
        <p:pic>
          <p:nvPicPr>
            <p:cNvPr id="12" name="图片 11"/>
            <p:cNvPicPr>
              <a:picLocks noChangeAspect="1"/>
            </p:cNvPicPr>
            <p:nvPr/>
          </p:nvPicPr>
          <p:blipFill>
            <a:blip r:embed="rId2"/>
            <a:stretch>
              <a:fillRect/>
            </a:stretch>
          </p:blipFill>
          <p:spPr>
            <a:xfrm>
              <a:off x="-351415" y="1700808"/>
              <a:ext cx="3843158" cy="5050627"/>
            </a:xfrm>
            <a:prstGeom prst="rect">
              <a:avLst/>
            </a:prstGeom>
          </p:spPr>
        </p:pic>
        <p:grpSp>
          <p:nvGrpSpPr>
            <p:cNvPr id="6" name="组 5"/>
            <p:cNvGrpSpPr/>
            <p:nvPr/>
          </p:nvGrpSpPr>
          <p:grpSpPr>
            <a:xfrm>
              <a:off x="600305" y="1700806"/>
              <a:ext cx="2951234" cy="4182543"/>
              <a:chOff x="540509" y="1700806"/>
              <a:chExt cx="2951234" cy="4182543"/>
            </a:xfrm>
          </p:grpSpPr>
          <p:pic>
            <p:nvPicPr>
              <p:cNvPr id="14" name="图片 13"/>
              <p:cNvPicPr>
                <a:picLocks noChangeAspect="1"/>
              </p:cNvPicPr>
              <p:nvPr/>
            </p:nvPicPr>
            <p:blipFill>
              <a:blip r:embed="rId3"/>
              <a:stretch>
                <a:fillRect/>
              </a:stretch>
            </p:blipFill>
            <p:spPr>
              <a:xfrm>
                <a:off x="540509" y="1700807"/>
                <a:ext cx="2951234" cy="4182542"/>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70" y="1700806"/>
                <a:ext cx="2859686" cy="4083306"/>
              </a:xfrm>
              <a:prstGeom prst="rect">
                <a:avLst/>
              </a:prstGeom>
            </p:spPr>
          </p:pic>
        </p:grpSp>
      </p:grpSp>
      <p:sp>
        <p:nvSpPr>
          <p:cNvPr id="18" name="矩形 1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flipH="1">
            <a:off x="0" y="2524150"/>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组合 18"/>
          <p:cNvGrpSpPr/>
          <p:nvPr/>
        </p:nvGrpSpPr>
        <p:grpSpPr>
          <a:xfrm>
            <a:off x="-342900" y="1956323"/>
            <a:ext cx="11379199" cy="2713094"/>
            <a:chOff x="3751729" y="1842443"/>
            <a:chExt cx="5803900" cy="3316105"/>
          </a:xfrm>
        </p:grpSpPr>
        <p:sp>
          <p:nvSpPr>
            <p:cNvPr id="20" name="矩形 19"/>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
          <p:cNvSpPr>
            <a:spLocks noChangeArrowheads="1"/>
          </p:cNvSpPr>
          <p:nvPr/>
        </p:nvSpPr>
        <p:spPr bwMode="auto">
          <a:xfrm>
            <a:off x="4281844" y="2326175"/>
            <a:ext cx="6047660"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indent="457200" algn="just">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 </a:t>
            </a:r>
            <a:r>
              <a:rPr lang="en-US" altLang="zh-CN"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1987</a:t>
            </a: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年</a:t>
            </a:r>
            <a:r>
              <a:rPr lang="en-US" altLang="zh-CN"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10</a:t>
            </a: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月，党的十三大报告明确了社会主义有计划商品经济的体制应该是计划与市场内在统一的体制，强调计划与市场的作用都是覆盖全社会的，不再提计划经济为主。</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panose="020B0604020202020204" pitchFamily="34" charset="0"/>
            </a:endParaRPr>
          </a:p>
        </p:txBody>
      </p:sp>
      <p:grpSp>
        <p:nvGrpSpPr>
          <p:cNvPr id="2" name="组合 1"/>
          <p:cNvGrpSpPr/>
          <p:nvPr/>
        </p:nvGrpSpPr>
        <p:grpSpPr>
          <a:xfrm>
            <a:off x="-173217" y="1461686"/>
            <a:ext cx="3843158" cy="5050627"/>
            <a:chOff x="725923" y="380879"/>
            <a:chExt cx="3843158" cy="5050627"/>
          </a:xfrm>
        </p:grpSpPr>
        <p:pic>
          <p:nvPicPr>
            <p:cNvPr id="17" name="图片 16"/>
            <p:cNvPicPr>
              <a:picLocks noChangeAspect="1"/>
            </p:cNvPicPr>
            <p:nvPr/>
          </p:nvPicPr>
          <p:blipFill>
            <a:blip r:embed="rId1"/>
            <a:stretch>
              <a:fillRect/>
            </a:stretch>
          </p:blipFill>
          <p:spPr>
            <a:xfrm>
              <a:off x="725923" y="380879"/>
              <a:ext cx="3843158" cy="5050627"/>
            </a:xfrm>
            <a:prstGeom prst="rect">
              <a:avLst/>
            </a:prstGeom>
          </p:spPr>
        </p:pic>
        <p:grpSp>
          <p:nvGrpSpPr>
            <p:cNvPr id="7" name="组合 6"/>
            <p:cNvGrpSpPr/>
            <p:nvPr/>
          </p:nvGrpSpPr>
          <p:grpSpPr>
            <a:xfrm>
              <a:off x="1617847" y="380879"/>
              <a:ext cx="2951234" cy="4136229"/>
              <a:chOff x="839097" y="1700806"/>
              <a:chExt cx="2951234" cy="4136229"/>
            </a:xfrm>
          </p:grpSpPr>
          <p:pic>
            <p:nvPicPr>
              <p:cNvPr id="8" name="图片 7"/>
              <p:cNvPicPr>
                <a:picLocks noChangeAspect="1"/>
              </p:cNvPicPr>
              <p:nvPr/>
            </p:nvPicPr>
            <p:blipFill>
              <a:blip r:embed="rId2"/>
              <a:stretch>
                <a:fillRect/>
              </a:stretch>
            </p:blipFill>
            <p:spPr>
              <a:xfrm>
                <a:off x="839097" y="1700807"/>
                <a:ext cx="2951234" cy="4136228"/>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7927" t="4239" r="7243" b="5111"/>
              <a:stretch>
                <a:fillRect/>
              </a:stretch>
            </p:blipFill>
            <p:spPr>
              <a:xfrm>
                <a:off x="845972" y="1700806"/>
                <a:ext cx="2846291" cy="4055336"/>
              </a:xfrm>
              <a:prstGeom prst="rect">
                <a:avLst/>
              </a:prstGeom>
              <a:effectLst/>
            </p:spPr>
          </p:pic>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srcRect t="1934" b="12404"/>
          <a:stretch>
            <a:fillRect/>
          </a:stretch>
        </p:blipFill>
        <p:spPr>
          <a:xfrm>
            <a:off x="0" y="0"/>
            <a:ext cx="12192000" cy="6858000"/>
          </a:xfrm>
          <a:prstGeom prst="rect">
            <a:avLst/>
          </a:prstGeom>
          <a:ln w="38100">
            <a:noFill/>
          </a:ln>
          <a:effectLst/>
        </p:spPr>
      </p:pic>
      <p:sp>
        <p:nvSpPr>
          <p:cNvPr id="5" name="矩形: 对角圆角 24"/>
          <p:cNvSpPr/>
          <p:nvPr/>
        </p:nvSpPr>
        <p:spPr>
          <a:xfrm>
            <a:off x="0" y="5523602"/>
            <a:ext cx="12192001" cy="1334398"/>
          </a:xfrm>
          <a:prstGeom prst="rect">
            <a:avLst/>
          </a:prstGeom>
          <a:gradFill flip="none" rotWithShape="1">
            <a:gsLst>
              <a:gs pos="21000">
                <a:srgbClr val="AF1E22">
                  <a:alpha val="93000"/>
                </a:srgbClr>
              </a:gs>
              <a:gs pos="65000">
                <a:srgbClr val="E86A17">
                  <a:alpha val="85000"/>
                </a:srgbClr>
              </a:gs>
              <a:gs pos="100000">
                <a:srgbClr val="D43A0B">
                  <a:alpha val="87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对角圆角 23"/>
          <p:cNvSpPr/>
          <p:nvPr/>
        </p:nvSpPr>
        <p:spPr>
          <a:xfrm>
            <a:off x="689603" y="4545106"/>
            <a:ext cx="10812794" cy="1791925"/>
          </a:xfrm>
          <a:prstGeom prst="round2DiagRect">
            <a:avLst>
              <a:gd name="adj1" fmla="val 10732"/>
              <a:gd name="adj2" fmla="val 0"/>
            </a:avLst>
          </a:prstGeom>
          <a:solidFill>
            <a:schemeClr val="bg1"/>
          </a:solidFill>
          <a:ln>
            <a:noFill/>
          </a:ln>
          <a:effectLst>
            <a:outerShdw blurRad="368300" dist="381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32844" y="4718440"/>
            <a:ext cx="9726313" cy="1477328"/>
          </a:xfrm>
          <a:prstGeom prst="rect">
            <a:avLst/>
          </a:prstGeom>
          <a:no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1992</a:t>
            </a:r>
            <a:r>
              <a:rPr lang="zh-CN" altLang="en-US" sz="2000" dirty="0" smtClean="0">
                <a:latin typeface="微软雅黑" panose="020B0503020204020204" pitchFamily="34" charset="-122"/>
                <a:ea typeface="微软雅黑" panose="020B0503020204020204" pitchFamily="34" charset="-122"/>
              </a:rPr>
              <a:t>年</a:t>
            </a:r>
            <a:r>
              <a:rPr lang="zh-CN" altLang="en-US" sz="2000" dirty="0">
                <a:latin typeface="微软雅黑" panose="020B0503020204020204" pitchFamily="34" charset="-122"/>
                <a:ea typeface="微软雅黑" panose="020B0503020204020204" pitchFamily="34" charset="-122"/>
              </a:rPr>
              <a:t>邓小平视察南方时指出：</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计划多一点还是市场多一点，不是社会主义与资本主义的本质</a:t>
            </a:r>
            <a:r>
              <a:rPr lang="zh-CN" altLang="en-US" sz="2000" dirty="0" smtClean="0">
                <a:latin typeface="微软雅黑" panose="020B0503020204020204" pitchFamily="34" charset="-122"/>
                <a:ea typeface="微软雅黑" panose="020B0503020204020204" pitchFamily="34" charset="-122"/>
              </a:rPr>
              <a:t>区别     计划</a:t>
            </a:r>
            <a:r>
              <a:rPr lang="zh-CN" altLang="en-US" sz="2000" dirty="0">
                <a:latin typeface="微软雅黑" panose="020B0503020204020204" pitchFamily="34" charset="-122"/>
                <a:ea typeface="微软雅黑" panose="020B0503020204020204" pitchFamily="34" charset="-122"/>
              </a:rPr>
              <a:t>和市场都是经济手段。</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这为发展社会主义市场经济扫除了思想障碍。</a:t>
            </a:r>
            <a:endParaRPr lang="zh-CN" altLang="en-US" sz="20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4850319" y="-1643605"/>
            <a:ext cx="184731" cy="367200"/>
          </a:xfrm>
          <a:prstGeom prst="rect">
            <a:avLst/>
          </a:prstGeom>
          <a:noFill/>
        </p:spPr>
        <p:txBody>
          <a:bodyPr wrap="none" rtlCol="0">
            <a:spAutoFit/>
          </a:bodyPr>
          <a:lstStyle/>
          <a:p>
            <a:endParaRPr kumimoji="1" lang="zh-CN" altLang="en-US"/>
          </a:p>
        </p:txBody>
      </p:sp>
      <p:sp>
        <p:nvSpPr>
          <p:cNvPr id="12" name="文本框 1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535087" y="5218302"/>
            <a:ext cx="559769"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剪去对角 32"/>
          <p:cNvSpPr/>
          <p:nvPr/>
        </p:nvSpPr>
        <p:spPr>
          <a:xfrm flipH="1">
            <a:off x="474716" y="1097498"/>
            <a:ext cx="10624525" cy="1295689"/>
          </a:xfrm>
          <a:prstGeom prst="snip2DiagRect">
            <a:avLst/>
          </a:prstGeom>
          <a:gradFill flip="none" rotWithShape="1">
            <a:gsLst>
              <a:gs pos="9735">
                <a:srgbClr val="AF1E22"/>
              </a:gs>
              <a:gs pos="54000">
                <a:srgbClr val="AF1E22">
                  <a:alpha val="85000"/>
                </a:srgbClr>
              </a:gs>
              <a:gs pos="100000">
                <a:srgbClr val="BB2B13">
                  <a:alpha val="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5812" y="3743258"/>
            <a:ext cx="12197812" cy="3114742"/>
            <a:chOff x="-5812" y="3743259"/>
            <a:chExt cx="12197812" cy="3114742"/>
          </a:xfrm>
        </p:grpSpPr>
        <p:sp>
          <p:nvSpPr>
            <p:cNvPr id="28" name="矩形 27"/>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9" name="图片 28"/>
            <p:cNvPicPr>
              <a:picLocks noChangeAspect="1"/>
            </p:cNvPicPr>
            <p:nvPr/>
          </p:nvPicPr>
          <p:blipFill rotWithShape="1">
            <a:blip r:embed="rId1"/>
            <a:srcRect t="23109" r="6302" b="43091"/>
            <a:stretch>
              <a:fillRect/>
            </a:stretch>
          </p:blipFill>
          <p:spPr>
            <a:xfrm flipH="1" flipV="1">
              <a:off x="0" y="3759199"/>
              <a:ext cx="12192000" cy="3098798"/>
            </a:xfrm>
            <a:prstGeom prst="rect">
              <a:avLst/>
            </a:prstGeom>
          </p:spPr>
        </p:pic>
      </p:grpSp>
      <p:grpSp>
        <p:nvGrpSpPr>
          <p:cNvPr id="32" name="组合 31"/>
          <p:cNvGrpSpPr/>
          <p:nvPr/>
        </p:nvGrpSpPr>
        <p:grpSpPr>
          <a:xfrm>
            <a:off x="474716" y="2086787"/>
            <a:ext cx="3108957" cy="3606800"/>
            <a:chOff x="449273" y="2086787"/>
            <a:chExt cx="3108957" cy="3606800"/>
          </a:xfrm>
        </p:grpSpPr>
        <p:sp>
          <p:nvSpPr>
            <p:cNvPr id="4" name="isľïḓè"/>
            <p:cNvSpPr/>
            <p:nvPr/>
          </p:nvSpPr>
          <p:spPr>
            <a:xfrm>
              <a:off x="449273" y="2086787"/>
              <a:ext cx="3108957" cy="3606800"/>
            </a:xfrm>
            <a:prstGeom prst="rect">
              <a:avLst/>
            </a:prstGeom>
            <a:solidFill>
              <a:schemeClr val="bg1"/>
            </a:solidFill>
            <a:ln w="12700" cap="rnd">
              <a:solidFill>
                <a:srgbClr val="D1C2D8"/>
              </a:solidFill>
              <a:prstDash val="solid"/>
              <a:round/>
            </a:ln>
            <a:effectLst>
              <a:outerShdw blurRad="254000" dist="127000" algn="ctr" rotWithShape="0">
                <a:schemeClr val="bg1">
                  <a:lumMod val="65000"/>
                  <a:alpha val="20000"/>
                </a:scheme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5" name="文本框 4"/>
            <p:cNvSpPr txBox="1"/>
            <p:nvPr/>
          </p:nvSpPr>
          <p:spPr>
            <a:xfrm>
              <a:off x="786650" y="2238084"/>
              <a:ext cx="1444431" cy="497829"/>
            </a:xfrm>
            <a:prstGeom prst="rect">
              <a:avLst/>
            </a:prstGeom>
            <a:noFill/>
          </p:spPr>
          <p:txBody>
            <a:bodyPr wrap="square">
              <a:spAutoFit/>
            </a:bodyPr>
            <a:lstStyle/>
            <a:p>
              <a:pPr>
                <a:lnSpc>
                  <a:spcPct val="120000"/>
                </a:lnSpc>
              </a:pPr>
              <a:r>
                <a:rPr lang="zh-CN" altLang="en-US" sz="2400" b="1" dirty="0">
                  <a:solidFill>
                    <a:srgbClr val="A51F20"/>
                  </a:solidFill>
                  <a:latin typeface="华文中宋" panose="02010600040101010101" pitchFamily="2" charset="-122"/>
                  <a:ea typeface="华文中宋" panose="02010600040101010101" pitchFamily="2" charset="-122"/>
                </a:rPr>
                <a:t>一是</a:t>
              </a:r>
              <a:endParaRPr lang="zh-CN" altLang="en-US" sz="2400" b="1" dirty="0">
                <a:solidFill>
                  <a:srgbClr val="A51F20"/>
                </a:solidFill>
                <a:latin typeface="华文中宋" panose="02010600040101010101" pitchFamily="2" charset="-122"/>
                <a:ea typeface="华文中宋" panose="02010600040101010101" pitchFamily="2" charset="-122"/>
              </a:endParaRPr>
            </a:p>
          </p:txBody>
        </p:sp>
        <p:sp>
          <p:nvSpPr>
            <p:cNvPr id="6" name="文本框 5"/>
            <p:cNvSpPr txBox="1"/>
            <p:nvPr/>
          </p:nvSpPr>
          <p:spPr>
            <a:xfrm>
              <a:off x="786650" y="3064098"/>
              <a:ext cx="2434202" cy="2120902"/>
            </a:xfrm>
            <a:prstGeom prst="rect">
              <a:avLst/>
            </a:prstGeom>
          </p:spPr>
          <p:txBody>
            <a:bodyPr wrap="square">
              <a:spAutoFit/>
            </a:bodyPr>
            <a:lstStyle>
              <a:defPPr>
                <a:defRPr lang="zh-CN"/>
              </a:defPPr>
              <a:lvl1pPr marL="342900" indent="-342900" algn="just">
                <a:lnSpc>
                  <a:spcPct val="150000"/>
                </a:lnSpc>
                <a:spcAft>
                  <a:spcPts val="600"/>
                </a:spcAft>
                <a:buClr>
                  <a:srgbClr val="207FBA"/>
                </a:buClr>
                <a:buFont typeface="Wingdings" panose="05000000000000000000" pitchFamily="2" charset="2"/>
                <a:buChar char="n"/>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indent="0">
                <a:buNone/>
              </a:pPr>
              <a:r>
                <a:rPr lang="zh-CN" altLang="en-US" sz="1800" dirty="0"/>
                <a:t>       计划经济和市场经济不是社会制度的标志，计划经济不等于社会主义，市场经济也不等于资本主义。</a:t>
              </a:r>
              <a:endParaRPr lang="zh-CN" altLang="en-US" sz="1800" dirty="0"/>
            </a:p>
          </p:txBody>
        </p:sp>
        <p:cxnSp>
          <p:nvCxnSpPr>
            <p:cNvPr id="7" name="直接连接符 6"/>
            <p:cNvCxnSpPr/>
            <p:nvPr/>
          </p:nvCxnSpPr>
          <p:spPr>
            <a:xfrm>
              <a:off x="786650" y="2901775"/>
              <a:ext cx="2412000" cy="0"/>
            </a:xfrm>
            <a:prstGeom prst="line">
              <a:avLst/>
            </a:prstGeom>
            <a:ln w="25400">
              <a:gradFill flip="none" rotWithShape="1">
                <a:gsLst>
                  <a:gs pos="100000">
                    <a:schemeClr val="bg1"/>
                  </a:gs>
                  <a:gs pos="0">
                    <a:srgbClr val="C00000"/>
                  </a:gs>
                </a:gsLst>
                <a:lin ang="0" scaled="0"/>
                <a:tileRect/>
              </a:gra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696544" y="2086787"/>
            <a:ext cx="3108957" cy="3606800"/>
            <a:chOff x="3689799" y="2086787"/>
            <a:chExt cx="3108957" cy="3606800"/>
          </a:xfrm>
        </p:grpSpPr>
        <p:sp>
          <p:nvSpPr>
            <p:cNvPr id="13" name="isľïḓè"/>
            <p:cNvSpPr/>
            <p:nvPr/>
          </p:nvSpPr>
          <p:spPr>
            <a:xfrm>
              <a:off x="3689799" y="2086787"/>
              <a:ext cx="3108957" cy="3606800"/>
            </a:xfrm>
            <a:prstGeom prst="rect">
              <a:avLst/>
            </a:prstGeom>
            <a:solidFill>
              <a:schemeClr val="bg1"/>
            </a:solidFill>
            <a:ln w="12700" cap="rnd">
              <a:solidFill>
                <a:srgbClr val="D1C2D8"/>
              </a:solidFill>
              <a:prstDash val="solid"/>
              <a:round/>
            </a:ln>
            <a:effectLst>
              <a:outerShdw blurRad="254000" dist="127000" algn="ctr" rotWithShape="0">
                <a:schemeClr val="bg1">
                  <a:lumMod val="65000"/>
                  <a:alpha val="20000"/>
                </a:scheme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14" name="文本框 13"/>
            <p:cNvSpPr txBox="1"/>
            <p:nvPr/>
          </p:nvSpPr>
          <p:spPr>
            <a:xfrm>
              <a:off x="4027176" y="2238084"/>
              <a:ext cx="1444431" cy="497829"/>
            </a:xfrm>
            <a:prstGeom prst="rect">
              <a:avLst/>
            </a:prstGeom>
            <a:noFill/>
          </p:spPr>
          <p:txBody>
            <a:bodyPr wrap="square">
              <a:spAutoFit/>
            </a:bodyPr>
            <a:lstStyle/>
            <a:p>
              <a:pPr>
                <a:lnSpc>
                  <a:spcPct val="120000"/>
                </a:lnSpc>
              </a:pPr>
              <a:r>
                <a:rPr lang="zh-CN" altLang="en-US" sz="2400" b="1" dirty="0">
                  <a:solidFill>
                    <a:srgbClr val="A51F20"/>
                  </a:solidFill>
                  <a:latin typeface="华文中宋" panose="02010600040101010101" pitchFamily="2" charset="-122"/>
                  <a:ea typeface="华文中宋" panose="02010600040101010101" pitchFamily="2" charset="-122"/>
                </a:rPr>
                <a:t>二是</a:t>
              </a:r>
              <a:endParaRPr lang="zh-CN" altLang="en-US" sz="2400" b="1" dirty="0">
                <a:solidFill>
                  <a:srgbClr val="A51F20"/>
                </a:solidFill>
                <a:latin typeface="华文中宋" panose="02010600040101010101" pitchFamily="2" charset="-122"/>
                <a:ea typeface="华文中宋" panose="02010600040101010101" pitchFamily="2" charset="-122"/>
              </a:endParaRPr>
            </a:p>
          </p:txBody>
        </p:sp>
        <p:sp>
          <p:nvSpPr>
            <p:cNvPr id="15" name="文本框 14"/>
            <p:cNvSpPr txBox="1"/>
            <p:nvPr/>
          </p:nvSpPr>
          <p:spPr>
            <a:xfrm>
              <a:off x="4027175" y="3064098"/>
              <a:ext cx="2508095" cy="2120902"/>
            </a:xfrm>
            <a:prstGeom prst="rect">
              <a:avLst/>
            </a:prstGeom>
          </p:spPr>
          <p:txBody>
            <a:bodyPr wrap="square">
              <a:spAutoFit/>
            </a:bodyPr>
            <a:lstStyle>
              <a:defPPr>
                <a:defRPr lang="zh-CN"/>
              </a:defPPr>
              <a:lvl1pPr marL="342900" indent="-342900" algn="just">
                <a:lnSpc>
                  <a:spcPct val="150000"/>
                </a:lnSpc>
                <a:spcAft>
                  <a:spcPts val="600"/>
                </a:spcAft>
                <a:buClr>
                  <a:srgbClr val="207FBA"/>
                </a:buClr>
                <a:buFont typeface="Wingdings" panose="05000000000000000000" pitchFamily="2" charset="2"/>
                <a:buChar char="n"/>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indent="0">
                <a:buNone/>
              </a:pPr>
              <a:r>
                <a:rPr lang="zh-CN" altLang="en-US" sz="1800" dirty="0"/>
                <a:t>       计划和市场都是经济手段，对经济活动的调节各有优势和长处，社会主义实行市场经济要把两者结合起来。</a:t>
              </a:r>
              <a:endParaRPr lang="zh-CN" altLang="en-US" sz="1800" dirty="0"/>
            </a:p>
          </p:txBody>
        </p:sp>
        <p:cxnSp>
          <p:nvCxnSpPr>
            <p:cNvPr id="16" name="直接连接符 15"/>
            <p:cNvCxnSpPr/>
            <p:nvPr/>
          </p:nvCxnSpPr>
          <p:spPr>
            <a:xfrm>
              <a:off x="4027176" y="2901775"/>
              <a:ext cx="2412000" cy="0"/>
            </a:xfrm>
            <a:prstGeom prst="line">
              <a:avLst/>
            </a:prstGeom>
            <a:ln w="25400">
              <a:gradFill flip="none" rotWithShape="1">
                <a:gsLst>
                  <a:gs pos="100000">
                    <a:schemeClr val="bg1"/>
                  </a:gs>
                  <a:gs pos="0">
                    <a:srgbClr val="C00000"/>
                  </a:gs>
                </a:gsLst>
                <a:lin ang="0" scaled="0"/>
                <a:tileRect/>
              </a:gra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918371" y="2086787"/>
            <a:ext cx="4852701" cy="3606800"/>
            <a:chOff x="7195864" y="2086787"/>
            <a:chExt cx="4852701" cy="3606800"/>
          </a:xfrm>
        </p:grpSpPr>
        <p:sp>
          <p:nvSpPr>
            <p:cNvPr id="17" name="isľïḓè"/>
            <p:cNvSpPr/>
            <p:nvPr/>
          </p:nvSpPr>
          <p:spPr>
            <a:xfrm>
              <a:off x="7195864" y="2086787"/>
              <a:ext cx="4852701" cy="3606800"/>
            </a:xfrm>
            <a:prstGeom prst="rect">
              <a:avLst/>
            </a:prstGeom>
            <a:solidFill>
              <a:schemeClr val="bg1"/>
            </a:solidFill>
            <a:ln w="12700" cap="rnd">
              <a:solidFill>
                <a:srgbClr val="D1C2D8"/>
              </a:solidFill>
              <a:prstDash val="solid"/>
              <a:round/>
            </a:ln>
            <a:effectLst>
              <a:outerShdw blurRad="254000" dist="127000" algn="ctr" rotWithShape="0">
                <a:schemeClr val="bg1">
                  <a:lumMod val="65000"/>
                  <a:alpha val="20000"/>
                </a:scheme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18" name="文本框 17"/>
            <p:cNvSpPr txBox="1"/>
            <p:nvPr/>
          </p:nvSpPr>
          <p:spPr>
            <a:xfrm>
              <a:off x="7414839" y="2238084"/>
              <a:ext cx="1444431" cy="497829"/>
            </a:xfrm>
            <a:prstGeom prst="rect">
              <a:avLst/>
            </a:prstGeom>
            <a:noFill/>
          </p:spPr>
          <p:txBody>
            <a:bodyPr wrap="square">
              <a:spAutoFit/>
            </a:bodyPr>
            <a:lstStyle/>
            <a:p>
              <a:pPr>
                <a:lnSpc>
                  <a:spcPct val="120000"/>
                </a:lnSpc>
              </a:pPr>
              <a:r>
                <a:rPr lang="zh-CN" altLang="en-US" sz="2400" b="1" dirty="0">
                  <a:solidFill>
                    <a:srgbClr val="A51F20"/>
                  </a:solidFill>
                  <a:latin typeface="华文中宋" panose="02010600040101010101" pitchFamily="2" charset="-122"/>
                  <a:ea typeface="华文中宋" panose="02010600040101010101" pitchFamily="2" charset="-122"/>
                </a:rPr>
                <a:t>三是</a:t>
              </a:r>
              <a:endParaRPr lang="zh-CN" altLang="en-US" sz="2400" b="1" dirty="0">
                <a:solidFill>
                  <a:srgbClr val="A51F20"/>
                </a:solidFill>
                <a:latin typeface="华文中宋" panose="02010600040101010101" pitchFamily="2" charset="-122"/>
                <a:ea typeface="华文中宋" panose="02010600040101010101" pitchFamily="2" charset="-122"/>
              </a:endParaRPr>
            </a:p>
          </p:txBody>
        </p:sp>
        <p:sp>
          <p:nvSpPr>
            <p:cNvPr id="19" name="文本框 18"/>
            <p:cNvSpPr txBox="1"/>
            <p:nvPr/>
          </p:nvSpPr>
          <p:spPr>
            <a:xfrm>
              <a:off x="7414839" y="3064098"/>
              <a:ext cx="4414750" cy="2120902"/>
            </a:xfrm>
            <a:prstGeom prst="rect">
              <a:avLst/>
            </a:prstGeom>
          </p:spPr>
          <p:txBody>
            <a:bodyPr wrap="square">
              <a:spAutoFit/>
            </a:bodyPr>
            <a:lstStyle>
              <a:defPPr>
                <a:defRPr lang="zh-CN"/>
              </a:defPPr>
              <a:lvl1pPr marL="342900" indent="-342900" algn="just">
                <a:lnSpc>
                  <a:spcPct val="150000"/>
                </a:lnSpc>
                <a:spcAft>
                  <a:spcPts val="600"/>
                </a:spcAft>
                <a:buClr>
                  <a:srgbClr val="207FBA"/>
                </a:buClr>
                <a:buFont typeface="Wingdings" panose="05000000000000000000" pitchFamily="2" charset="2"/>
                <a:buChar char="n"/>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marL="0" indent="0">
                <a:buNone/>
              </a:pPr>
              <a:r>
                <a:rPr lang="zh-CN" altLang="en-US" sz="1800" dirty="0"/>
                <a:t>       市场经济作为资源配置的一种方式本身不具有制度属性，可以和不同的社会制度结合，从而表现出不同的性质。坚持社会主义制度与市场经济的结合，是社会主义市场经济的特色所在、优势所在。</a:t>
              </a:r>
              <a:endParaRPr lang="zh-CN" altLang="en-US" sz="1800" dirty="0"/>
            </a:p>
          </p:txBody>
        </p:sp>
        <p:cxnSp>
          <p:nvCxnSpPr>
            <p:cNvPr id="20" name="直接连接符 19"/>
            <p:cNvCxnSpPr/>
            <p:nvPr/>
          </p:nvCxnSpPr>
          <p:spPr>
            <a:xfrm>
              <a:off x="7414839" y="2901775"/>
              <a:ext cx="4064085" cy="0"/>
            </a:xfrm>
            <a:prstGeom prst="line">
              <a:avLst/>
            </a:prstGeom>
            <a:ln w="25400">
              <a:gradFill flip="none" rotWithShape="1">
                <a:gsLst>
                  <a:gs pos="100000">
                    <a:schemeClr val="bg1"/>
                  </a:gs>
                  <a:gs pos="0">
                    <a:srgbClr val="C00000"/>
                  </a:gs>
                </a:gsLst>
                <a:lin ang="0" scaled="0"/>
                <a:tileRect/>
              </a:gra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896909" y="1437213"/>
            <a:ext cx="5151541" cy="400110"/>
          </a:xfrm>
          <a:prstGeom prst="rect">
            <a:avLst/>
          </a:prstGeom>
        </p:spPr>
        <p:txBody>
          <a:bodyPr wrap="square">
            <a:spAutoFit/>
          </a:bodyPr>
          <a:lstStyle>
            <a:defPPr>
              <a:defRPr lang="zh-CN"/>
            </a:defPPr>
            <a:lvl1pPr indent="0" algn="just">
              <a:lnSpc>
                <a:spcPct val="150000"/>
              </a:lnSpc>
              <a:spcAft>
                <a:spcPts val="600"/>
              </a:spcAft>
              <a:buClr>
                <a:srgbClr val="207FBA"/>
              </a:buClr>
              <a:buFont typeface="Wingdings" panose="05000000000000000000" pitchFamily="2" charset="2"/>
              <a:buNone/>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b="1" dirty="0">
                <a:solidFill>
                  <a:schemeClr val="bg1"/>
                </a:solidFill>
                <a:effectLst>
                  <a:outerShdw blurRad="38100" dist="38100" dir="2700000" algn="tl">
                    <a:srgbClr val="000000">
                      <a:alpha val="43137"/>
                    </a:srgbClr>
                  </a:outerShdw>
                </a:effectLst>
              </a:rPr>
              <a:t>社会主义市场经济理论的要点：</a:t>
            </a:r>
            <a:endParaRPr lang="en-US" altLang="zh-CN" b="1" dirty="0">
              <a:solidFill>
                <a:schemeClr val="bg1"/>
              </a:solidFill>
              <a:effectLst>
                <a:outerShdw blurRad="38100" dist="38100" dir="2700000" algn="tl">
                  <a:srgbClr val="000000">
                    <a:alpha val="43137"/>
                  </a:srgbClr>
                </a:outerShdw>
              </a:effectLst>
            </a:endParaRPr>
          </a:p>
        </p:txBody>
      </p:sp>
      <p:sp>
        <p:nvSpPr>
          <p:cNvPr id="23" name="文本框 2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合 6"/>
          <p:cNvGrpSpPr/>
          <p:nvPr/>
        </p:nvGrpSpPr>
        <p:grpSpPr>
          <a:xfrm>
            <a:off x="391886" y="621509"/>
            <a:ext cx="11423046" cy="2230418"/>
            <a:chOff x="823122" y="-385333"/>
            <a:chExt cx="7193577" cy="4417107"/>
          </a:xfrm>
        </p:grpSpPr>
        <p:sp>
          <p:nvSpPr>
            <p:cNvPr id="11" name="矩形: 对角圆角 24"/>
            <p:cNvSpPr/>
            <p:nvPr/>
          </p:nvSpPr>
          <p:spPr>
            <a:xfrm>
              <a:off x="823122" y="-163485"/>
              <a:ext cx="6976483" cy="4195259"/>
            </a:xfrm>
            <a:prstGeom prst="round2DiagRect">
              <a:avLst>
                <a:gd name="adj1" fmla="val 10502"/>
                <a:gd name="adj2" fmla="val 0"/>
              </a:avLst>
            </a:prstGeom>
            <a:gradFill flip="none" rotWithShape="1">
              <a:gsLst>
                <a:gs pos="21000">
                  <a:srgbClr val="AF1E22">
                    <a:alpha val="93000"/>
                  </a:srgbClr>
                </a:gs>
                <a:gs pos="65000">
                  <a:srgbClr val="E86A17">
                    <a:alpha val="85000"/>
                  </a:srgbClr>
                </a:gs>
                <a:gs pos="100000">
                  <a:srgbClr val="D43A0B">
                    <a:alpha val="87000"/>
                  </a:srgbClr>
                </a:gs>
              </a:gsLst>
              <a:path path="circle">
                <a:fillToRect l="100000" t="100000"/>
              </a:path>
              <a:tileRect r="-100000" b="-100000"/>
            </a:gradFill>
            <a:ln>
              <a:noFill/>
            </a:ln>
            <a:effectLst>
              <a:outerShdw blurRad="342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对角圆角 23"/>
            <p:cNvSpPr/>
            <p:nvPr/>
          </p:nvSpPr>
          <p:spPr>
            <a:xfrm>
              <a:off x="886588" y="-385333"/>
              <a:ext cx="7130111" cy="4195259"/>
            </a:xfrm>
            <a:prstGeom prst="round2DiagRect">
              <a:avLst>
                <a:gd name="adj1" fmla="val 10732"/>
                <a:gd name="adj2" fmla="val 0"/>
              </a:avLst>
            </a:prstGeom>
            <a:solidFill>
              <a:schemeClr val="bg1"/>
            </a:solidFill>
            <a:ln>
              <a:noFill/>
            </a:ln>
            <a:effectLst>
              <a:outerShdw blurRad="368300" dist="381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844307" y="728648"/>
            <a:ext cx="10503387" cy="1938992"/>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社会主义市场经济是社会主义制度和市场经济的有机结合，它既不同于过去的社会主义计划经济，也不同于资本主义市场经济，既坚持社会主义制度优越性，又能有效防范资本主义市场经济的弊端，是中国共产党的一个伟大创举，是我国经济体制改革在实践和理论上的重大突破。</a:t>
            </a:r>
            <a:endParaRPr lang="zh-CN" altLang="en-US" sz="20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754212" y="728647"/>
            <a:ext cx="10827101" cy="1864751"/>
            <a:chOff x="473897" y="3298351"/>
            <a:chExt cx="10827101" cy="1864751"/>
          </a:xfrm>
        </p:grpSpPr>
        <p:sp>
          <p:nvSpPr>
            <p:cNvPr id="14" name="半闭框 13"/>
            <p:cNvSpPr/>
            <p:nvPr/>
          </p:nvSpPr>
          <p:spPr>
            <a:xfrm rot="10800000">
              <a:off x="10940998" y="4803102"/>
              <a:ext cx="360000" cy="360000"/>
            </a:xfrm>
            <a:prstGeom prst="halfFrame">
              <a:avLst>
                <a:gd name="adj1" fmla="val 19006"/>
                <a:gd name="adj2" fmla="val 19492"/>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半闭框 16"/>
            <p:cNvSpPr/>
            <p:nvPr/>
          </p:nvSpPr>
          <p:spPr>
            <a:xfrm>
              <a:off x="473897" y="3298351"/>
              <a:ext cx="360000" cy="360000"/>
            </a:xfrm>
            <a:prstGeom prst="halfFrame">
              <a:avLst>
                <a:gd name="adj1" fmla="val 19006"/>
                <a:gd name="adj2" fmla="val 19492"/>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6" name="图片 5"/>
          <p:cNvPicPr>
            <a:picLocks noChangeAspect="1"/>
          </p:cNvPicPr>
          <p:nvPr/>
        </p:nvPicPr>
        <p:blipFill rotWithShape="1">
          <a:blip r:embed="rId1"/>
          <a:srcRect l="13941" b="14664"/>
          <a:stretch>
            <a:fillRect/>
          </a:stretch>
        </p:blipFill>
        <p:spPr>
          <a:xfrm>
            <a:off x="492667" y="3042437"/>
            <a:ext cx="5000520" cy="3256112"/>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53" r="893" b="7397"/>
          <a:stretch>
            <a:fillRect/>
          </a:stretch>
        </p:blipFill>
        <p:spPr>
          <a:xfrm>
            <a:off x="5854248" y="3049842"/>
            <a:ext cx="5960685" cy="3241302"/>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
        <p:nvSpPr>
          <p:cNvPr id="19" name="矩形 18"/>
          <p:cNvSpPr/>
          <p:nvPr/>
        </p:nvSpPr>
        <p:spPr>
          <a:xfrm>
            <a:off x="492667" y="5987143"/>
            <a:ext cx="4984513" cy="311405"/>
          </a:xfrm>
          <a:prstGeom prst="rect">
            <a:avLst/>
          </a:prstGeom>
          <a:solidFill>
            <a:schemeClr val="bg1">
              <a:lumMod val="5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1993</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年，湖北武汉市汉正街，中国最早的个体私营经济集中地</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矩形 19"/>
          <p:cNvSpPr/>
          <p:nvPr/>
        </p:nvSpPr>
        <p:spPr>
          <a:xfrm>
            <a:off x="5854247" y="5979738"/>
            <a:ext cx="5960685" cy="311405"/>
          </a:xfrm>
          <a:prstGeom prst="rect">
            <a:avLst/>
          </a:prstGeom>
          <a:solidFill>
            <a:schemeClr val="bg1">
              <a:lumMod val="5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1993</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年，一汽大众第</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10000</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辆捷达下线</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en-US" altLang="zh-CN" sz="1000" b="1" spc="120" dirty="0">
                <a:solidFill>
                  <a:schemeClr val="bg1">
                    <a:lumMod val="75000"/>
                  </a:schemeClr>
                </a:solidFill>
                <a:latin typeface="微软雅黑" panose="020B0503020204020204" pitchFamily="34" charset="-122"/>
                <a:ea typeface="微软雅黑" panose="020B0503020204020204" pitchFamily="34" charset="-122"/>
              </a:rPr>
              <a:t>《</a:t>
            </a: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r>
              <a:rPr lang="en-US" altLang="zh-CN" sz="1000" b="1" spc="120" dirty="0">
                <a:solidFill>
                  <a:schemeClr val="bg1">
                    <a:lumMod val="75000"/>
                  </a:schemeClr>
                </a:solidFill>
                <a:latin typeface="微软雅黑" panose="020B0503020204020204" pitchFamily="34" charset="-122"/>
                <a:ea typeface="微软雅黑" panose="020B0503020204020204" pitchFamily="34" charset="-122"/>
              </a:rPr>
              <a:t>》</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75000"/>
                  </a:schemeClr>
                </a:solidFill>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3954080"/>
            <a:ext cx="12192000" cy="2353224"/>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1574104" y="1710773"/>
            <a:ext cx="9043792" cy="961289"/>
          </a:xfrm>
          <a:prstGeom prst="rect">
            <a:avLst/>
          </a:prstGeom>
          <a:noFill/>
        </p:spPr>
        <p:txBody>
          <a:bodyPr wrap="square" rtlCol="0">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社会主义精神文明建设是社会主义社会的重要特征。物质文明和精神文明都搞好，才是中国特色社会主义。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828800" y="2919788"/>
            <a:ext cx="8534400" cy="2070354"/>
            <a:chOff x="1828800" y="2761842"/>
            <a:chExt cx="8534400" cy="2070354"/>
          </a:xfrm>
        </p:grpSpPr>
        <p:sp>
          <p:nvSpPr>
            <p:cNvPr id="26" name="矩形: 圆角 25"/>
            <p:cNvSpPr/>
            <p:nvPr/>
          </p:nvSpPr>
          <p:spPr>
            <a:xfrm>
              <a:off x="1828801" y="3042943"/>
              <a:ext cx="8534399" cy="1789253"/>
            </a:xfrm>
            <a:prstGeom prst="round2Diag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388886" y="2765023"/>
              <a:ext cx="3412349" cy="722363"/>
              <a:chOff x="2823798" y="3114015"/>
              <a:chExt cx="2860750" cy="722363"/>
            </a:xfrm>
          </p:grpSpPr>
          <p:grpSp>
            <p:nvGrpSpPr>
              <p:cNvPr id="22" name="组合 21"/>
              <p:cNvGrpSpPr/>
              <p:nvPr/>
            </p:nvGrpSpPr>
            <p:grpSpPr>
              <a:xfrm>
                <a:off x="2823798" y="3114015"/>
                <a:ext cx="2860750" cy="722363"/>
                <a:chOff x="6651554" y="3038201"/>
                <a:chExt cx="2860750" cy="722363"/>
              </a:xfrm>
            </p:grpSpPr>
            <p:sp>
              <p:nvSpPr>
                <p:cNvPr id="23" name="Rectangle 37"/>
                <p:cNvSpPr>
                  <a:spLocks noChangeArrowheads="1"/>
                </p:cNvSpPr>
                <p:nvPr/>
              </p:nvSpPr>
              <p:spPr bwMode="gray">
                <a:xfrm>
                  <a:off x="6651554" y="3038201"/>
                  <a:ext cx="2860750" cy="722363"/>
                </a:xfrm>
                <a:prstGeom prst="roundRect">
                  <a:avLst/>
                </a:prstGeom>
                <a:solidFill>
                  <a:srgbClr val="C00000"/>
                </a:solidFill>
                <a:ln w="63500">
                  <a:gradFill flip="none" rotWithShape="1">
                    <a:gsLst>
                      <a:gs pos="0">
                        <a:schemeClr val="bg1">
                          <a:lumMod val="78000"/>
                        </a:schemeClr>
                      </a:gs>
                      <a:gs pos="100000">
                        <a:schemeClr val="bg1">
                          <a:lumMod val="98000"/>
                        </a:schemeClr>
                      </a:gs>
                    </a:gsLst>
                    <a:lin ang="54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effectLst>
                      <a:outerShdw blurRad="38100" dist="38100" dir="2700000" algn="tl">
                        <a:srgbClr val="000000">
                          <a:alpha val="43137"/>
                        </a:srgbClr>
                      </a:outerShdw>
                    </a:effectLst>
                    <a:latin typeface="DIN-BoldItalic" pitchFamily="50" charset="0"/>
                  </a:endParaRPr>
                </a:p>
              </p:txBody>
            </p:sp>
            <p:sp>
              <p:nvSpPr>
                <p:cNvPr id="24" name="power_95371"/>
                <p:cNvSpPr>
                  <a:spLocks noChangeAspect="1"/>
                </p:cNvSpPr>
                <p:nvPr/>
              </p:nvSpPr>
              <p:spPr bwMode="auto">
                <a:xfrm>
                  <a:off x="6842898" y="3138443"/>
                  <a:ext cx="459736" cy="609685"/>
                </a:xfrm>
                <a:custGeom>
                  <a:avLst/>
                  <a:gdLst>
                    <a:gd name="T0" fmla="*/ 1727 w 1978"/>
                    <a:gd name="T1" fmla="*/ 796 h 2627"/>
                    <a:gd name="T2" fmla="*/ 1713 w 1978"/>
                    <a:gd name="T3" fmla="*/ 646 h 2627"/>
                    <a:gd name="T4" fmla="*/ 1532 w 1978"/>
                    <a:gd name="T5" fmla="*/ 479 h 2627"/>
                    <a:gd name="T6" fmla="*/ 1234 w 1978"/>
                    <a:gd name="T7" fmla="*/ 135 h 2627"/>
                    <a:gd name="T8" fmla="*/ 1094 w 1978"/>
                    <a:gd name="T9" fmla="*/ 156 h 2627"/>
                    <a:gd name="T10" fmla="*/ 881 w 1978"/>
                    <a:gd name="T11" fmla="*/ 33 h 2627"/>
                    <a:gd name="T12" fmla="*/ 503 w 1978"/>
                    <a:gd name="T13" fmla="*/ 377 h 2627"/>
                    <a:gd name="T14" fmla="*/ 354 w 1978"/>
                    <a:gd name="T15" fmla="*/ 334 h 2627"/>
                    <a:gd name="T16" fmla="*/ 14 w 1978"/>
                    <a:gd name="T17" fmla="*/ 1053 h 2627"/>
                    <a:gd name="T18" fmla="*/ 539 w 1978"/>
                    <a:gd name="T19" fmla="*/ 1903 h 2627"/>
                    <a:gd name="T20" fmla="*/ 543 w 1978"/>
                    <a:gd name="T21" fmla="*/ 2625 h 2627"/>
                    <a:gd name="T22" fmla="*/ 656 w 1978"/>
                    <a:gd name="T23" fmla="*/ 2539 h 2627"/>
                    <a:gd name="T24" fmla="*/ 726 w 1978"/>
                    <a:gd name="T25" fmla="*/ 1822 h 2627"/>
                    <a:gd name="T26" fmla="*/ 437 w 1978"/>
                    <a:gd name="T27" fmla="*/ 568 h 2627"/>
                    <a:gd name="T28" fmla="*/ 927 w 1978"/>
                    <a:gd name="T29" fmla="*/ 964 h 2627"/>
                    <a:gd name="T30" fmla="*/ 590 w 1978"/>
                    <a:gd name="T31" fmla="*/ 840 h 2627"/>
                    <a:gd name="T32" fmla="*/ 889 w 1978"/>
                    <a:gd name="T33" fmla="*/ 1184 h 2627"/>
                    <a:gd name="T34" fmla="*/ 1166 w 1978"/>
                    <a:gd name="T35" fmla="*/ 1389 h 2627"/>
                    <a:gd name="T36" fmla="*/ 1443 w 1978"/>
                    <a:gd name="T37" fmla="*/ 1593 h 2627"/>
                    <a:gd name="T38" fmla="*/ 1550 w 1978"/>
                    <a:gd name="T39" fmla="*/ 1600 h 2627"/>
                    <a:gd name="T40" fmla="*/ 1345 w 1978"/>
                    <a:gd name="T41" fmla="*/ 1920 h 2627"/>
                    <a:gd name="T42" fmla="*/ 1348 w 1978"/>
                    <a:gd name="T43" fmla="*/ 2533 h 2627"/>
                    <a:gd name="T44" fmla="*/ 1453 w 1978"/>
                    <a:gd name="T45" fmla="*/ 2627 h 2627"/>
                    <a:gd name="T46" fmla="*/ 1520 w 1978"/>
                    <a:gd name="T47" fmla="*/ 2025 h 2627"/>
                    <a:gd name="T48" fmla="*/ 1731 w 1978"/>
                    <a:gd name="T49" fmla="*/ 1768 h 2627"/>
                    <a:gd name="T50" fmla="*/ 1945 w 1978"/>
                    <a:gd name="T51" fmla="*/ 1081 h 2627"/>
                    <a:gd name="T52" fmla="*/ 843 w 1978"/>
                    <a:gd name="T53" fmla="*/ 253 h 2627"/>
                    <a:gd name="T54" fmla="*/ 810 w 1978"/>
                    <a:gd name="T55" fmla="*/ 541 h 2627"/>
                    <a:gd name="T56" fmla="*/ 843 w 1978"/>
                    <a:gd name="T57" fmla="*/ 253 h 2627"/>
                    <a:gd name="T58" fmla="*/ 1196 w 1978"/>
                    <a:gd name="T59" fmla="*/ 355 h 2627"/>
                    <a:gd name="T60" fmla="*/ 1118 w 1978"/>
                    <a:gd name="T61" fmla="*/ 705 h 2627"/>
                    <a:gd name="T62" fmla="*/ 1236 w 1978"/>
                    <a:gd name="T63" fmla="*/ 882 h 2627"/>
                    <a:gd name="T64" fmla="*/ 1251 w 1978"/>
                    <a:gd name="T65" fmla="*/ 862 h 2627"/>
                    <a:gd name="T66" fmla="*/ 1514 w 1978"/>
                    <a:gd name="T67" fmla="*/ 748 h 2627"/>
                    <a:gd name="T68" fmla="*/ 1507 w 1978"/>
                    <a:gd name="T69" fmla="*/ 757 h 2627"/>
                    <a:gd name="T70" fmla="*/ 1088 w 1978"/>
                    <a:gd name="T71" fmla="*/ 1082 h 2627"/>
                    <a:gd name="T72" fmla="*/ 1482 w 1978"/>
                    <a:gd name="T73" fmla="*/ 1373 h 2627"/>
                    <a:gd name="T74" fmla="*/ 1609 w 1978"/>
                    <a:gd name="T75" fmla="*/ 957 h 2627"/>
                    <a:gd name="T76" fmla="*/ 1611 w 1978"/>
                    <a:gd name="T77" fmla="*/ 1197 h 2627"/>
                    <a:gd name="T78" fmla="*/ 1482 w 1978"/>
                    <a:gd name="T79" fmla="*/ 1373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78" h="2627">
                      <a:moveTo>
                        <a:pt x="1924" y="941"/>
                      </a:moveTo>
                      <a:lnTo>
                        <a:pt x="1727" y="796"/>
                      </a:lnTo>
                      <a:lnTo>
                        <a:pt x="1735" y="786"/>
                      </a:lnTo>
                      <a:cubicBezTo>
                        <a:pt x="1767" y="741"/>
                        <a:pt x="1758" y="679"/>
                        <a:pt x="1713" y="646"/>
                      </a:cubicBezTo>
                      <a:lnTo>
                        <a:pt x="1517" y="501"/>
                      </a:lnTo>
                      <a:lnTo>
                        <a:pt x="1532" y="479"/>
                      </a:lnTo>
                      <a:cubicBezTo>
                        <a:pt x="1565" y="435"/>
                        <a:pt x="1556" y="372"/>
                        <a:pt x="1511" y="339"/>
                      </a:cubicBezTo>
                      <a:lnTo>
                        <a:pt x="1234" y="135"/>
                      </a:lnTo>
                      <a:cubicBezTo>
                        <a:pt x="1213" y="119"/>
                        <a:pt x="1186" y="113"/>
                        <a:pt x="1160" y="117"/>
                      </a:cubicBezTo>
                      <a:cubicBezTo>
                        <a:pt x="1133" y="120"/>
                        <a:pt x="1110" y="135"/>
                        <a:pt x="1094" y="156"/>
                      </a:cubicBezTo>
                      <a:lnTo>
                        <a:pt x="1078" y="178"/>
                      </a:lnTo>
                      <a:lnTo>
                        <a:pt x="881" y="33"/>
                      </a:lnTo>
                      <a:cubicBezTo>
                        <a:pt x="837" y="0"/>
                        <a:pt x="774" y="9"/>
                        <a:pt x="741" y="54"/>
                      </a:cubicBezTo>
                      <a:lnTo>
                        <a:pt x="503" y="377"/>
                      </a:lnTo>
                      <a:lnTo>
                        <a:pt x="434" y="340"/>
                      </a:lnTo>
                      <a:cubicBezTo>
                        <a:pt x="410" y="326"/>
                        <a:pt x="381" y="324"/>
                        <a:pt x="354" y="334"/>
                      </a:cubicBezTo>
                      <a:cubicBezTo>
                        <a:pt x="328" y="343"/>
                        <a:pt x="306" y="363"/>
                        <a:pt x="295" y="389"/>
                      </a:cubicBezTo>
                      <a:lnTo>
                        <a:pt x="14" y="1053"/>
                      </a:lnTo>
                      <a:cubicBezTo>
                        <a:pt x="0" y="1084"/>
                        <a:pt x="4" y="1120"/>
                        <a:pt x="23" y="1148"/>
                      </a:cubicBezTo>
                      <a:lnTo>
                        <a:pt x="539" y="1903"/>
                      </a:lnTo>
                      <a:lnTo>
                        <a:pt x="457" y="2513"/>
                      </a:lnTo>
                      <a:cubicBezTo>
                        <a:pt x="450" y="2567"/>
                        <a:pt x="488" y="2618"/>
                        <a:pt x="543" y="2625"/>
                      </a:cubicBezTo>
                      <a:cubicBezTo>
                        <a:pt x="548" y="2626"/>
                        <a:pt x="552" y="2626"/>
                        <a:pt x="557" y="2626"/>
                      </a:cubicBezTo>
                      <a:cubicBezTo>
                        <a:pt x="606" y="2626"/>
                        <a:pt x="649" y="2590"/>
                        <a:pt x="656" y="2539"/>
                      </a:cubicBezTo>
                      <a:lnTo>
                        <a:pt x="743" y="1892"/>
                      </a:lnTo>
                      <a:cubicBezTo>
                        <a:pt x="746" y="1867"/>
                        <a:pt x="740" y="1843"/>
                        <a:pt x="726" y="1822"/>
                      </a:cubicBezTo>
                      <a:lnTo>
                        <a:pt x="219" y="1080"/>
                      </a:lnTo>
                      <a:lnTo>
                        <a:pt x="437" y="568"/>
                      </a:lnTo>
                      <a:lnTo>
                        <a:pt x="998" y="868"/>
                      </a:lnTo>
                      <a:lnTo>
                        <a:pt x="927" y="964"/>
                      </a:lnTo>
                      <a:lnTo>
                        <a:pt x="730" y="819"/>
                      </a:lnTo>
                      <a:cubicBezTo>
                        <a:pt x="685" y="786"/>
                        <a:pt x="623" y="795"/>
                        <a:pt x="590" y="840"/>
                      </a:cubicBezTo>
                      <a:cubicBezTo>
                        <a:pt x="557" y="884"/>
                        <a:pt x="567" y="947"/>
                        <a:pt x="611" y="980"/>
                      </a:cubicBezTo>
                      <a:lnTo>
                        <a:pt x="889" y="1184"/>
                      </a:lnTo>
                      <a:cubicBezTo>
                        <a:pt x="889" y="1184"/>
                        <a:pt x="889" y="1184"/>
                        <a:pt x="889" y="1184"/>
                      </a:cubicBezTo>
                      <a:lnTo>
                        <a:pt x="1166" y="1389"/>
                      </a:lnTo>
                      <a:cubicBezTo>
                        <a:pt x="1166" y="1389"/>
                        <a:pt x="1166" y="1389"/>
                        <a:pt x="1166" y="1389"/>
                      </a:cubicBezTo>
                      <a:lnTo>
                        <a:pt x="1443" y="1593"/>
                      </a:lnTo>
                      <a:cubicBezTo>
                        <a:pt x="1461" y="1606"/>
                        <a:pt x="1482" y="1613"/>
                        <a:pt x="1503" y="1613"/>
                      </a:cubicBezTo>
                      <a:cubicBezTo>
                        <a:pt x="1519" y="1613"/>
                        <a:pt x="1536" y="1608"/>
                        <a:pt x="1550" y="1600"/>
                      </a:cubicBezTo>
                      <a:lnTo>
                        <a:pt x="1537" y="1712"/>
                      </a:lnTo>
                      <a:lnTo>
                        <a:pt x="1345" y="1920"/>
                      </a:lnTo>
                      <a:cubicBezTo>
                        <a:pt x="1327" y="1940"/>
                        <a:pt x="1317" y="1967"/>
                        <a:pt x="1319" y="1994"/>
                      </a:cubicBezTo>
                      <a:lnTo>
                        <a:pt x="1348" y="2533"/>
                      </a:lnTo>
                      <a:cubicBezTo>
                        <a:pt x="1351" y="2586"/>
                        <a:pt x="1395" y="2627"/>
                        <a:pt x="1447" y="2627"/>
                      </a:cubicBezTo>
                      <a:cubicBezTo>
                        <a:pt x="1449" y="2627"/>
                        <a:pt x="1451" y="2627"/>
                        <a:pt x="1453" y="2627"/>
                      </a:cubicBezTo>
                      <a:cubicBezTo>
                        <a:pt x="1508" y="2624"/>
                        <a:pt x="1550" y="2577"/>
                        <a:pt x="1547" y="2522"/>
                      </a:cubicBezTo>
                      <a:lnTo>
                        <a:pt x="1520" y="2025"/>
                      </a:lnTo>
                      <a:lnTo>
                        <a:pt x="1706" y="1824"/>
                      </a:lnTo>
                      <a:cubicBezTo>
                        <a:pt x="1720" y="1809"/>
                        <a:pt x="1729" y="1789"/>
                        <a:pt x="1731" y="1768"/>
                      </a:cubicBezTo>
                      <a:lnTo>
                        <a:pt x="1789" y="1293"/>
                      </a:lnTo>
                      <a:lnTo>
                        <a:pt x="1945" y="1081"/>
                      </a:lnTo>
                      <a:cubicBezTo>
                        <a:pt x="1978" y="1036"/>
                        <a:pt x="1969" y="974"/>
                        <a:pt x="1924" y="941"/>
                      </a:cubicBezTo>
                      <a:close/>
                      <a:moveTo>
                        <a:pt x="843" y="253"/>
                      </a:moveTo>
                      <a:lnTo>
                        <a:pt x="959" y="339"/>
                      </a:lnTo>
                      <a:lnTo>
                        <a:pt x="810" y="541"/>
                      </a:lnTo>
                      <a:lnTo>
                        <a:pt x="682" y="472"/>
                      </a:lnTo>
                      <a:lnTo>
                        <a:pt x="843" y="253"/>
                      </a:lnTo>
                      <a:close/>
                      <a:moveTo>
                        <a:pt x="989" y="636"/>
                      </a:moveTo>
                      <a:lnTo>
                        <a:pt x="1196" y="355"/>
                      </a:lnTo>
                      <a:lnTo>
                        <a:pt x="1312" y="441"/>
                      </a:lnTo>
                      <a:lnTo>
                        <a:pt x="1118" y="705"/>
                      </a:lnTo>
                      <a:lnTo>
                        <a:pt x="989" y="636"/>
                      </a:lnTo>
                      <a:close/>
                      <a:moveTo>
                        <a:pt x="1236" y="882"/>
                      </a:moveTo>
                      <a:cubicBezTo>
                        <a:pt x="1236" y="882"/>
                        <a:pt x="1236" y="882"/>
                        <a:pt x="1236" y="882"/>
                      </a:cubicBezTo>
                      <a:lnTo>
                        <a:pt x="1251" y="862"/>
                      </a:lnTo>
                      <a:lnTo>
                        <a:pt x="1398" y="662"/>
                      </a:lnTo>
                      <a:lnTo>
                        <a:pt x="1514" y="748"/>
                      </a:lnTo>
                      <a:lnTo>
                        <a:pt x="1507" y="757"/>
                      </a:lnTo>
                      <a:cubicBezTo>
                        <a:pt x="1507" y="757"/>
                        <a:pt x="1507" y="757"/>
                        <a:pt x="1507" y="757"/>
                      </a:cubicBezTo>
                      <a:lnTo>
                        <a:pt x="1204" y="1168"/>
                      </a:lnTo>
                      <a:lnTo>
                        <a:pt x="1088" y="1082"/>
                      </a:lnTo>
                      <a:lnTo>
                        <a:pt x="1236" y="882"/>
                      </a:lnTo>
                      <a:close/>
                      <a:moveTo>
                        <a:pt x="1482" y="1373"/>
                      </a:moveTo>
                      <a:lnTo>
                        <a:pt x="1365" y="1287"/>
                      </a:lnTo>
                      <a:lnTo>
                        <a:pt x="1609" y="957"/>
                      </a:lnTo>
                      <a:lnTo>
                        <a:pt x="1725" y="1043"/>
                      </a:lnTo>
                      <a:lnTo>
                        <a:pt x="1611" y="1197"/>
                      </a:lnTo>
                      <a:lnTo>
                        <a:pt x="1611" y="1197"/>
                      </a:lnTo>
                      <a:lnTo>
                        <a:pt x="1482" y="1373"/>
                      </a:lnTo>
                      <a:close/>
                    </a:path>
                  </a:pathLst>
                </a:custGeom>
                <a:solidFill>
                  <a:srgbClr val="FAFAFA"/>
                </a:solidFill>
                <a:ln>
                  <a:noFill/>
                </a:ln>
              </p:spPr>
            </p:sp>
          </p:grpSp>
          <p:sp>
            <p:nvSpPr>
              <p:cNvPr id="6" name="矩形 5"/>
              <p:cNvSpPr/>
              <p:nvPr/>
            </p:nvSpPr>
            <p:spPr>
              <a:xfrm>
                <a:off x="3560417" y="3193473"/>
                <a:ext cx="1980029" cy="499624"/>
              </a:xfrm>
              <a:prstGeom prst="rect">
                <a:avLst/>
              </a:prstGeom>
              <a:noFill/>
            </p:spPr>
            <p:txBody>
              <a:bodyPr wrap="square" rtlCol="0">
                <a:spAutoFit/>
              </a:bodyPr>
              <a:lstStyle/>
              <a:p>
                <a:pPr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一手抓物质文明</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6336965" y="2761842"/>
              <a:ext cx="3412349" cy="722363"/>
              <a:chOff x="6854754" y="2864030"/>
              <a:chExt cx="2860750" cy="722363"/>
            </a:xfrm>
          </p:grpSpPr>
          <p:grpSp>
            <p:nvGrpSpPr>
              <p:cNvPr id="15" name="组合 14"/>
              <p:cNvGrpSpPr/>
              <p:nvPr/>
            </p:nvGrpSpPr>
            <p:grpSpPr>
              <a:xfrm>
                <a:off x="6854754" y="2864030"/>
                <a:ext cx="2860750" cy="722363"/>
                <a:chOff x="6651554" y="3038201"/>
                <a:chExt cx="2860750" cy="722363"/>
              </a:xfrm>
            </p:grpSpPr>
            <p:sp>
              <p:nvSpPr>
                <p:cNvPr id="19" name="Rectangle 37"/>
                <p:cNvSpPr>
                  <a:spLocks noChangeArrowheads="1"/>
                </p:cNvSpPr>
                <p:nvPr/>
              </p:nvSpPr>
              <p:spPr bwMode="gray">
                <a:xfrm>
                  <a:off x="6651554" y="3038201"/>
                  <a:ext cx="2860750" cy="722363"/>
                </a:xfrm>
                <a:prstGeom prst="roundRect">
                  <a:avLst/>
                </a:prstGeom>
                <a:solidFill>
                  <a:srgbClr val="C00000"/>
                </a:solidFill>
                <a:ln w="63500">
                  <a:gradFill flip="none" rotWithShape="1">
                    <a:gsLst>
                      <a:gs pos="0">
                        <a:schemeClr val="bg1">
                          <a:lumMod val="78000"/>
                        </a:schemeClr>
                      </a:gs>
                      <a:gs pos="100000">
                        <a:schemeClr val="bg1">
                          <a:lumMod val="98000"/>
                        </a:schemeClr>
                      </a:gs>
                    </a:gsLst>
                    <a:lin ang="54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effectLst>
                      <a:outerShdw blurRad="38100" dist="38100" dir="2700000" algn="tl">
                        <a:srgbClr val="000000">
                          <a:alpha val="43137"/>
                        </a:srgbClr>
                      </a:outerShdw>
                    </a:effectLst>
                    <a:latin typeface="DIN-BoldItalic" pitchFamily="50" charset="0"/>
                  </a:endParaRPr>
                </a:p>
              </p:txBody>
            </p:sp>
            <p:sp>
              <p:nvSpPr>
                <p:cNvPr id="17" name="power_95371"/>
                <p:cNvSpPr>
                  <a:spLocks noChangeAspect="1"/>
                </p:cNvSpPr>
                <p:nvPr/>
              </p:nvSpPr>
              <p:spPr bwMode="auto">
                <a:xfrm>
                  <a:off x="6842898" y="3138443"/>
                  <a:ext cx="459736" cy="609685"/>
                </a:xfrm>
                <a:custGeom>
                  <a:avLst/>
                  <a:gdLst>
                    <a:gd name="T0" fmla="*/ 1727 w 1978"/>
                    <a:gd name="T1" fmla="*/ 796 h 2627"/>
                    <a:gd name="T2" fmla="*/ 1713 w 1978"/>
                    <a:gd name="T3" fmla="*/ 646 h 2627"/>
                    <a:gd name="T4" fmla="*/ 1532 w 1978"/>
                    <a:gd name="T5" fmla="*/ 479 h 2627"/>
                    <a:gd name="T6" fmla="*/ 1234 w 1978"/>
                    <a:gd name="T7" fmla="*/ 135 h 2627"/>
                    <a:gd name="T8" fmla="*/ 1094 w 1978"/>
                    <a:gd name="T9" fmla="*/ 156 h 2627"/>
                    <a:gd name="T10" fmla="*/ 881 w 1978"/>
                    <a:gd name="T11" fmla="*/ 33 h 2627"/>
                    <a:gd name="T12" fmla="*/ 503 w 1978"/>
                    <a:gd name="T13" fmla="*/ 377 h 2627"/>
                    <a:gd name="T14" fmla="*/ 354 w 1978"/>
                    <a:gd name="T15" fmla="*/ 334 h 2627"/>
                    <a:gd name="T16" fmla="*/ 14 w 1978"/>
                    <a:gd name="T17" fmla="*/ 1053 h 2627"/>
                    <a:gd name="T18" fmla="*/ 539 w 1978"/>
                    <a:gd name="T19" fmla="*/ 1903 h 2627"/>
                    <a:gd name="T20" fmla="*/ 543 w 1978"/>
                    <a:gd name="T21" fmla="*/ 2625 h 2627"/>
                    <a:gd name="T22" fmla="*/ 656 w 1978"/>
                    <a:gd name="T23" fmla="*/ 2539 h 2627"/>
                    <a:gd name="T24" fmla="*/ 726 w 1978"/>
                    <a:gd name="T25" fmla="*/ 1822 h 2627"/>
                    <a:gd name="T26" fmla="*/ 437 w 1978"/>
                    <a:gd name="T27" fmla="*/ 568 h 2627"/>
                    <a:gd name="T28" fmla="*/ 927 w 1978"/>
                    <a:gd name="T29" fmla="*/ 964 h 2627"/>
                    <a:gd name="T30" fmla="*/ 590 w 1978"/>
                    <a:gd name="T31" fmla="*/ 840 h 2627"/>
                    <a:gd name="T32" fmla="*/ 889 w 1978"/>
                    <a:gd name="T33" fmla="*/ 1184 h 2627"/>
                    <a:gd name="T34" fmla="*/ 1166 w 1978"/>
                    <a:gd name="T35" fmla="*/ 1389 h 2627"/>
                    <a:gd name="T36" fmla="*/ 1443 w 1978"/>
                    <a:gd name="T37" fmla="*/ 1593 h 2627"/>
                    <a:gd name="T38" fmla="*/ 1550 w 1978"/>
                    <a:gd name="T39" fmla="*/ 1600 h 2627"/>
                    <a:gd name="T40" fmla="*/ 1345 w 1978"/>
                    <a:gd name="T41" fmla="*/ 1920 h 2627"/>
                    <a:gd name="T42" fmla="*/ 1348 w 1978"/>
                    <a:gd name="T43" fmla="*/ 2533 h 2627"/>
                    <a:gd name="T44" fmla="*/ 1453 w 1978"/>
                    <a:gd name="T45" fmla="*/ 2627 h 2627"/>
                    <a:gd name="T46" fmla="*/ 1520 w 1978"/>
                    <a:gd name="T47" fmla="*/ 2025 h 2627"/>
                    <a:gd name="T48" fmla="*/ 1731 w 1978"/>
                    <a:gd name="T49" fmla="*/ 1768 h 2627"/>
                    <a:gd name="T50" fmla="*/ 1945 w 1978"/>
                    <a:gd name="T51" fmla="*/ 1081 h 2627"/>
                    <a:gd name="T52" fmla="*/ 843 w 1978"/>
                    <a:gd name="T53" fmla="*/ 253 h 2627"/>
                    <a:gd name="T54" fmla="*/ 810 w 1978"/>
                    <a:gd name="T55" fmla="*/ 541 h 2627"/>
                    <a:gd name="T56" fmla="*/ 843 w 1978"/>
                    <a:gd name="T57" fmla="*/ 253 h 2627"/>
                    <a:gd name="T58" fmla="*/ 1196 w 1978"/>
                    <a:gd name="T59" fmla="*/ 355 h 2627"/>
                    <a:gd name="T60" fmla="*/ 1118 w 1978"/>
                    <a:gd name="T61" fmla="*/ 705 h 2627"/>
                    <a:gd name="T62" fmla="*/ 1236 w 1978"/>
                    <a:gd name="T63" fmla="*/ 882 h 2627"/>
                    <a:gd name="T64" fmla="*/ 1251 w 1978"/>
                    <a:gd name="T65" fmla="*/ 862 h 2627"/>
                    <a:gd name="T66" fmla="*/ 1514 w 1978"/>
                    <a:gd name="T67" fmla="*/ 748 h 2627"/>
                    <a:gd name="T68" fmla="*/ 1507 w 1978"/>
                    <a:gd name="T69" fmla="*/ 757 h 2627"/>
                    <a:gd name="T70" fmla="*/ 1088 w 1978"/>
                    <a:gd name="T71" fmla="*/ 1082 h 2627"/>
                    <a:gd name="T72" fmla="*/ 1482 w 1978"/>
                    <a:gd name="T73" fmla="*/ 1373 h 2627"/>
                    <a:gd name="T74" fmla="*/ 1609 w 1978"/>
                    <a:gd name="T75" fmla="*/ 957 h 2627"/>
                    <a:gd name="T76" fmla="*/ 1611 w 1978"/>
                    <a:gd name="T77" fmla="*/ 1197 h 2627"/>
                    <a:gd name="T78" fmla="*/ 1482 w 1978"/>
                    <a:gd name="T79" fmla="*/ 1373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78" h="2627">
                      <a:moveTo>
                        <a:pt x="1924" y="941"/>
                      </a:moveTo>
                      <a:lnTo>
                        <a:pt x="1727" y="796"/>
                      </a:lnTo>
                      <a:lnTo>
                        <a:pt x="1735" y="786"/>
                      </a:lnTo>
                      <a:cubicBezTo>
                        <a:pt x="1767" y="741"/>
                        <a:pt x="1758" y="679"/>
                        <a:pt x="1713" y="646"/>
                      </a:cubicBezTo>
                      <a:lnTo>
                        <a:pt x="1517" y="501"/>
                      </a:lnTo>
                      <a:lnTo>
                        <a:pt x="1532" y="479"/>
                      </a:lnTo>
                      <a:cubicBezTo>
                        <a:pt x="1565" y="435"/>
                        <a:pt x="1556" y="372"/>
                        <a:pt x="1511" y="339"/>
                      </a:cubicBezTo>
                      <a:lnTo>
                        <a:pt x="1234" y="135"/>
                      </a:lnTo>
                      <a:cubicBezTo>
                        <a:pt x="1213" y="119"/>
                        <a:pt x="1186" y="113"/>
                        <a:pt x="1160" y="117"/>
                      </a:cubicBezTo>
                      <a:cubicBezTo>
                        <a:pt x="1133" y="120"/>
                        <a:pt x="1110" y="135"/>
                        <a:pt x="1094" y="156"/>
                      </a:cubicBezTo>
                      <a:lnTo>
                        <a:pt x="1078" y="178"/>
                      </a:lnTo>
                      <a:lnTo>
                        <a:pt x="881" y="33"/>
                      </a:lnTo>
                      <a:cubicBezTo>
                        <a:pt x="837" y="0"/>
                        <a:pt x="774" y="9"/>
                        <a:pt x="741" y="54"/>
                      </a:cubicBezTo>
                      <a:lnTo>
                        <a:pt x="503" y="377"/>
                      </a:lnTo>
                      <a:lnTo>
                        <a:pt x="434" y="340"/>
                      </a:lnTo>
                      <a:cubicBezTo>
                        <a:pt x="410" y="326"/>
                        <a:pt x="381" y="324"/>
                        <a:pt x="354" y="334"/>
                      </a:cubicBezTo>
                      <a:cubicBezTo>
                        <a:pt x="328" y="343"/>
                        <a:pt x="306" y="363"/>
                        <a:pt x="295" y="389"/>
                      </a:cubicBezTo>
                      <a:lnTo>
                        <a:pt x="14" y="1053"/>
                      </a:lnTo>
                      <a:cubicBezTo>
                        <a:pt x="0" y="1084"/>
                        <a:pt x="4" y="1120"/>
                        <a:pt x="23" y="1148"/>
                      </a:cubicBezTo>
                      <a:lnTo>
                        <a:pt x="539" y="1903"/>
                      </a:lnTo>
                      <a:lnTo>
                        <a:pt x="457" y="2513"/>
                      </a:lnTo>
                      <a:cubicBezTo>
                        <a:pt x="450" y="2567"/>
                        <a:pt x="488" y="2618"/>
                        <a:pt x="543" y="2625"/>
                      </a:cubicBezTo>
                      <a:cubicBezTo>
                        <a:pt x="548" y="2626"/>
                        <a:pt x="552" y="2626"/>
                        <a:pt x="557" y="2626"/>
                      </a:cubicBezTo>
                      <a:cubicBezTo>
                        <a:pt x="606" y="2626"/>
                        <a:pt x="649" y="2590"/>
                        <a:pt x="656" y="2539"/>
                      </a:cubicBezTo>
                      <a:lnTo>
                        <a:pt x="743" y="1892"/>
                      </a:lnTo>
                      <a:cubicBezTo>
                        <a:pt x="746" y="1867"/>
                        <a:pt x="740" y="1843"/>
                        <a:pt x="726" y="1822"/>
                      </a:cubicBezTo>
                      <a:lnTo>
                        <a:pt x="219" y="1080"/>
                      </a:lnTo>
                      <a:lnTo>
                        <a:pt x="437" y="568"/>
                      </a:lnTo>
                      <a:lnTo>
                        <a:pt x="998" y="868"/>
                      </a:lnTo>
                      <a:lnTo>
                        <a:pt x="927" y="964"/>
                      </a:lnTo>
                      <a:lnTo>
                        <a:pt x="730" y="819"/>
                      </a:lnTo>
                      <a:cubicBezTo>
                        <a:pt x="685" y="786"/>
                        <a:pt x="623" y="795"/>
                        <a:pt x="590" y="840"/>
                      </a:cubicBezTo>
                      <a:cubicBezTo>
                        <a:pt x="557" y="884"/>
                        <a:pt x="567" y="947"/>
                        <a:pt x="611" y="980"/>
                      </a:cubicBezTo>
                      <a:lnTo>
                        <a:pt x="889" y="1184"/>
                      </a:lnTo>
                      <a:cubicBezTo>
                        <a:pt x="889" y="1184"/>
                        <a:pt x="889" y="1184"/>
                        <a:pt x="889" y="1184"/>
                      </a:cubicBezTo>
                      <a:lnTo>
                        <a:pt x="1166" y="1389"/>
                      </a:lnTo>
                      <a:cubicBezTo>
                        <a:pt x="1166" y="1389"/>
                        <a:pt x="1166" y="1389"/>
                        <a:pt x="1166" y="1389"/>
                      </a:cubicBezTo>
                      <a:lnTo>
                        <a:pt x="1443" y="1593"/>
                      </a:lnTo>
                      <a:cubicBezTo>
                        <a:pt x="1461" y="1606"/>
                        <a:pt x="1482" y="1613"/>
                        <a:pt x="1503" y="1613"/>
                      </a:cubicBezTo>
                      <a:cubicBezTo>
                        <a:pt x="1519" y="1613"/>
                        <a:pt x="1536" y="1608"/>
                        <a:pt x="1550" y="1600"/>
                      </a:cubicBezTo>
                      <a:lnTo>
                        <a:pt x="1537" y="1712"/>
                      </a:lnTo>
                      <a:lnTo>
                        <a:pt x="1345" y="1920"/>
                      </a:lnTo>
                      <a:cubicBezTo>
                        <a:pt x="1327" y="1940"/>
                        <a:pt x="1317" y="1967"/>
                        <a:pt x="1319" y="1994"/>
                      </a:cubicBezTo>
                      <a:lnTo>
                        <a:pt x="1348" y="2533"/>
                      </a:lnTo>
                      <a:cubicBezTo>
                        <a:pt x="1351" y="2586"/>
                        <a:pt x="1395" y="2627"/>
                        <a:pt x="1447" y="2627"/>
                      </a:cubicBezTo>
                      <a:cubicBezTo>
                        <a:pt x="1449" y="2627"/>
                        <a:pt x="1451" y="2627"/>
                        <a:pt x="1453" y="2627"/>
                      </a:cubicBezTo>
                      <a:cubicBezTo>
                        <a:pt x="1508" y="2624"/>
                        <a:pt x="1550" y="2577"/>
                        <a:pt x="1547" y="2522"/>
                      </a:cubicBezTo>
                      <a:lnTo>
                        <a:pt x="1520" y="2025"/>
                      </a:lnTo>
                      <a:lnTo>
                        <a:pt x="1706" y="1824"/>
                      </a:lnTo>
                      <a:cubicBezTo>
                        <a:pt x="1720" y="1809"/>
                        <a:pt x="1729" y="1789"/>
                        <a:pt x="1731" y="1768"/>
                      </a:cubicBezTo>
                      <a:lnTo>
                        <a:pt x="1789" y="1293"/>
                      </a:lnTo>
                      <a:lnTo>
                        <a:pt x="1945" y="1081"/>
                      </a:lnTo>
                      <a:cubicBezTo>
                        <a:pt x="1978" y="1036"/>
                        <a:pt x="1969" y="974"/>
                        <a:pt x="1924" y="941"/>
                      </a:cubicBezTo>
                      <a:close/>
                      <a:moveTo>
                        <a:pt x="843" y="253"/>
                      </a:moveTo>
                      <a:lnTo>
                        <a:pt x="959" y="339"/>
                      </a:lnTo>
                      <a:lnTo>
                        <a:pt x="810" y="541"/>
                      </a:lnTo>
                      <a:lnTo>
                        <a:pt x="682" y="472"/>
                      </a:lnTo>
                      <a:lnTo>
                        <a:pt x="843" y="253"/>
                      </a:lnTo>
                      <a:close/>
                      <a:moveTo>
                        <a:pt x="989" y="636"/>
                      </a:moveTo>
                      <a:lnTo>
                        <a:pt x="1196" y="355"/>
                      </a:lnTo>
                      <a:lnTo>
                        <a:pt x="1312" y="441"/>
                      </a:lnTo>
                      <a:lnTo>
                        <a:pt x="1118" y="705"/>
                      </a:lnTo>
                      <a:lnTo>
                        <a:pt x="989" y="636"/>
                      </a:lnTo>
                      <a:close/>
                      <a:moveTo>
                        <a:pt x="1236" y="882"/>
                      </a:moveTo>
                      <a:cubicBezTo>
                        <a:pt x="1236" y="882"/>
                        <a:pt x="1236" y="882"/>
                        <a:pt x="1236" y="882"/>
                      </a:cubicBezTo>
                      <a:lnTo>
                        <a:pt x="1251" y="862"/>
                      </a:lnTo>
                      <a:lnTo>
                        <a:pt x="1398" y="662"/>
                      </a:lnTo>
                      <a:lnTo>
                        <a:pt x="1514" y="748"/>
                      </a:lnTo>
                      <a:lnTo>
                        <a:pt x="1507" y="757"/>
                      </a:lnTo>
                      <a:cubicBezTo>
                        <a:pt x="1507" y="757"/>
                        <a:pt x="1507" y="757"/>
                        <a:pt x="1507" y="757"/>
                      </a:cubicBezTo>
                      <a:lnTo>
                        <a:pt x="1204" y="1168"/>
                      </a:lnTo>
                      <a:lnTo>
                        <a:pt x="1088" y="1082"/>
                      </a:lnTo>
                      <a:lnTo>
                        <a:pt x="1236" y="882"/>
                      </a:lnTo>
                      <a:close/>
                      <a:moveTo>
                        <a:pt x="1482" y="1373"/>
                      </a:moveTo>
                      <a:lnTo>
                        <a:pt x="1365" y="1287"/>
                      </a:lnTo>
                      <a:lnTo>
                        <a:pt x="1609" y="957"/>
                      </a:lnTo>
                      <a:lnTo>
                        <a:pt x="1725" y="1043"/>
                      </a:lnTo>
                      <a:lnTo>
                        <a:pt x="1611" y="1197"/>
                      </a:lnTo>
                      <a:lnTo>
                        <a:pt x="1611" y="1197"/>
                      </a:lnTo>
                      <a:lnTo>
                        <a:pt x="1482" y="1373"/>
                      </a:lnTo>
                      <a:close/>
                    </a:path>
                  </a:pathLst>
                </a:custGeom>
                <a:solidFill>
                  <a:srgbClr val="FAFAFA"/>
                </a:solidFill>
                <a:ln>
                  <a:noFill/>
                </a:ln>
              </p:spPr>
            </p:sp>
          </p:grpSp>
          <p:sp>
            <p:nvSpPr>
              <p:cNvPr id="10" name="矩形 9"/>
              <p:cNvSpPr/>
              <p:nvPr/>
            </p:nvSpPr>
            <p:spPr>
              <a:xfrm>
                <a:off x="7591373" y="2921701"/>
                <a:ext cx="1980029" cy="499624"/>
              </a:xfrm>
              <a:prstGeom prst="rect">
                <a:avLst/>
              </a:prstGeom>
              <a:noFill/>
            </p:spPr>
            <p:txBody>
              <a:bodyPr wrap="square" rtlCol="0">
                <a:spAutoFit/>
              </a:bodyPr>
              <a:lstStyle/>
              <a:p>
                <a:pPr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一手抓精神文明</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3" name="矩形 12"/>
            <p:cNvSpPr/>
            <p:nvPr/>
          </p:nvSpPr>
          <p:spPr>
            <a:xfrm>
              <a:off x="4593025" y="3977512"/>
              <a:ext cx="3005951" cy="553998"/>
            </a:xfrm>
            <a:prstGeom prst="rect">
              <a:avLst/>
            </a:prstGeom>
            <a:noFill/>
          </p:spPr>
          <p:txBody>
            <a:bodyPr wrap="square" rtlCol="0">
              <a:spAutoFit/>
            </a:bodyPr>
            <a:lstStyle/>
            <a:p>
              <a:pPr algn="just">
                <a:lnSpc>
                  <a:spcPct val="150000"/>
                </a:lnSpc>
              </a:pPr>
              <a:r>
                <a:rPr lang="zh-CN" altLang="en-US" sz="2000"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两手抓，两手都要硬</a:t>
              </a:r>
              <a:r>
                <a:rPr lang="zh-CN" altLang="en-US" sz="2000" b="1" dirty="0">
                  <a:solidFill>
                    <a:schemeClr val="tx1">
                      <a:lumMod val="85000"/>
                      <a:lumOff val="15000"/>
                    </a:schemeClr>
                  </a:solidFill>
                  <a:latin typeface="楷体" panose="02010609060101010101" pitchFamily="49" charset="-122"/>
                  <a:ea typeface="楷体" panose="02010609060101010101" pitchFamily="49" charset="-122"/>
                </a:rPr>
                <a:t>”</a:t>
              </a:r>
              <a:endParaRPr lang="en-US" altLang="zh-CN" sz="2000" b="1" dirty="0">
                <a:solidFill>
                  <a:schemeClr val="tx1">
                    <a:lumMod val="85000"/>
                    <a:lumOff val="15000"/>
                  </a:schemeClr>
                </a:solidFill>
                <a:latin typeface="楷体" panose="02010609060101010101" pitchFamily="49" charset="-122"/>
                <a:ea typeface="楷体" panose="02010609060101010101" pitchFamily="49" charset="-122"/>
              </a:endParaRPr>
            </a:p>
          </p:txBody>
        </p:sp>
        <p:cxnSp>
          <p:nvCxnSpPr>
            <p:cNvPr id="28" name="直接连接符 27"/>
            <p:cNvCxnSpPr/>
            <p:nvPr/>
          </p:nvCxnSpPr>
          <p:spPr>
            <a:xfrm flipH="1">
              <a:off x="1828800" y="4284581"/>
              <a:ext cx="2624631" cy="0"/>
            </a:xfrm>
            <a:prstGeom prst="line">
              <a:avLst/>
            </a:prstGeom>
            <a:ln w="25400">
              <a:solidFill>
                <a:srgbClr val="C00000"/>
              </a:solidFill>
              <a:headEnd type="stealt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712242" y="4284581"/>
              <a:ext cx="2650958" cy="0"/>
            </a:xfrm>
            <a:prstGeom prst="line">
              <a:avLst/>
            </a:prstGeom>
            <a:ln w="25400">
              <a:solidFill>
                <a:srgbClr val="C00000"/>
              </a:solidFill>
              <a:headEnd type="stealth"/>
            </a:ln>
          </p:spPr>
          <p:style>
            <a:lnRef idx="1">
              <a:schemeClr val="accent1"/>
            </a:lnRef>
            <a:fillRef idx="0">
              <a:schemeClr val="accent1"/>
            </a:fillRef>
            <a:effectRef idx="0">
              <a:schemeClr val="accent1"/>
            </a:effectRef>
            <a:fontRef idx="minor">
              <a:schemeClr val="tx1"/>
            </a:fontRef>
          </p:style>
        </p:cxnSp>
      </p:grpSp>
      <p:sp>
        <p:nvSpPr>
          <p:cNvPr id="27" name="任意多边形: 形状 26"/>
          <p:cNvSpPr/>
          <p:nvPr/>
        </p:nvSpPr>
        <p:spPr>
          <a:xfrm>
            <a:off x="3025025" y="5460541"/>
            <a:ext cx="6141950" cy="282792"/>
          </a:xfrm>
          <a:custGeom>
            <a:avLst/>
            <a:gdLst/>
            <a:ahLst/>
            <a:cxnLst/>
            <a:rect l="l" t="t" r="r" b="b"/>
            <a:pathLst>
              <a:path w="6141950" h="282792">
                <a:moveTo>
                  <a:pt x="1171984" y="209036"/>
                </a:moveTo>
                <a:lnTo>
                  <a:pt x="1164729" y="214164"/>
                </a:lnTo>
                <a:lnTo>
                  <a:pt x="1006971" y="214164"/>
                </a:lnTo>
                <a:lnTo>
                  <a:pt x="1006971" y="242851"/>
                </a:lnTo>
                <a:lnTo>
                  <a:pt x="1171984" y="242851"/>
                </a:lnTo>
                <a:close/>
                <a:moveTo>
                  <a:pt x="3491359" y="193866"/>
                </a:moveTo>
                <a:lnTo>
                  <a:pt x="3482168" y="214350"/>
                </a:lnTo>
                <a:cubicBezTo>
                  <a:pt x="3493089" y="221091"/>
                  <a:pt x="3507299" y="226146"/>
                  <a:pt x="3524798" y="229517"/>
                </a:cubicBezTo>
                <a:lnTo>
                  <a:pt x="3552098" y="233121"/>
                </a:lnTo>
                <a:lnTo>
                  <a:pt x="3552355" y="214266"/>
                </a:lnTo>
                <a:cubicBezTo>
                  <a:pt x="3552550" y="208084"/>
                  <a:pt x="3552843" y="202890"/>
                  <a:pt x="3553234" y="198686"/>
                </a:cubicBezTo>
                <a:lnTo>
                  <a:pt x="3491359" y="198686"/>
                </a:lnTo>
                <a:close/>
                <a:moveTo>
                  <a:pt x="3595389" y="162967"/>
                </a:moveTo>
                <a:cubicBezTo>
                  <a:pt x="3596158" y="170074"/>
                  <a:pt x="3596543" y="177664"/>
                  <a:pt x="3596543" y="185738"/>
                </a:cubicBezTo>
                <a:lnTo>
                  <a:pt x="3628225" y="185738"/>
                </a:lnTo>
                <a:lnTo>
                  <a:pt x="3645933" y="162967"/>
                </a:lnTo>
                <a:close/>
                <a:moveTo>
                  <a:pt x="4070449" y="152252"/>
                </a:moveTo>
                <a:lnTo>
                  <a:pt x="4070449" y="225029"/>
                </a:lnTo>
                <a:lnTo>
                  <a:pt x="4103284" y="225029"/>
                </a:lnTo>
                <a:lnTo>
                  <a:pt x="4103284" y="152252"/>
                </a:lnTo>
                <a:close/>
                <a:moveTo>
                  <a:pt x="3840119" y="146298"/>
                </a:moveTo>
                <a:cubicBezTo>
                  <a:pt x="3852980" y="163352"/>
                  <a:pt x="3866759" y="177317"/>
                  <a:pt x="3881456" y="188194"/>
                </a:cubicBezTo>
                <a:cubicBezTo>
                  <a:pt x="3892097" y="176014"/>
                  <a:pt x="3900841" y="162049"/>
                  <a:pt x="3907687" y="146298"/>
                </a:cubicBezTo>
                <a:close/>
                <a:moveTo>
                  <a:pt x="5130292" y="137964"/>
                </a:moveTo>
                <a:cubicBezTo>
                  <a:pt x="5138663" y="154496"/>
                  <a:pt x="5146433" y="168071"/>
                  <a:pt x="5153602" y="178687"/>
                </a:cubicBezTo>
                <a:cubicBezTo>
                  <a:pt x="5162172" y="166607"/>
                  <a:pt x="5168367" y="155365"/>
                  <a:pt x="5172187" y="144959"/>
                </a:cubicBezTo>
                <a:cubicBezTo>
                  <a:pt x="5170264" y="145740"/>
                  <a:pt x="5165204" y="146131"/>
                  <a:pt x="5157006" y="146131"/>
                </a:cubicBezTo>
                <a:lnTo>
                  <a:pt x="5157006" y="137964"/>
                </a:lnTo>
                <a:close/>
                <a:moveTo>
                  <a:pt x="5100340" y="137964"/>
                </a:moveTo>
                <a:lnTo>
                  <a:pt x="5100340" y="221866"/>
                </a:lnTo>
                <a:lnTo>
                  <a:pt x="5137547" y="212490"/>
                </a:lnTo>
                <a:cubicBezTo>
                  <a:pt x="5127476" y="193824"/>
                  <a:pt x="5120959" y="168982"/>
                  <a:pt x="5117995" y="137964"/>
                </a:cubicBezTo>
                <a:close/>
                <a:moveTo>
                  <a:pt x="1798792" y="127955"/>
                </a:moveTo>
                <a:lnTo>
                  <a:pt x="1838158" y="156642"/>
                </a:lnTo>
                <a:cubicBezTo>
                  <a:pt x="1840551" y="157833"/>
                  <a:pt x="1841748" y="159575"/>
                  <a:pt x="1841748" y="161870"/>
                </a:cubicBezTo>
                <a:cubicBezTo>
                  <a:pt x="1841748" y="167364"/>
                  <a:pt x="1837444" y="170111"/>
                  <a:pt x="1828837" y="170111"/>
                </a:cubicBezTo>
                <a:lnTo>
                  <a:pt x="1713681" y="170111"/>
                </a:lnTo>
                <a:cubicBezTo>
                  <a:pt x="1688542" y="198314"/>
                  <a:pt x="1667805" y="216558"/>
                  <a:pt x="1651471" y="224842"/>
                </a:cubicBezTo>
                <a:lnTo>
                  <a:pt x="1755223" y="223819"/>
                </a:lnTo>
                <a:cubicBezTo>
                  <a:pt x="1747807" y="211839"/>
                  <a:pt x="1738468" y="197849"/>
                  <a:pt x="1727206" y="181850"/>
                </a:cubicBezTo>
                <a:lnTo>
                  <a:pt x="1733327" y="174632"/>
                </a:lnTo>
                <a:cubicBezTo>
                  <a:pt x="1786868" y="199548"/>
                  <a:pt x="1814047" y="223398"/>
                  <a:pt x="1814866" y="246181"/>
                </a:cubicBezTo>
                <a:cubicBezTo>
                  <a:pt x="1813117" y="263755"/>
                  <a:pt x="1804095" y="273391"/>
                  <a:pt x="1787798" y="275091"/>
                </a:cubicBezTo>
                <a:cubicBezTo>
                  <a:pt x="1780183" y="275922"/>
                  <a:pt x="1774099" y="271016"/>
                  <a:pt x="1769548" y="260375"/>
                </a:cubicBezTo>
                <a:cubicBezTo>
                  <a:pt x="1767191" y="253293"/>
                  <a:pt x="1765269" y="248109"/>
                  <a:pt x="1763781" y="244823"/>
                </a:cubicBezTo>
                <a:cubicBezTo>
                  <a:pt x="1704684" y="256493"/>
                  <a:pt x="1660531" y="264158"/>
                  <a:pt x="1631324" y="267817"/>
                </a:cubicBezTo>
                <a:cubicBezTo>
                  <a:pt x="1630542" y="277391"/>
                  <a:pt x="1626728" y="282179"/>
                  <a:pt x="1619883" y="282179"/>
                </a:cubicBezTo>
                <a:cubicBezTo>
                  <a:pt x="1614723" y="282179"/>
                  <a:pt x="1611598" y="278917"/>
                  <a:pt x="1610506" y="272393"/>
                </a:cubicBezTo>
                <a:lnTo>
                  <a:pt x="1597633" y="227187"/>
                </a:lnTo>
                <a:cubicBezTo>
                  <a:pt x="1613185" y="227187"/>
                  <a:pt x="1622220" y="224985"/>
                  <a:pt x="1624738" y="220582"/>
                </a:cubicBezTo>
                <a:cubicBezTo>
                  <a:pt x="1635578" y="205885"/>
                  <a:pt x="1645221" y="189062"/>
                  <a:pt x="1653667" y="170111"/>
                </a:cubicBezTo>
                <a:lnTo>
                  <a:pt x="1574285" y="170111"/>
                </a:lnTo>
                <a:lnTo>
                  <a:pt x="1574285" y="157163"/>
                </a:lnTo>
                <a:lnTo>
                  <a:pt x="1776468" y="157163"/>
                </a:lnTo>
                <a:close/>
                <a:moveTo>
                  <a:pt x="3595389" y="126058"/>
                </a:moveTo>
                <a:lnTo>
                  <a:pt x="3595389" y="130858"/>
                </a:lnTo>
                <a:lnTo>
                  <a:pt x="3595389" y="150019"/>
                </a:lnTo>
                <a:lnTo>
                  <a:pt x="3623481" y="150019"/>
                </a:lnTo>
                <a:lnTo>
                  <a:pt x="3636089" y="132946"/>
                </a:lnTo>
                <a:lnTo>
                  <a:pt x="3618718" y="134243"/>
                </a:lnTo>
                <a:lnTo>
                  <a:pt x="3618718" y="126058"/>
                </a:lnTo>
                <a:close/>
                <a:moveTo>
                  <a:pt x="3520696" y="123677"/>
                </a:moveTo>
                <a:cubicBezTo>
                  <a:pt x="3520696" y="129320"/>
                  <a:pt x="3515934" y="133729"/>
                  <a:pt x="3506409" y="136904"/>
                </a:cubicBezTo>
                <a:cubicBezTo>
                  <a:pt x="3504896" y="151985"/>
                  <a:pt x="3502119" y="165979"/>
                  <a:pt x="3498079" y="178887"/>
                </a:cubicBezTo>
                <a:lnTo>
                  <a:pt x="3495005" y="185738"/>
                </a:lnTo>
                <a:lnTo>
                  <a:pt x="3553234" y="185738"/>
                </a:lnTo>
                <a:cubicBezTo>
                  <a:pt x="3553234" y="177366"/>
                  <a:pt x="3553234" y="169776"/>
                  <a:pt x="3553234" y="162967"/>
                </a:cubicBezTo>
                <a:lnTo>
                  <a:pt x="3506539" y="162967"/>
                </a:lnTo>
                <a:lnTo>
                  <a:pt x="3506539" y="150019"/>
                </a:lnTo>
                <a:lnTo>
                  <a:pt x="3553234" y="150019"/>
                </a:lnTo>
                <a:lnTo>
                  <a:pt x="3553234" y="132067"/>
                </a:lnTo>
                <a:lnTo>
                  <a:pt x="3553234" y="126058"/>
                </a:lnTo>
                <a:lnTo>
                  <a:pt x="3520696" y="126058"/>
                </a:lnTo>
                <a:cubicBezTo>
                  <a:pt x="3520696" y="126058"/>
                  <a:pt x="3520696" y="125264"/>
                  <a:pt x="3520696" y="123677"/>
                </a:cubicBezTo>
                <a:close/>
                <a:moveTo>
                  <a:pt x="2597143" y="113538"/>
                </a:moveTo>
                <a:lnTo>
                  <a:pt x="2595213" y="117235"/>
                </a:lnTo>
                <a:cubicBezTo>
                  <a:pt x="2593344" y="118609"/>
                  <a:pt x="2590539" y="119565"/>
                  <a:pt x="2586800" y="120105"/>
                </a:cubicBezTo>
                <a:lnTo>
                  <a:pt x="2555992" y="120105"/>
                </a:lnTo>
                <a:lnTo>
                  <a:pt x="2555992" y="180659"/>
                </a:lnTo>
                <a:cubicBezTo>
                  <a:pt x="2554095" y="180845"/>
                  <a:pt x="2554727" y="180548"/>
                  <a:pt x="2557890" y="179766"/>
                </a:cubicBezTo>
                <a:cubicBezTo>
                  <a:pt x="2566584" y="178166"/>
                  <a:pt x="2578664" y="174576"/>
                  <a:pt x="2594130" y="168995"/>
                </a:cubicBezTo>
                <a:lnTo>
                  <a:pt x="2597143" y="176263"/>
                </a:lnTo>
                <a:close/>
                <a:moveTo>
                  <a:pt x="565175" y="112440"/>
                </a:moveTo>
                <a:lnTo>
                  <a:pt x="604000" y="139304"/>
                </a:lnTo>
                <a:cubicBezTo>
                  <a:pt x="605935" y="142193"/>
                  <a:pt x="606902" y="143638"/>
                  <a:pt x="606902" y="143638"/>
                </a:cubicBezTo>
                <a:cubicBezTo>
                  <a:pt x="606902" y="150174"/>
                  <a:pt x="602599" y="153442"/>
                  <a:pt x="593992" y="153442"/>
                </a:cubicBezTo>
                <a:lnTo>
                  <a:pt x="486649" y="153442"/>
                </a:lnTo>
                <a:lnTo>
                  <a:pt x="486649" y="188119"/>
                </a:lnTo>
                <a:lnTo>
                  <a:pt x="518312" y="188119"/>
                </a:lnTo>
                <a:lnTo>
                  <a:pt x="539520" y="161237"/>
                </a:lnTo>
                <a:lnTo>
                  <a:pt x="573304" y="186947"/>
                </a:lnTo>
                <a:cubicBezTo>
                  <a:pt x="576244" y="186947"/>
                  <a:pt x="577713" y="188907"/>
                  <a:pt x="577713" y="192826"/>
                </a:cubicBezTo>
                <a:cubicBezTo>
                  <a:pt x="577713" y="197241"/>
                  <a:pt x="573974" y="199988"/>
                  <a:pt x="566495" y="201067"/>
                </a:cubicBezTo>
                <a:lnTo>
                  <a:pt x="486649" y="201067"/>
                </a:lnTo>
                <a:lnTo>
                  <a:pt x="486649" y="232415"/>
                </a:lnTo>
                <a:lnTo>
                  <a:pt x="548808" y="231005"/>
                </a:lnTo>
                <a:cubicBezTo>
                  <a:pt x="569251" y="230028"/>
                  <a:pt x="588615" y="228563"/>
                  <a:pt x="606902" y="226610"/>
                </a:cubicBezTo>
                <a:lnTo>
                  <a:pt x="606902" y="234535"/>
                </a:lnTo>
                <a:cubicBezTo>
                  <a:pt x="596633" y="240860"/>
                  <a:pt x="590680" y="252952"/>
                  <a:pt x="589043" y="270812"/>
                </a:cubicBezTo>
                <a:cubicBezTo>
                  <a:pt x="563693" y="273354"/>
                  <a:pt x="531800" y="273844"/>
                  <a:pt x="493365" y="272281"/>
                </a:cubicBezTo>
                <a:cubicBezTo>
                  <a:pt x="447526" y="269875"/>
                  <a:pt x="417667" y="251197"/>
                  <a:pt x="403789" y="216248"/>
                </a:cubicBezTo>
                <a:cubicBezTo>
                  <a:pt x="393049" y="246125"/>
                  <a:pt x="366216" y="268307"/>
                  <a:pt x="323292" y="282792"/>
                </a:cubicBezTo>
                <a:lnTo>
                  <a:pt x="317209" y="276077"/>
                </a:lnTo>
                <a:cubicBezTo>
                  <a:pt x="343762" y="251929"/>
                  <a:pt x="360121" y="225990"/>
                  <a:pt x="366284" y="198258"/>
                </a:cubicBezTo>
                <a:cubicBezTo>
                  <a:pt x="370142" y="185236"/>
                  <a:pt x="371686" y="171401"/>
                  <a:pt x="370917" y="156754"/>
                </a:cubicBezTo>
                <a:lnTo>
                  <a:pt x="421463" y="167227"/>
                </a:lnTo>
                <a:cubicBezTo>
                  <a:pt x="426771" y="167227"/>
                  <a:pt x="429425" y="169224"/>
                  <a:pt x="429425" y="173218"/>
                </a:cubicBezTo>
                <a:cubicBezTo>
                  <a:pt x="430194" y="178700"/>
                  <a:pt x="425251" y="183121"/>
                  <a:pt x="414598" y="186482"/>
                </a:cubicBezTo>
                <a:cubicBezTo>
                  <a:pt x="414313" y="187338"/>
                  <a:pt x="413767" y="190159"/>
                  <a:pt x="412961" y="194947"/>
                </a:cubicBezTo>
                <a:cubicBezTo>
                  <a:pt x="411485" y="198643"/>
                  <a:pt x="410747" y="200918"/>
                  <a:pt x="410747" y="201774"/>
                </a:cubicBezTo>
                <a:cubicBezTo>
                  <a:pt x="419429" y="214077"/>
                  <a:pt x="429499" y="221971"/>
                  <a:pt x="440959" y="225456"/>
                </a:cubicBezTo>
                <a:lnTo>
                  <a:pt x="440959" y="153442"/>
                </a:lnTo>
                <a:lnTo>
                  <a:pt x="317209" y="153442"/>
                </a:lnTo>
                <a:lnTo>
                  <a:pt x="317209" y="139304"/>
                </a:lnTo>
                <a:lnTo>
                  <a:pt x="542888" y="139304"/>
                </a:lnTo>
                <a:close/>
                <a:moveTo>
                  <a:pt x="4552801" y="99529"/>
                </a:moveTo>
                <a:lnTo>
                  <a:pt x="4598900" y="135062"/>
                </a:lnTo>
                <a:cubicBezTo>
                  <a:pt x="4602175" y="136153"/>
                  <a:pt x="4603812" y="138231"/>
                  <a:pt x="4603812" y="141294"/>
                </a:cubicBezTo>
                <a:cubicBezTo>
                  <a:pt x="4601455" y="146032"/>
                  <a:pt x="4597338" y="148891"/>
                  <a:pt x="4591459" y="149870"/>
                </a:cubicBezTo>
                <a:lnTo>
                  <a:pt x="4322341" y="149870"/>
                </a:lnTo>
                <a:lnTo>
                  <a:pt x="4322341" y="135732"/>
                </a:lnTo>
                <a:lnTo>
                  <a:pt x="4524598" y="135732"/>
                </a:lnTo>
                <a:close/>
                <a:moveTo>
                  <a:pt x="5100340" y="89148"/>
                </a:moveTo>
                <a:lnTo>
                  <a:pt x="5100340" y="125016"/>
                </a:lnTo>
                <a:lnTo>
                  <a:pt x="5157006" y="125016"/>
                </a:lnTo>
                <a:lnTo>
                  <a:pt x="5157006" y="89148"/>
                </a:lnTo>
                <a:close/>
                <a:moveTo>
                  <a:pt x="3595389" y="89148"/>
                </a:moveTo>
                <a:lnTo>
                  <a:pt x="3595389" y="113110"/>
                </a:lnTo>
                <a:lnTo>
                  <a:pt x="3618718" y="113110"/>
                </a:lnTo>
                <a:lnTo>
                  <a:pt x="3618718" y="89148"/>
                </a:lnTo>
                <a:close/>
                <a:moveTo>
                  <a:pt x="4741534" y="85223"/>
                </a:moveTo>
                <a:lnTo>
                  <a:pt x="4792712" y="89911"/>
                </a:lnTo>
                <a:cubicBezTo>
                  <a:pt x="4798380" y="89911"/>
                  <a:pt x="4801214" y="91858"/>
                  <a:pt x="4801214" y="95753"/>
                </a:cubicBezTo>
                <a:cubicBezTo>
                  <a:pt x="4801995" y="102090"/>
                  <a:pt x="4797717" y="106859"/>
                  <a:pt x="4788378" y="110059"/>
                </a:cubicBezTo>
                <a:lnTo>
                  <a:pt x="4788378" y="175171"/>
                </a:lnTo>
                <a:cubicBezTo>
                  <a:pt x="4788378" y="180988"/>
                  <a:pt x="4788768" y="196373"/>
                  <a:pt x="4789550" y="221326"/>
                </a:cubicBezTo>
                <a:cubicBezTo>
                  <a:pt x="4789550" y="244258"/>
                  <a:pt x="4789550" y="258056"/>
                  <a:pt x="4789550" y="262719"/>
                </a:cubicBezTo>
                <a:cubicBezTo>
                  <a:pt x="4789550" y="270558"/>
                  <a:pt x="4786932" y="274477"/>
                  <a:pt x="4781699" y="274477"/>
                </a:cubicBezTo>
                <a:cubicBezTo>
                  <a:pt x="4770003" y="276808"/>
                  <a:pt x="4756224" y="277974"/>
                  <a:pt x="4740362" y="277974"/>
                </a:cubicBezTo>
                <a:cubicBezTo>
                  <a:pt x="4741912" y="242900"/>
                  <a:pt x="4742687" y="208633"/>
                  <a:pt x="4742687" y="175171"/>
                </a:cubicBezTo>
                <a:lnTo>
                  <a:pt x="4742687" y="148326"/>
                </a:lnTo>
                <a:cubicBezTo>
                  <a:pt x="4742687" y="121240"/>
                  <a:pt x="4742302" y="100205"/>
                  <a:pt x="4741534" y="85223"/>
                </a:cubicBezTo>
                <a:close/>
                <a:moveTo>
                  <a:pt x="3747715" y="80182"/>
                </a:moveTo>
                <a:lnTo>
                  <a:pt x="3785983" y="96757"/>
                </a:lnTo>
                <a:cubicBezTo>
                  <a:pt x="3791316" y="97824"/>
                  <a:pt x="3793982" y="100490"/>
                  <a:pt x="3793982" y="104757"/>
                </a:cubicBezTo>
                <a:cubicBezTo>
                  <a:pt x="3793982" y="109098"/>
                  <a:pt x="3790094" y="113990"/>
                  <a:pt x="3782318" y="119435"/>
                </a:cubicBezTo>
                <a:lnTo>
                  <a:pt x="3782318" y="195728"/>
                </a:lnTo>
                <a:lnTo>
                  <a:pt x="3822241" y="175878"/>
                </a:lnTo>
                <a:lnTo>
                  <a:pt x="3826668" y="183412"/>
                </a:lnTo>
                <a:cubicBezTo>
                  <a:pt x="3809714" y="206518"/>
                  <a:pt x="3789871" y="226790"/>
                  <a:pt x="3767137" y="244227"/>
                </a:cubicBezTo>
                <a:cubicBezTo>
                  <a:pt x="3767137" y="254013"/>
                  <a:pt x="3763615" y="258906"/>
                  <a:pt x="3756570" y="258906"/>
                </a:cubicBezTo>
                <a:cubicBezTo>
                  <a:pt x="3754747" y="258906"/>
                  <a:pt x="3752292" y="257361"/>
                  <a:pt x="3749203" y="254273"/>
                </a:cubicBezTo>
                <a:lnTo>
                  <a:pt x="3726154" y="219913"/>
                </a:lnTo>
                <a:cubicBezTo>
                  <a:pt x="3735493" y="214034"/>
                  <a:pt x="3740162" y="206772"/>
                  <a:pt x="3740162" y="198128"/>
                </a:cubicBezTo>
                <a:lnTo>
                  <a:pt x="3740162" y="114152"/>
                </a:lnTo>
                <a:lnTo>
                  <a:pt x="3708648" y="114152"/>
                </a:lnTo>
                <a:lnTo>
                  <a:pt x="3708648" y="101204"/>
                </a:lnTo>
                <a:lnTo>
                  <a:pt x="3736572" y="101204"/>
                </a:lnTo>
                <a:close/>
                <a:moveTo>
                  <a:pt x="5056994" y="80066"/>
                </a:moveTo>
                <a:lnTo>
                  <a:pt x="5051301" y="82005"/>
                </a:lnTo>
                <a:lnTo>
                  <a:pt x="5016996" y="82005"/>
                </a:lnTo>
                <a:lnTo>
                  <a:pt x="5016996" y="101799"/>
                </a:lnTo>
                <a:lnTo>
                  <a:pt x="5056994" y="139849"/>
                </a:lnTo>
                <a:close/>
                <a:moveTo>
                  <a:pt x="4070449" y="78433"/>
                </a:moveTo>
                <a:lnTo>
                  <a:pt x="4070449" y="139304"/>
                </a:lnTo>
                <a:lnTo>
                  <a:pt x="4103284" y="139304"/>
                </a:lnTo>
                <a:lnTo>
                  <a:pt x="4103284" y="78433"/>
                </a:lnTo>
                <a:close/>
                <a:moveTo>
                  <a:pt x="411658" y="77242"/>
                </a:moveTo>
                <a:lnTo>
                  <a:pt x="411658" y="102394"/>
                </a:lnTo>
                <a:lnTo>
                  <a:pt x="509997" y="102394"/>
                </a:lnTo>
                <a:lnTo>
                  <a:pt x="509997" y="77242"/>
                </a:lnTo>
                <a:close/>
                <a:moveTo>
                  <a:pt x="3595389" y="52239"/>
                </a:moveTo>
                <a:lnTo>
                  <a:pt x="3595389" y="76200"/>
                </a:lnTo>
                <a:lnTo>
                  <a:pt x="3618718" y="76200"/>
                </a:lnTo>
                <a:lnTo>
                  <a:pt x="3618718" y="52239"/>
                </a:lnTo>
                <a:close/>
                <a:moveTo>
                  <a:pt x="1346001" y="44444"/>
                </a:moveTo>
                <a:lnTo>
                  <a:pt x="1387264" y="66266"/>
                </a:lnTo>
                <a:cubicBezTo>
                  <a:pt x="1390253" y="69255"/>
                  <a:pt x="1391748" y="71692"/>
                  <a:pt x="1391748" y="73577"/>
                </a:cubicBezTo>
                <a:cubicBezTo>
                  <a:pt x="1392529" y="78414"/>
                  <a:pt x="1387456" y="82581"/>
                  <a:pt x="1376530" y="86079"/>
                </a:cubicBezTo>
                <a:cubicBezTo>
                  <a:pt x="1363619" y="108118"/>
                  <a:pt x="1352352" y="123143"/>
                  <a:pt x="1342727" y="131155"/>
                </a:cubicBezTo>
                <a:cubicBezTo>
                  <a:pt x="1376970" y="140085"/>
                  <a:pt x="1393261" y="152847"/>
                  <a:pt x="1391599" y="169441"/>
                </a:cubicBezTo>
                <a:cubicBezTo>
                  <a:pt x="1389019" y="184014"/>
                  <a:pt x="1381013" y="192200"/>
                  <a:pt x="1367582" y="193998"/>
                </a:cubicBezTo>
                <a:cubicBezTo>
                  <a:pt x="1358292" y="194779"/>
                  <a:pt x="1352686" y="189434"/>
                  <a:pt x="1350764" y="177962"/>
                </a:cubicBezTo>
                <a:cubicBezTo>
                  <a:pt x="1347056" y="163972"/>
                  <a:pt x="1343986" y="152586"/>
                  <a:pt x="1341555" y="143806"/>
                </a:cubicBezTo>
                <a:lnTo>
                  <a:pt x="1341555" y="260468"/>
                </a:lnTo>
                <a:cubicBezTo>
                  <a:pt x="1341555" y="269559"/>
                  <a:pt x="1337797" y="274638"/>
                  <a:pt x="1330282" y="275704"/>
                </a:cubicBezTo>
                <a:cubicBezTo>
                  <a:pt x="1319417" y="277267"/>
                  <a:pt x="1308732" y="278049"/>
                  <a:pt x="1298228" y="278049"/>
                </a:cubicBezTo>
                <a:cubicBezTo>
                  <a:pt x="1299778" y="242206"/>
                  <a:pt x="1300553" y="209885"/>
                  <a:pt x="1300553" y="181087"/>
                </a:cubicBezTo>
                <a:lnTo>
                  <a:pt x="1300553" y="167153"/>
                </a:lnTo>
                <a:cubicBezTo>
                  <a:pt x="1291810" y="176120"/>
                  <a:pt x="1278173" y="184677"/>
                  <a:pt x="1259644" y="192826"/>
                </a:cubicBezTo>
                <a:lnTo>
                  <a:pt x="1255030" y="185868"/>
                </a:lnTo>
                <a:cubicBezTo>
                  <a:pt x="1291766" y="147867"/>
                  <a:pt x="1317836" y="112056"/>
                  <a:pt x="1333240" y="78433"/>
                </a:cubicBezTo>
                <a:lnTo>
                  <a:pt x="1264369" y="78433"/>
                </a:lnTo>
                <a:lnTo>
                  <a:pt x="1264369" y="65485"/>
                </a:lnTo>
                <a:lnTo>
                  <a:pt x="1331100" y="65485"/>
                </a:lnTo>
                <a:close/>
                <a:moveTo>
                  <a:pt x="1006971" y="42714"/>
                </a:moveTo>
                <a:lnTo>
                  <a:pt x="1006971" y="201216"/>
                </a:lnTo>
                <a:lnTo>
                  <a:pt x="1066019" y="201216"/>
                </a:lnTo>
                <a:lnTo>
                  <a:pt x="1066019" y="139173"/>
                </a:lnTo>
                <a:lnTo>
                  <a:pt x="1018170" y="139173"/>
                </a:lnTo>
                <a:lnTo>
                  <a:pt x="1018170" y="127379"/>
                </a:lnTo>
                <a:lnTo>
                  <a:pt x="1066019" y="127379"/>
                </a:lnTo>
                <a:lnTo>
                  <a:pt x="1066019" y="83195"/>
                </a:lnTo>
                <a:lnTo>
                  <a:pt x="1012329" y="83195"/>
                </a:lnTo>
                <a:lnTo>
                  <a:pt x="1012329" y="70247"/>
                </a:lnTo>
                <a:lnTo>
                  <a:pt x="1122387" y="70247"/>
                </a:lnTo>
                <a:lnTo>
                  <a:pt x="1138926" y="50379"/>
                </a:lnTo>
                <a:lnTo>
                  <a:pt x="1166794" y="71419"/>
                </a:lnTo>
                <a:cubicBezTo>
                  <a:pt x="1168964" y="71419"/>
                  <a:pt x="1170049" y="72598"/>
                  <a:pt x="1170049" y="74954"/>
                </a:cubicBezTo>
                <a:cubicBezTo>
                  <a:pt x="1170049" y="79245"/>
                  <a:pt x="1167036" y="81992"/>
                  <a:pt x="1161008" y="83195"/>
                </a:cubicBezTo>
                <a:lnTo>
                  <a:pt x="1108174" y="83195"/>
                </a:lnTo>
                <a:lnTo>
                  <a:pt x="1108174" y="127379"/>
                </a:lnTo>
                <a:lnTo>
                  <a:pt x="1117606" y="127379"/>
                </a:lnTo>
                <a:lnTo>
                  <a:pt x="1132991" y="107510"/>
                </a:lnTo>
                <a:lnTo>
                  <a:pt x="1160338" y="128755"/>
                </a:lnTo>
                <a:cubicBezTo>
                  <a:pt x="1161355" y="130814"/>
                  <a:pt x="1161864" y="131844"/>
                  <a:pt x="1161864" y="131844"/>
                </a:cubicBezTo>
                <a:cubicBezTo>
                  <a:pt x="1161864" y="136730"/>
                  <a:pt x="1158732" y="139173"/>
                  <a:pt x="1152469" y="139173"/>
                </a:cubicBezTo>
                <a:lnTo>
                  <a:pt x="1108174" y="139173"/>
                </a:lnTo>
                <a:lnTo>
                  <a:pt x="1108174" y="201216"/>
                </a:lnTo>
                <a:lnTo>
                  <a:pt x="1123671" y="201216"/>
                </a:lnTo>
                <a:lnTo>
                  <a:pt x="1132545" y="194649"/>
                </a:lnTo>
                <a:cubicBezTo>
                  <a:pt x="1127472" y="194202"/>
                  <a:pt x="1123968" y="188857"/>
                  <a:pt x="1122034" y="178613"/>
                </a:cubicBezTo>
                <a:cubicBezTo>
                  <a:pt x="1120558" y="170477"/>
                  <a:pt x="1116670" y="161318"/>
                  <a:pt x="1110369" y="151135"/>
                </a:cubicBezTo>
                <a:lnTo>
                  <a:pt x="1114685" y="145164"/>
                </a:lnTo>
                <a:cubicBezTo>
                  <a:pt x="1144588" y="150174"/>
                  <a:pt x="1159539" y="159922"/>
                  <a:pt x="1159539" y="174408"/>
                </a:cubicBezTo>
                <a:cubicBezTo>
                  <a:pt x="1159539" y="182792"/>
                  <a:pt x="1156816" y="188119"/>
                  <a:pt x="1151372" y="190389"/>
                </a:cubicBezTo>
                <a:lnTo>
                  <a:pt x="1171054" y="202983"/>
                </a:lnTo>
                <a:lnTo>
                  <a:pt x="1171984" y="203865"/>
                </a:lnTo>
                <a:lnTo>
                  <a:pt x="1171984" y="42714"/>
                </a:lnTo>
                <a:close/>
                <a:moveTo>
                  <a:pt x="2596695" y="41327"/>
                </a:moveTo>
                <a:lnTo>
                  <a:pt x="2589125" y="43905"/>
                </a:lnTo>
                <a:lnTo>
                  <a:pt x="2555992" y="43905"/>
                </a:lnTo>
                <a:lnTo>
                  <a:pt x="2555992" y="101442"/>
                </a:lnTo>
                <a:lnTo>
                  <a:pt x="2568066" y="86116"/>
                </a:lnTo>
                <a:lnTo>
                  <a:pt x="2594818" y="107157"/>
                </a:lnTo>
                <a:lnTo>
                  <a:pt x="2597143" y="108297"/>
                </a:lnTo>
                <a:lnTo>
                  <a:pt x="2597143" y="69373"/>
                </a:lnTo>
                <a:cubicBezTo>
                  <a:pt x="2597143" y="67810"/>
                  <a:pt x="2597143" y="62415"/>
                  <a:pt x="2597143" y="53188"/>
                </a:cubicBezTo>
                <a:close/>
                <a:moveTo>
                  <a:pt x="5100340" y="40333"/>
                </a:moveTo>
                <a:lnTo>
                  <a:pt x="5100340" y="75010"/>
                </a:lnTo>
                <a:lnTo>
                  <a:pt x="5157006" y="75010"/>
                </a:lnTo>
                <a:lnTo>
                  <a:pt x="5157006" y="40333"/>
                </a:lnTo>
                <a:close/>
                <a:moveTo>
                  <a:pt x="411658" y="37952"/>
                </a:moveTo>
                <a:lnTo>
                  <a:pt x="411658" y="63104"/>
                </a:lnTo>
                <a:lnTo>
                  <a:pt x="509997" y="63104"/>
                </a:lnTo>
                <a:lnTo>
                  <a:pt x="509997" y="37952"/>
                </a:lnTo>
                <a:close/>
                <a:moveTo>
                  <a:pt x="3868340" y="31998"/>
                </a:moveTo>
                <a:lnTo>
                  <a:pt x="3868340" y="39589"/>
                </a:lnTo>
                <a:cubicBezTo>
                  <a:pt x="3870675" y="74256"/>
                  <a:pt x="3857296" y="102293"/>
                  <a:pt x="3828202" y="123699"/>
                </a:cubicBezTo>
                <a:lnTo>
                  <a:pt x="3810939" y="133350"/>
                </a:lnTo>
                <a:lnTo>
                  <a:pt x="3905771" y="133350"/>
                </a:lnTo>
                <a:lnTo>
                  <a:pt x="3920112" y="116690"/>
                </a:lnTo>
                <a:lnTo>
                  <a:pt x="3919220" y="116607"/>
                </a:lnTo>
                <a:cubicBezTo>
                  <a:pt x="3905832" y="112496"/>
                  <a:pt x="3899724" y="100459"/>
                  <a:pt x="3900896" y="80498"/>
                </a:cubicBezTo>
                <a:lnTo>
                  <a:pt x="3900896" y="31998"/>
                </a:lnTo>
                <a:close/>
                <a:moveTo>
                  <a:pt x="2362646" y="24520"/>
                </a:moveTo>
                <a:lnTo>
                  <a:pt x="2421545" y="36259"/>
                </a:lnTo>
                <a:cubicBezTo>
                  <a:pt x="2428193" y="37449"/>
                  <a:pt x="2431126" y="39948"/>
                  <a:pt x="2430345" y="43756"/>
                </a:cubicBezTo>
                <a:cubicBezTo>
                  <a:pt x="2430345" y="49734"/>
                  <a:pt x="2425111" y="54732"/>
                  <a:pt x="2414643" y="58750"/>
                </a:cubicBezTo>
                <a:cubicBezTo>
                  <a:pt x="2400777" y="120415"/>
                  <a:pt x="2380326" y="164666"/>
                  <a:pt x="2353289" y="191505"/>
                </a:cubicBezTo>
                <a:cubicBezTo>
                  <a:pt x="2379954" y="207950"/>
                  <a:pt x="2417310" y="219416"/>
                  <a:pt x="2465356" y="225903"/>
                </a:cubicBezTo>
                <a:lnTo>
                  <a:pt x="2462175" y="236339"/>
                </a:lnTo>
                <a:cubicBezTo>
                  <a:pt x="2448123" y="241796"/>
                  <a:pt x="2435808" y="256065"/>
                  <a:pt x="2425229" y="279146"/>
                </a:cubicBezTo>
                <a:cubicBezTo>
                  <a:pt x="2371278" y="263333"/>
                  <a:pt x="2334301" y="245430"/>
                  <a:pt x="2314296" y="225438"/>
                </a:cubicBezTo>
                <a:cubicBezTo>
                  <a:pt x="2285262" y="246249"/>
                  <a:pt x="2240694" y="264152"/>
                  <a:pt x="2180592" y="279146"/>
                </a:cubicBezTo>
                <a:lnTo>
                  <a:pt x="2176890" y="268858"/>
                </a:lnTo>
                <a:cubicBezTo>
                  <a:pt x="2227405" y="244971"/>
                  <a:pt x="2264761" y="221587"/>
                  <a:pt x="2288958" y="198705"/>
                </a:cubicBezTo>
                <a:cubicBezTo>
                  <a:pt x="2263359" y="166880"/>
                  <a:pt x="2245457" y="111932"/>
                  <a:pt x="2235250" y="33859"/>
                </a:cubicBezTo>
                <a:lnTo>
                  <a:pt x="2247156" y="29189"/>
                </a:lnTo>
                <a:cubicBezTo>
                  <a:pt x="2265635" y="91710"/>
                  <a:pt x="2289894" y="136848"/>
                  <a:pt x="2319933" y="164604"/>
                </a:cubicBezTo>
                <a:cubicBezTo>
                  <a:pt x="2337469" y="140866"/>
                  <a:pt x="2350101" y="110549"/>
                  <a:pt x="2357828" y="73652"/>
                </a:cubicBezTo>
                <a:cubicBezTo>
                  <a:pt x="2360172" y="58533"/>
                  <a:pt x="2361778" y="42156"/>
                  <a:pt x="2362646" y="24520"/>
                </a:cubicBezTo>
                <a:close/>
                <a:moveTo>
                  <a:pt x="837315" y="24396"/>
                </a:moveTo>
                <a:lnTo>
                  <a:pt x="830126" y="28055"/>
                </a:lnTo>
                <a:cubicBezTo>
                  <a:pt x="830126" y="56208"/>
                  <a:pt x="830833" y="79797"/>
                  <a:pt x="832247" y="98822"/>
                </a:cubicBezTo>
                <a:lnTo>
                  <a:pt x="859352" y="98822"/>
                </a:lnTo>
                <a:lnTo>
                  <a:pt x="873652" y="79198"/>
                </a:lnTo>
                <a:lnTo>
                  <a:pt x="872486" y="79512"/>
                </a:lnTo>
                <a:cubicBezTo>
                  <a:pt x="863457" y="79512"/>
                  <a:pt x="857064" y="73844"/>
                  <a:pt x="853306" y="62508"/>
                </a:cubicBezTo>
                <a:cubicBezTo>
                  <a:pt x="849610" y="50031"/>
                  <a:pt x="843768" y="38795"/>
                  <a:pt x="835781" y="28799"/>
                </a:cubicBezTo>
                <a:close/>
                <a:moveTo>
                  <a:pt x="2981123" y="18065"/>
                </a:moveTo>
                <a:lnTo>
                  <a:pt x="2969902" y="30324"/>
                </a:lnTo>
                <a:cubicBezTo>
                  <a:pt x="2969902" y="54062"/>
                  <a:pt x="2970590" y="73918"/>
                  <a:pt x="2971967" y="89893"/>
                </a:cubicBezTo>
                <a:lnTo>
                  <a:pt x="3009472" y="88888"/>
                </a:lnTo>
                <a:lnTo>
                  <a:pt x="3023462" y="71345"/>
                </a:lnTo>
                <a:cubicBezTo>
                  <a:pt x="3023921" y="72126"/>
                  <a:pt x="3022389" y="72517"/>
                  <a:pt x="3018867" y="72517"/>
                </a:cubicBezTo>
                <a:cubicBezTo>
                  <a:pt x="3011983" y="72517"/>
                  <a:pt x="3006191" y="68269"/>
                  <a:pt x="3001491" y="59773"/>
                </a:cubicBezTo>
                <a:cubicBezTo>
                  <a:pt x="2995488" y="46255"/>
                  <a:pt x="2988022" y="34417"/>
                  <a:pt x="2979092" y="24259"/>
                </a:cubicBezTo>
                <a:close/>
                <a:moveTo>
                  <a:pt x="1179630" y="7553"/>
                </a:moveTo>
                <a:lnTo>
                  <a:pt x="1220502" y="24278"/>
                </a:lnTo>
                <a:cubicBezTo>
                  <a:pt x="1224831" y="26448"/>
                  <a:pt x="1226995" y="29071"/>
                  <a:pt x="1226995" y="32147"/>
                </a:cubicBezTo>
                <a:cubicBezTo>
                  <a:pt x="1226995" y="38150"/>
                  <a:pt x="1223107" y="43477"/>
                  <a:pt x="1215330" y="48128"/>
                </a:cubicBezTo>
                <a:lnTo>
                  <a:pt x="1215330" y="113668"/>
                </a:lnTo>
                <a:cubicBezTo>
                  <a:pt x="1215330" y="172033"/>
                  <a:pt x="1216105" y="221432"/>
                  <a:pt x="1217656" y="261863"/>
                </a:cubicBezTo>
                <a:cubicBezTo>
                  <a:pt x="1217656" y="270297"/>
                  <a:pt x="1214264" y="274514"/>
                  <a:pt x="1207480" y="274514"/>
                </a:cubicBezTo>
                <a:cubicBezTo>
                  <a:pt x="1203685" y="275270"/>
                  <a:pt x="1196801" y="276033"/>
                  <a:pt x="1186830" y="276802"/>
                </a:cubicBezTo>
                <a:cubicBezTo>
                  <a:pt x="1182018" y="277608"/>
                  <a:pt x="1177069" y="278011"/>
                  <a:pt x="1171984" y="278011"/>
                </a:cubicBezTo>
                <a:lnTo>
                  <a:pt x="1171984" y="253492"/>
                </a:lnTo>
                <a:lnTo>
                  <a:pt x="1006971" y="253492"/>
                </a:lnTo>
                <a:lnTo>
                  <a:pt x="1006971" y="261882"/>
                </a:lnTo>
                <a:cubicBezTo>
                  <a:pt x="1007740" y="271072"/>
                  <a:pt x="1003939" y="275667"/>
                  <a:pt x="995567" y="275667"/>
                </a:cubicBezTo>
                <a:cubicBezTo>
                  <a:pt x="980424" y="277230"/>
                  <a:pt x="969001" y="277472"/>
                  <a:pt x="961299" y="276393"/>
                </a:cubicBezTo>
                <a:cubicBezTo>
                  <a:pt x="962850" y="238553"/>
                  <a:pt x="963625" y="201005"/>
                  <a:pt x="963625" y="163749"/>
                </a:cubicBezTo>
                <a:lnTo>
                  <a:pt x="963625" y="89204"/>
                </a:lnTo>
                <a:cubicBezTo>
                  <a:pt x="963625" y="57529"/>
                  <a:pt x="963240" y="33040"/>
                  <a:pt x="962471" y="15739"/>
                </a:cubicBezTo>
                <a:lnTo>
                  <a:pt x="1011975" y="29766"/>
                </a:lnTo>
                <a:lnTo>
                  <a:pt x="1167389" y="29766"/>
                </a:lnTo>
                <a:close/>
                <a:moveTo>
                  <a:pt x="3231840" y="6995"/>
                </a:moveTo>
                <a:lnTo>
                  <a:pt x="3284543" y="11721"/>
                </a:lnTo>
                <a:cubicBezTo>
                  <a:pt x="3288673" y="11708"/>
                  <a:pt x="3291358" y="13556"/>
                  <a:pt x="3292599" y="17264"/>
                </a:cubicBezTo>
                <a:cubicBezTo>
                  <a:pt x="3293430" y="22870"/>
                  <a:pt x="3289176" y="27670"/>
                  <a:pt x="3279837" y="31664"/>
                </a:cubicBezTo>
                <a:lnTo>
                  <a:pt x="3279837" y="116737"/>
                </a:lnTo>
                <a:cubicBezTo>
                  <a:pt x="3302595" y="93471"/>
                  <a:pt x="3320398" y="70514"/>
                  <a:pt x="3333247" y="47867"/>
                </a:cubicBezTo>
                <a:lnTo>
                  <a:pt x="3375217" y="76368"/>
                </a:lnTo>
                <a:cubicBezTo>
                  <a:pt x="3379334" y="79431"/>
                  <a:pt x="3381393" y="82402"/>
                  <a:pt x="3381393" y="85279"/>
                </a:cubicBezTo>
                <a:cubicBezTo>
                  <a:pt x="3380227" y="93886"/>
                  <a:pt x="3373493" y="96633"/>
                  <a:pt x="3361190" y="93520"/>
                </a:cubicBezTo>
                <a:cubicBezTo>
                  <a:pt x="3334798" y="117184"/>
                  <a:pt x="3307680" y="138045"/>
                  <a:pt x="3279837" y="156102"/>
                </a:cubicBezTo>
                <a:lnTo>
                  <a:pt x="3279837" y="218089"/>
                </a:lnTo>
                <a:cubicBezTo>
                  <a:pt x="3279055" y="224452"/>
                  <a:pt x="3281753" y="227639"/>
                  <a:pt x="3287929" y="227652"/>
                </a:cubicBezTo>
                <a:lnTo>
                  <a:pt x="3326290" y="227652"/>
                </a:lnTo>
                <a:cubicBezTo>
                  <a:pt x="3333669" y="227639"/>
                  <a:pt x="3338022" y="224322"/>
                  <a:pt x="3339349" y="217699"/>
                </a:cubicBezTo>
                <a:lnTo>
                  <a:pt x="3357544" y="156419"/>
                </a:lnTo>
                <a:lnTo>
                  <a:pt x="3369599" y="159414"/>
                </a:lnTo>
                <a:lnTo>
                  <a:pt x="3372054" y="210164"/>
                </a:lnTo>
                <a:cubicBezTo>
                  <a:pt x="3372054" y="217494"/>
                  <a:pt x="3373567" y="222368"/>
                  <a:pt x="3376594" y="224787"/>
                </a:cubicBezTo>
                <a:cubicBezTo>
                  <a:pt x="3384469" y="229239"/>
                  <a:pt x="3387979" y="234405"/>
                  <a:pt x="3387123" y="240283"/>
                </a:cubicBezTo>
                <a:cubicBezTo>
                  <a:pt x="3385399" y="258341"/>
                  <a:pt x="3368681" y="267792"/>
                  <a:pt x="3336968" y="268635"/>
                </a:cubicBezTo>
                <a:lnTo>
                  <a:pt x="3270423" y="268635"/>
                </a:lnTo>
                <a:cubicBezTo>
                  <a:pt x="3245470" y="268635"/>
                  <a:pt x="3232993" y="257324"/>
                  <a:pt x="3232993" y="234702"/>
                </a:cubicBezTo>
                <a:lnTo>
                  <a:pt x="3232993" y="179915"/>
                </a:lnTo>
                <a:cubicBezTo>
                  <a:pt x="3230860" y="182061"/>
                  <a:pt x="3224336" y="185484"/>
                  <a:pt x="3213422" y="190184"/>
                </a:cubicBezTo>
                <a:cubicBezTo>
                  <a:pt x="3204071" y="194078"/>
                  <a:pt x="3195978" y="197272"/>
                  <a:pt x="3189145" y="199765"/>
                </a:cubicBezTo>
                <a:lnTo>
                  <a:pt x="3185145" y="189868"/>
                </a:lnTo>
                <a:cubicBezTo>
                  <a:pt x="3193702" y="184262"/>
                  <a:pt x="3207581" y="173925"/>
                  <a:pt x="3226779" y="158856"/>
                </a:cubicBezTo>
                <a:cubicBezTo>
                  <a:pt x="3229669" y="156537"/>
                  <a:pt x="3231740" y="154751"/>
                  <a:pt x="3232993" y="153498"/>
                </a:cubicBezTo>
                <a:lnTo>
                  <a:pt x="3232993" y="75940"/>
                </a:lnTo>
                <a:cubicBezTo>
                  <a:pt x="3232993" y="59680"/>
                  <a:pt x="3232608" y="36699"/>
                  <a:pt x="3231840" y="6995"/>
                </a:cubicBezTo>
                <a:close/>
                <a:moveTo>
                  <a:pt x="2924230" y="6995"/>
                </a:moveTo>
                <a:lnTo>
                  <a:pt x="2972711" y="10586"/>
                </a:lnTo>
                <a:lnTo>
                  <a:pt x="2981504" y="17531"/>
                </a:lnTo>
                <a:lnTo>
                  <a:pt x="3007995" y="20876"/>
                </a:lnTo>
                <a:cubicBezTo>
                  <a:pt x="3030966" y="25755"/>
                  <a:pt x="3042782" y="35161"/>
                  <a:pt x="3043442" y="49095"/>
                </a:cubicBezTo>
                <a:cubicBezTo>
                  <a:pt x="3043442" y="58211"/>
                  <a:pt x="3039554" y="64555"/>
                  <a:pt x="3031777" y="68126"/>
                </a:cubicBezTo>
                <a:lnTo>
                  <a:pt x="3064668" y="83716"/>
                </a:lnTo>
                <a:cubicBezTo>
                  <a:pt x="3067645" y="87387"/>
                  <a:pt x="3068743" y="89955"/>
                  <a:pt x="3067961" y="91418"/>
                </a:cubicBezTo>
                <a:cubicBezTo>
                  <a:pt x="3067961" y="94829"/>
                  <a:pt x="3064699" y="97074"/>
                  <a:pt x="3058176" y="98153"/>
                </a:cubicBezTo>
                <a:lnTo>
                  <a:pt x="2973400" y="103789"/>
                </a:lnTo>
                <a:cubicBezTo>
                  <a:pt x="2977219" y="151600"/>
                  <a:pt x="2995538" y="189242"/>
                  <a:pt x="3028354" y="216713"/>
                </a:cubicBezTo>
                <a:cubicBezTo>
                  <a:pt x="3028751" y="216986"/>
                  <a:pt x="3029483" y="216204"/>
                  <a:pt x="3030550" y="214369"/>
                </a:cubicBezTo>
                <a:lnTo>
                  <a:pt x="3055125" y="156419"/>
                </a:lnTo>
                <a:lnTo>
                  <a:pt x="3064464" y="159749"/>
                </a:lnTo>
                <a:lnTo>
                  <a:pt x="3062045" y="221364"/>
                </a:lnTo>
                <a:cubicBezTo>
                  <a:pt x="3061314" y="226932"/>
                  <a:pt x="3062355" y="231806"/>
                  <a:pt x="3065171" y="235986"/>
                </a:cubicBezTo>
                <a:cubicBezTo>
                  <a:pt x="3070144" y="240947"/>
                  <a:pt x="3072631" y="245536"/>
                  <a:pt x="3072631" y="249753"/>
                </a:cubicBezTo>
                <a:cubicBezTo>
                  <a:pt x="3070820" y="266893"/>
                  <a:pt x="3061958" y="275909"/>
                  <a:pt x="3046046" y="276802"/>
                </a:cubicBezTo>
                <a:cubicBezTo>
                  <a:pt x="3030841" y="276802"/>
                  <a:pt x="3015189" y="268244"/>
                  <a:pt x="2999091" y="251129"/>
                </a:cubicBezTo>
                <a:cubicBezTo>
                  <a:pt x="2959404" y="218796"/>
                  <a:pt x="2936131" y="170929"/>
                  <a:pt x="2929272" y="107529"/>
                </a:cubicBezTo>
                <a:lnTo>
                  <a:pt x="2872215" y="111045"/>
                </a:lnTo>
                <a:lnTo>
                  <a:pt x="2870541" y="98339"/>
                </a:lnTo>
                <a:lnTo>
                  <a:pt x="2927728" y="94841"/>
                </a:lnTo>
                <a:cubicBezTo>
                  <a:pt x="2926959" y="86296"/>
                  <a:pt x="2926574" y="76256"/>
                  <a:pt x="2926574" y="64722"/>
                </a:cubicBezTo>
                <a:cubicBezTo>
                  <a:pt x="2925793" y="58496"/>
                  <a:pt x="2925402" y="49492"/>
                  <a:pt x="2925402" y="37710"/>
                </a:cubicBezTo>
                <a:cubicBezTo>
                  <a:pt x="2924621" y="26027"/>
                  <a:pt x="2924230" y="15789"/>
                  <a:pt x="2924230" y="6995"/>
                </a:cubicBezTo>
                <a:close/>
                <a:moveTo>
                  <a:pt x="517531" y="5135"/>
                </a:moveTo>
                <a:lnTo>
                  <a:pt x="554552" y="20520"/>
                </a:lnTo>
                <a:cubicBezTo>
                  <a:pt x="559960" y="22678"/>
                  <a:pt x="562663" y="25351"/>
                  <a:pt x="562663" y="28538"/>
                </a:cubicBezTo>
                <a:cubicBezTo>
                  <a:pt x="562663" y="32805"/>
                  <a:pt x="559160" y="37635"/>
                  <a:pt x="552152" y="43030"/>
                </a:cubicBezTo>
                <a:lnTo>
                  <a:pt x="552152" y="63215"/>
                </a:lnTo>
                <a:cubicBezTo>
                  <a:pt x="552152" y="63984"/>
                  <a:pt x="552152" y="66644"/>
                  <a:pt x="552152" y="71196"/>
                </a:cubicBezTo>
                <a:cubicBezTo>
                  <a:pt x="552934" y="87456"/>
                  <a:pt x="553324" y="102165"/>
                  <a:pt x="553324" y="115324"/>
                </a:cubicBezTo>
                <a:cubicBezTo>
                  <a:pt x="554106" y="122777"/>
                  <a:pt x="550732" y="127062"/>
                  <a:pt x="543204" y="128179"/>
                </a:cubicBezTo>
                <a:cubicBezTo>
                  <a:pt x="534659" y="130510"/>
                  <a:pt x="523590" y="131676"/>
                  <a:pt x="509997" y="131676"/>
                </a:cubicBezTo>
                <a:lnTo>
                  <a:pt x="509997" y="115342"/>
                </a:lnTo>
                <a:lnTo>
                  <a:pt x="411658" y="115342"/>
                </a:lnTo>
                <a:lnTo>
                  <a:pt x="411658" y="117593"/>
                </a:lnTo>
                <a:cubicBezTo>
                  <a:pt x="411658" y="124861"/>
                  <a:pt x="407994" y="129543"/>
                  <a:pt x="400664" y="131639"/>
                </a:cubicBezTo>
                <a:cubicBezTo>
                  <a:pt x="388014" y="133226"/>
                  <a:pt x="377236" y="134020"/>
                  <a:pt x="368331" y="134020"/>
                </a:cubicBezTo>
                <a:cubicBezTo>
                  <a:pt x="368331" y="120663"/>
                  <a:pt x="368722" y="107082"/>
                  <a:pt x="369503" y="93278"/>
                </a:cubicBezTo>
                <a:cubicBezTo>
                  <a:pt x="369503" y="85564"/>
                  <a:pt x="369503" y="80554"/>
                  <a:pt x="369503" y="78247"/>
                </a:cubicBezTo>
                <a:lnTo>
                  <a:pt x="369503" y="59755"/>
                </a:lnTo>
                <a:cubicBezTo>
                  <a:pt x="369503" y="58217"/>
                  <a:pt x="369503" y="54825"/>
                  <a:pt x="369503" y="49579"/>
                </a:cubicBezTo>
                <a:cubicBezTo>
                  <a:pt x="368722" y="35775"/>
                  <a:pt x="368331" y="23683"/>
                  <a:pt x="368331" y="13302"/>
                </a:cubicBezTo>
                <a:lnTo>
                  <a:pt x="414542" y="25004"/>
                </a:lnTo>
                <a:lnTo>
                  <a:pt x="506369" y="25004"/>
                </a:lnTo>
                <a:close/>
                <a:moveTo>
                  <a:pt x="2713192" y="5116"/>
                </a:moveTo>
                <a:lnTo>
                  <a:pt x="2752297" y="20483"/>
                </a:lnTo>
                <a:cubicBezTo>
                  <a:pt x="2756216" y="21798"/>
                  <a:pt x="2758175" y="24129"/>
                  <a:pt x="2758175" y="27478"/>
                </a:cubicBezTo>
                <a:cubicBezTo>
                  <a:pt x="2758957" y="32488"/>
                  <a:pt x="2755453" y="37393"/>
                  <a:pt x="2747664" y="42193"/>
                </a:cubicBezTo>
                <a:lnTo>
                  <a:pt x="2747664" y="77540"/>
                </a:lnTo>
                <a:cubicBezTo>
                  <a:pt x="2747664" y="112031"/>
                  <a:pt x="2748043" y="140035"/>
                  <a:pt x="2748799" y="161553"/>
                </a:cubicBezTo>
                <a:cubicBezTo>
                  <a:pt x="2748824" y="166316"/>
                  <a:pt x="2746126" y="169782"/>
                  <a:pt x="2740707" y="171953"/>
                </a:cubicBezTo>
                <a:cubicBezTo>
                  <a:pt x="2736515" y="173627"/>
                  <a:pt x="2728553" y="174855"/>
                  <a:pt x="2716820" y="175636"/>
                </a:cubicBezTo>
                <a:cubicBezTo>
                  <a:pt x="2713608" y="176442"/>
                  <a:pt x="2709837" y="176845"/>
                  <a:pt x="2705509" y="176845"/>
                </a:cubicBezTo>
                <a:lnTo>
                  <a:pt x="2705509" y="166052"/>
                </a:lnTo>
                <a:lnTo>
                  <a:pt x="2703649" y="169051"/>
                </a:lnTo>
                <a:lnTo>
                  <a:pt x="2703649" y="227819"/>
                </a:lnTo>
                <a:cubicBezTo>
                  <a:pt x="2703649" y="233239"/>
                  <a:pt x="2705571" y="235949"/>
                  <a:pt x="2709416" y="235949"/>
                </a:cubicBezTo>
                <a:lnTo>
                  <a:pt x="2715294" y="235949"/>
                </a:lnTo>
                <a:cubicBezTo>
                  <a:pt x="2720379" y="235936"/>
                  <a:pt x="2724243" y="231918"/>
                  <a:pt x="2726884" y="223894"/>
                </a:cubicBezTo>
                <a:lnTo>
                  <a:pt x="2743144" y="178724"/>
                </a:lnTo>
                <a:lnTo>
                  <a:pt x="2752669" y="182036"/>
                </a:lnTo>
                <a:lnTo>
                  <a:pt x="2752669" y="209588"/>
                </a:lnTo>
                <a:cubicBezTo>
                  <a:pt x="2751887" y="222635"/>
                  <a:pt x="2753872" y="230510"/>
                  <a:pt x="2758622" y="233214"/>
                </a:cubicBezTo>
                <a:cubicBezTo>
                  <a:pt x="2763992" y="236811"/>
                  <a:pt x="2766677" y="241034"/>
                  <a:pt x="2766677" y="245883"/>
                </a:cubicBezTo>
                <a:cubicBezTo>
                  <a:pt x="2765722" y="261051"/>
                  <a:pt x="2752861" y="269063"/>
                  <a:pt x="2728094" y="269919"/>
                </a:cubicBezTo>
                <a:lnTo>
                  <a:pt x="2697844" y="269919"/>
                </a:lnTo>
                <a:cubicBezTo>
                  <a:pt x="2674367" y="270688"/>
                  <a:pt x="2663018" y="260549"/>
                  <a:pt x="2663800" y="239502"/>
                </a:cubicBezTo>
                <a:lnTo>
                  <a:pt x="2663800" y="202202"/>
                </a:lnTo>
                <a:cubicBezTo>
                  <a:pt x="2649785" y="234436"/>
                  <a:pt x="2615276" y="260505"/>
                  <a:pt x="2560271" y="280411"/>
                </a:cubicBezTo>
                <a:lnTo>
                  <a:pt x="2556179" y="271761"/>
                </a:lnTo>
                <a:cubicBezTo>
                  <a:pt x="2588884" y="248258"/>
                  <a:pt x="2613115" y="222833"/>
                  <a:pt x="2628872" y="195486"/>
                </a:cubicBezTo>
                <a:lnTo>
                  <a:pt x="2634631" y="172344"/>
                </a:lnTo>
                <a:lnTo>
                  <a:pt x="2638146" y="168604"/>
                </a:lnTo>
                <a:lnTo>
                  <a:pt x="2638146" y="158217"/>
                </a:lnTo>
                <a:lnTo>
                  <a:pt x="2650722" y="107678"/>
                </a:lnTo>
                <a:lnTo>
                  <a:pt x="2650722" y="102915"/>
                </a:lnTo>
                <a:cubicBezTo>
                  <a:pt x="2650722" y="80603"/>
                  <a:pt x="2650337" y="64232"/>
                  <a:pt x="2649568" y="53802"/>
                </a:cubicBezTo>
                <a:lnTo>
                  <a:pt x="2693993" y="59662"/>
                </a:lnTo>
                <a:cubicBezTo>
                  <a:pt x="2701038" y="59662"/>
                  <a:pt x="2704163" y="61814"/>
                  <a:pt x="2703370" y="66117"/>
                </a:cubicBezTo>
                <a:cubicBezTo>
                  <a:pt x="2701336" y="73199"/>
                  <a:pt x="2697454" y="77453"/>
                  <a:pt x="2691724" y="78879"/>
                </a:cubicBezTo>
                <a:lnTo>
                  <a:pt x="2691724" y="95027"/>
                </a:lnTo>
                <a:cubicBezTo>
                  <a:pt x="2692493" y="116161"/>
                  <a:pt x="2690546" y="134498"/>
                  <a:pt x="2685882" y="150038"/>
                </a:cubicBezTo>
                <a:lnTo>
                  <a:pt x="2702402" y="151898"/>
                </a:lnTo>
                <a:lnTo>
                  <a:pt x="2705509" y="152637"/>
                </a:lnTo>
                <a:lnTo>
                  <a:pt x="2705509" y="36761"/>
                </a:lnTo>
                <a:lnTo>
                  <a:pt x="2638146" y="36761"/>
                </a:lnTo>
                <a:lnTo>
                  <a:pt x="2638146" y="158217"/>
                </a:lnTo>
                <a:lnTo>
                  <a:pt x="2634631" y="172344"/>
                </a:lnTo>
                <a:lnTo>
                  <a:pt x="2628230" y="179152"/>
                </a:lnTo>
                <a:cubicBezTo>
                  <a:pt x="2614153" y="181496"/>
                  <a:pt x="2603791" y="182668"/>
                  <a:pt x="2597143" y="182668"/>
                </a:cubicBezTo>
                <a:lnTo>
                  <a:pt x="2597143" y="179019"/>
                </a:lnTo>
                <a:lnTo>
                  <a:pt x="2554337" y="210769"/>
                </a:lnTo>
                <a:cubicBezTo>
                  <a:pt x="2539745" y="220474"/>
                  <a:pt x="2525123" y="229084"/>
                  <a:pt x="2510470" y="236600"/>
                </a:cubicBezTo>
                <a:cubicBezTo>
                  <a:pt x="2510470" y="245319"/>
                  <a:pt x="2507332" y="249678"/>
                  <a:pt x="2501056" y="249678"/>
                </a:cubicBezTo>
                <a:cubicBezTo>
                  <a:pt x="2496988" y="249678"/>
                  <a:pt x="2494241" y="247049"/>
                  <a:pt x="2492815" y="241790"/>
                </a:cubicBezTo>
                <a:lnTo>
                  <a:pt x="2478806" y="195858"/>
                </a:lnTo>
                <a:cubicBezTo>
                  <a:pt x="2487104" y="195858"/>
                  <a:pt x="2497912" y="194699"/>
                  <a:pt x="2511232" y="192379"/>
                </a:cubicBezTo>
                <a:cubicBezTo>
                  <a:pt x="2511505" y="192367"/>
                  <a:pt x="2512417" y="191970"/>
                  <a:pt x="2513967" y="191189"/>
                </a:cubicBezTo>
                <a:cubicBezTo>
                  <a:pt x="2516261" y="191189"/>
                  <a:pt x="2516603" y="191189"/>
                  <a:pt x="2514990" y="191189"/>
                </a:cubicBezTo>
                <a:lnTo>
                  <a:pt x="2514990" y="120105"/>
                </a:lnTo>
                <a:lnTo>
                  <a:pt x="2479979" y="120105"/>
                </a:lnTo>
                <a:lnTo>
                  <a:pt x="2479979" y="107157"/>
                </a:lnTo>
                <a:lnTo>
                  <a:pt x="2514990" y="107157"/>
                </a:lnTo>
                <a:lnTo>
                  <a:pt x="2514990" y="43905"/>
                </a:lnTo>
                <a:lnTo>
                  <a:pt x="2481151" y="43905"/>
                </a:lnTo>
                <a:lnTo>
                  <a:pt x="2481151" y="30957"/>
                </a:lnTo>
                <a:lnTo>
                  <a:pt x="2547919" y="30957"/>
                </a:lnTo>
                <a:lnTo>
                  <a:pt x="2565499" y="7572"/>
                </a:lnTo>
                <a:lnTo>
                  <a:pt x="2596298" y="29298"/>
                </a:lnTo>
                <a:lnTo>
                  <a:pt x="2596264" y="28259"/>
                </a:lnTo>
                <a:cubicBezTo>
                  <a:pt x="2596069" y="21413"/>
                  <a:pt x="2595971" y="16030"/>
                  <a:pt x="2595971" y="12111"/>
                </a:cubicBezTo>
                <a:lnTo>
                  <a:pt x="2639671" y="23813"/>
                </a:lnTo>
                <a:lnTo>
                  <a:pt x="2702104" y="23813"/>
                </a:lnTo>
                <a:close/>
                <a:moveTo>
                  <a:pt x="3731511" y="4670"/>
                </a:moveTo>
                <a:cubicBezTo>
                  <a:pt x="3775131" y="13686"/>
                  <a:pt x="3796115" y="27695"/>
                  <a:pt x="3794466" y="46695"/>
                </a:cubicBezTo>
                <a:cubicBezTo>
                  <a:pt x="3791898" y="61293"/>
                  <a:pt x="3782764" y="69900"/>
                  <a:pt x="3767063" y="72517"/>
                </a:cubicBezTo>
                <a:cubicBezTo>
                  <a:pt x="3757798" y="72517"/>
                  <a:pt x="3751864" y="67339"/>
                  <a:pt x="3749259" y="56983"/>
                </a:cubicBezTo>
                <a:cubicBezTo>
                  <a:pt x="3746047" y="42534"/>
                  <a:pt x="3739325" y="27217"/>
                  <a:pt x="3729093" y="11032"/>
                </a:cubicBezTo>
                <a:close/>
                <a:moveTo>
                  <a:pt x="2281423" y="4670"/>
                </a:moveTo>
                <a:cubicBezTo>
                  <a:pt x="2320776" y="17779"/>
                  <a:pt x="2340452" y="33319"/>
                  <a:pt x="2340452" y="51290"/>
                </a:cubicBezTo>
                <a:cubicBezTo>
                  <a:pt x="2338679" y="68244"/>
                  <a:pt x="2330388" y="78024"/>
                  <a:pt x="2315579" y="80628"/>
                </a:cubicBezTo>
                <a:cubicBezTo>
                  <a:pt x="2303611" y="81447"/>
                  <a:pt x="2296678" y="75804"/>
                  <a:pt x="2294781" y="63699"/>
                </a:cubicBezTo>
                <a:cubicBezTo>
                  <a:pt x="2291742" y="44686"/>
                  <a:pt x="2285907" y="27447"/>
                  <a:pt x="2277275" y="11981"/>
                </a:cubicBezTo>
                <a:close/>
                <a:moveTo>
                  <a:pt x="1425643" y="4354"/>
                </a:moveTo>
                <a:lnTo>
                  <a:pt x="1475910" y="10214"/>
                </a:lnTo>
                <a:cubicBezTo>
                  <a:pt x="1481404" y="10214"/>
                  <a:pt x="1484151" y="12161"/>
                  <a:pt x="1484151" y="16055"/>
                </a:cubicBezTo>
                <a:cubicBezTo>
                  <a:pt x="1484920" y="22393"/>
                  <a:pt x="1480635" y="27162"/>
                  <a:pt x="1471296" y="30361"/>
                </a:cubicBezTo>
                <a:lnTo>
                  <a:pt x="1471296" y="104775"/>
                </a:lnTo>
                <a:lnTo>
                  <a:pt x="1474868" y="104775"/>
                </a:lnTo>
                <a:lnTo>
                  <a:pt x="1496039" y="76721"/>
                </a:lnTo>
                <a:lnTo>
                  <a:pt x="1532223" y="103603"/>
                </a:lnTo>
                <a:cubicBezTo>
                  <a:pt x="1535187" y="103603"/>
                  <a:pt x="1536669" y="105178"/>
                  <a:pt x="1536669" y="108329"/>
                </a:cubicBezTo>
                <a:cubicBezTo>
                  <a:pt x="1536669" y="114592"/>
                  <a:pt x="1532756" y="117723"/>
                  <a:pt x="1524930" y="117723"/>
                </a:cubicBezTo>
                <a:lnTo>
                  <a:pt x="1471296" y="117723"/>
                </a:lnTo>
                <a:lnTo>
                  <a:pt x="1471296" y="252413"/>
                </a:lnTo>
                <a:lnTo>
                  <a:pt x="1486681" y="252413"/>
                </a:lnTo>
                <a:lnTo>
                  <a:pt x="1508894" y="225549"/>
                </a:lnTo>
                <a:lnTo>
                  <a:pt x="1548687" y="252171"/>
                </a:lnTo>
                <a:cubicBezTo>
                  <a:pt x="1550795" y="254304"/>
                  <a:pt x="1551849" y="255917"/>
                  <a:pt x="1551849" y="257008"/>
                </a:cubicBezTo>
                <a:cubicBezTo>
                  <a:pt x="1552631" y="262577"/>
                  <a:pt x="1548327" y="265361"/>
                  <a:pt x="1538939" y="265361"/>
                </a:cubicBezTo>
                <a:lnTo>
                  <a:pt x="1353257" y="265361"/>
                </a:lnTo>
                <a:lnTo>
                  <a:pt x="1353257" y="252413"/>
                </a:lnTo>
                <a:lnTo>
                  <a:pt x="1426796" y="252413"/>
                </a:lnTo>
                <a:lnTo>
                  <a:pt x="1426796" y="117723"/>
                </a:lnTo>
                <a:lnTo>
                  <a:pt x="1369609" y="117723"/>
                </a:lnTo>
                <a:lnTo>
                  <a:pt x="1369609" y="104775"/>
                </a:lnTo>
                <a:lnTo>
                  <a:pt x="1426796" y="104775"/>
                </a:lnTo>
                <a:lnTo>
                  <a:pt x="1426796" y="72126"/>
                </a:lnTo>
                <a:cubicBezTo>
                  <a:pt x="1426796" y="70576"/>
                  <a:pt x="1426796" y="66353"/>
                  <a:pt x="1426796" y="59457"/>
                </a:cubicBezTo>
                <a:cubicBezTo>
                  <a:pt x="1426028" y="37555"/>
                  <a:pt x="1425643" y="19187"/>
                  <a:pt x="1425643" y="4354"/>
                </a:cubicBezTo>
                <a:close/>
                <a:moveTo>
                  <a:pt x="4973669" y="3665"/>
                </a:moveTo>
                <a:lnTo>
                  <a:pt x="5021368" y="8353"/>
                </a:lnTo>
                <a:cubicBezTo>
                  <a:pt x="5027023" y="8353"/>
                  <a:pt x="5029851" y="10319"/>
                  <a:pt x="5029851" y="14251"/>
                </a:cubicBezTo>
                <a:cubicBezTo>
                  <a:pt x="5029851" y="18790"/>
                  <a:pt x="5025566" y="23391"/>
                  <a:pt x="5016996" y="28055"/>
                </a:cubicBezTo>
                <a:lnTo>
                  <a:pt x="5016996" y="67520"/>
                </a:lnTo>
                <a:lnTo>
                  <a:pt x="5031153" y="48035"/>
                </a:lnTo>
                <a:lnTo>
                  <a:pt x="5056994" y="67128"/>
                </a:lnTo>
                <a:lnTo>
                  <a:pt x="5056994" y="64234"/>
                </a:lnTo>
                <a:cubicBezTo>
                  <a:pt x="5056994" y="59989"/>
                  <a:pt x="5056994" y="55178"/>
                  <a:pt x="5056994" y="49802"/>
                </a:cubicBezTo>
                <a:cubicBezTo>
                  <a:pt x="5056225" y="36631"/>
                  <a:pt x="5055840" y="24470"/>
                  <a:pt x="5055840" y="13321"/>
                </a:cubicBezTo>
                <a:lnTo>
                  <a:pt x="5105233" y="26194"/>
                </a:lnTo>
                <a:lnTo>
                  <a:pt x="5152430" y="26194"/>
                </a:lnTo>
                <a:lnTo>
                  <a:pt x="5164727" y="5154"/>
                </a:lnTo>
                <a:lnTo>
                  <a:pt x="5204408" y="21915"/>
                </a:lnTo>
                <a:cubicBezTo>
                  <a:pt x="5208699" y="24049"/>
                  <a:pt x="5210845" y="26653"/>
                  <a:pt x="5210845" y="29729"/>
                </a:cubicBezTo>
                <a:cubicBezTo>
                  <a:pt x="5210845" y="34950"/>
                  <a:pt x="5206950" y="39899"/>
                  <a:pt x="5199162" y="44574"/>
                </a:cubicBezTo>
                <a:lnTo>
                  <a:pt x="5199162" y="91604"/>
                </a:lnTo>
                <a:cubicBezTo>
                  <a:pt x="5199162" y="103138"/>
                  <a:pt x="5199552" y="116334"/>
                  <a:pt x="5200334" y="131192"/>
                </a:cubicBezTo>
                <a:cubicBezTo>
                  <a:pt x="5200334" y="137654"/>
                  <a:pt x="5197016" y="141995"/>
                  <a:pt x="5190381" y="144215"/>
                </a:cubicBezTo>
                <a:cubicBezTo>
                  <a:pt x="5188049" y="144215"/>
                  <a:pt x="5186710" y="143824"/>
                  <a:pt x="5186363" y="143043"/>
                </a:cubicBezTo>
                <a:lnTo>
                  <a:pt x="5214621" y="156642"/>
                </a:lnTo>
                <a:cubicBezTo>
                  <a:pt x="5214820" y="156840"/>
                  <a:pt x="5215049" y="156940"/>
                  <a:pt x="5215310" y="156940"/>
                </a:cubicBezTo>
                <a:cubicBezTo>
                  <a:pt x="5218559" y="158540"/>
                  <a:pt x="5220184" y="160890"/>
                  <a:pt x="5220184" y="163990"/>
                </a:cubicBezTo>
                <a:cubicBezTo>
                  <a:pt x="5220184" y="171035"/>
                  <a:pt x="5214119" y="173782"/>
                  <a:pt x="5201990" y="172232"/>
                </a:cubicBezTo>
                <a:cubicBezTo>
                  <a:pt x="5201332" y="172666"/>
                  <a:pt x="5199515" y="173999"/>
                  <a:pt x="5196539" y="176231"/>
                </a:cubicBezTo>
                <a:cubicBezTo>
                  <a:pt x="5182053" y="184305"/>
                  <a:pt x="5170897" y="189738"/>
                  <a:pt x="5163071" y="192528"/>
                </a:cubicBezTo>
                <a:cubicBezTo>
                  <a:pt x="5177160" y="208924"/>
                  <a:pt x="5198529" y="222368"/>
                  <a:pt x="5227179" y="232861"/>
                </a:cubicBezTo>
                <a:lnTo>
                  <a:pt x="5223904" y="244376"/>
                </a:lnTo>
                <a:cubicBezTo>
                  <a:pt x="5208129" y="245964"/>
                  <a:pt x="5195578" y="255768"/>
                  <a:pt x="5186251" y="273788"/>
                </a:cubicBezTo>
                <a:cubicBezTo>
                  <a:pt x="5164981" y="256636"/>
                  <a:pt x="5150985" y="241071"/>
                  <a:pt x="5144263" y="227094"/>
                </a:cubicBezTo>
                <a:cubicBezTo>
                  <a:pt x="5133250" y="236036"/>
                  <a:pt x="5116016" y="247173"/>
                  <a:pt x="5092564" y="260505"/>
                </a:cubicBezTo>
                <a:cubicBezTo>
                  <a:pt x="5087417" y="263457"/>
                  <a:pt x="5084148" y="265392"/>
                  <a:pt x="5082760" y="266310"/>
                </a:cubicBezTo>
                <a:cubicBezTo>
                  <a:pt x="5082760" y="276740"/>
                  <a:pt x="5079027" y="281565"/>
                  <a:pt x="5071560" y="280783"/>
                </a:cubicBezTo>
                <a:cubicBezTo>
                  <a:pt x="5068311" y="280783"/>
                  <a:pt x="5065117" y="278173"/>
                  <a:pt x="5061979" y="272951"/>
                </a:cubicBezTo>
                <a:lnTo>
                  <a:pt x="5044157" y="234070"/>
                </a:lnTo>
                <a:cubicBezTo>
                  <a:pt x="5053496" y="230771"/>
                  <a:pt x="5057775" y="224613"/>
                  <a:pt x="5056994" y="215597"/>
                </a:cubicBezTo>
                <a:lnTo>
                  <a:pt x="5056994" y="153733"/>
                </a:lnTo>
                <a:lnTo>
                  <a:pt x="5052887" y="162121"/>
                </a:lnTo>
                <a:cubicBezTo>
                  <a:pt x="5049250" y="166945"/>
                  <a:pt x="5044021" y="169813"/>
                  <a:pt x="5037200" y="170725"/>
                </a:cubicBezTo>
                <a:cubicBezTo>
                  <a:pt x="5027737" y="170725"/>
                  <a:pt x="5022546" y="165708"/>
                  <a:pt x="5021628" y="155675"/>
                </a:cubicBezTo>
                <a:cubicBezTo>
                  <a:pt x="5020029" y="141288"/>
                  <a:pt x="5018484" y="126845"/>
                  <a:pt x="5016996" y="112347"/>
                </a:cubicBezTo>
                <a:lnTo>
                  <a:pt x="5016996" y="261715"/>
                </a:lnTo>
                <a:cubicBezTo>
                  <a:pt x="5016996" y="269987"/>
                  <a:pt x="5013641" y="274675"/>
                  <a:pt x="5006932" y="275779"/>
                </a:cubicBezTo>
                <a:cubicBezTo>
                  <a:pt x="4996042" y="277342"/>
                  <a:pt x="4984955" y="278123"/>
                  <a:pt x="4973669" y="278123"/>
                </a:cubicBezTo>
                <a:cubicBezTo>
                  <a:pt x="4973669" y="267159"/>
                  <a:pt x="4974059" y="245734"/>
                  <a:pt x="4974841" y="213848"/>
                </a:cubicBezTo>
                <a:cubicBezTo>
                  <a:pt x="4974841" y="187381"/>
                  <a:pt x="4974841" y="171426"/>
                  <a:pt x="4974841" y="165981"/>
                </a:cubicBezTo>
                <a:lnTo>
                  <a:pt x="4974841" y="163711"/>
                </a:lnTo>
                <a:cubicBezTo>
                  <a:pt x="4968168" y="182327"/>
                  <a:pt x="4955735" y="200230"/>
                  <a:pt x="4937541" y="217420"/>
                </a:cubicBezTo>
                <a:lnTo>
                  <a:pt x="4931643" y="212471"/>
                </a:lnTo>
                <a:cubicBezTo>
                  <a:pt x="4953434" y="164933"/>
                  <a:pt x="4967052" y="121444"/>
                  <a:pt x="4972497" y="82005"/>
                </a:cubicBezTo>
                <a:lnTo>
                  <a:pt x="4936313" y="82005"/>
                </a:lnTo>
                <a:lnTo>
                  <a:pt x="4936313" y="69057"/>
                </a:lnTo>
                <a:lnTo>
                  <a:pt x="4974841" y="69057"/>
                </a:lnTo>
                <a:lnTo>
                  <a:pt x="4974841" y="62099"/>
                </a:lnTo>
                <a:cubicBezTo>
                  <a:pt x="4974841" y="38162"/>
                  <a:pt x="4974450" y="18685"/>
                  <a:pt x="4973669" y="3665"/>
                </a:cubicBezTo>
                <a:close/>
                <a:moveTo>
                  <a:pt x="2841203" y="3498"/>
                </a:moveTo>
                <a:lnTo>
                  <a:pt x="2893609" y="15404"/>
                </a:lnTo>
                <a:cubicBezTo>
                  <a:pt x="2899798" y="17463"/>
                  <a:pt x="2902892" y="20303"/>
                  <a:pt x="2902892" y="23925"/>
                </a:cubicBezTo>
                <a:cubicBezTo>
                  <a:pt x="2900734" y="30399"/>
                  <a:pt x="2894949" y="34423"/>
                  <a:pt x="2885535" y="35998"/>
                </a:cubicBezTo>
                <a:cubicBezTo>
                  <a:pt x="2879036" y="51861"/>
                  <a:pt x="2871204" y="66328"/>
                  <a:pt x="2862039" y="79400"/>
                </a:cubicBezTo>
                <a:lnTo>
                  <a:pt x="2868345" y="79400"/>
                </a:lnTo>
                <a:cubicBezTo>
                  <a:pt x="2873480" y="80690"/>
                  <a:pt x="2876047" y="83003"/>
                  <a:pt x="2876047" y="86339"/>
                </a:cubicBezTo>
                <a:cubicBezTo>
                  <a:pt x="2876829" y="90841"/>
                  <a:pt x="2873325" y="95126"/>
                  <a:pt x="2865536" y="99194"/>
                </a:cubicBezTo>
                <a:lnTo>
                  <a:pt x="2865536" y="260729"/>
                </a:lnTo>
                <a:cubicBezTo>
                  <a:pt x="2866318" y="270663"/>
                  <a:pt x="2862591" y="275630"/>
                  <a:pt x="2854356" y="275630"/>
                </a:cubicBezTo>
                <a:cubicBezTo>
                  <a:pt x="2845004" y="277193"/>
                  <a:pt x="2833892" y="277974"/>
                  <a:pt x="2821018" y="277974"/>
                </a:cubicBezTo>
                <a:cubicBezTo>
                  <a:pt x="2821018" y="256890"/>
                  <a:pt x="2821409" y="230014"/>
                  <a:pt x="2822190" y="197346"/>
                </a:cubicBezTo>
                <a:cubicBezTo>
                  <a:pt x="2822190" y="180231"/>
                  <a:pt x="2822190" y="169336"/>
                  <a:pt x="2822190" y="164660"/>
                </a:cubicBezTo>
                <a:lnTo>
                  <a:pt x="2822190" y="129723"/>
                </a:lnTo>
                <a:cubicBezTo>
                  <a:pt x="2823914" y="131385"/>
                  <a:pt x="2822829" y="134163"/>
                  <a:pt x="2818935" y="138057"/>
                </a:cubicBezTo>
                <a:cubicBezTo>
                  <a:pt x="2806706" y="150286"/>
                  <a:pt x="2795891" y="159960"/>
                  <a:pt x="2786490" y="167079"/>
                </a:cubicBezTo>
                <a:lnTo>
                  <a:pt x="2781337" y="160437"/>
                </a:lnTo>
                <a:cubicBezTo>
                  <a:pt x="2805509" y="117785"/>
                  <a:pt x="2822643" y="79003"/>
                  <a:pt x="2832738" y="44091"/>
                </a:cubicBezTo>
                <a:cubicBezTo>
                  <a:pt x="2836608" y="32470"/>
                  <a:pt x="2839430" y="18939"/>
                  <a:pt x="2841203" y="3498"/>
                </a:cubicBezTo>
                <a:close/>
                <a:moveTo>
                  <a:pt x="5359450" y="2456"/>
                </a:moveTo>
                <a:lnTo>
                  <a:pt x="5411595" y="8391"/>
                </a:lnTo>
                <a:cubicBezTo>
                  <a:pt x="5417412" y="9556"/>
                  <a:pt x="5420320" y="11535"/>
                  <a:pt x="5420320" y="14325"/>
                </a:cubicBezTo>
                <a:cubicBezTo>
                  <a:pt x="5421102" y="19819"/>
                  <a:pt x="5416432" y="24173"/>
                  <a:pt x="5406312" y="27385"/>
                </a:cubicBezTo>
                <a:lnTo>
                  <a:pt x="5406312" y="67866"/>
                </a:lnTo>
                <a:lnTo>
                  <a:pt x="5456597" y="67866"/>
                </a:lnTo>
                <a:lnTo>
                  <a:pt x="5478884" y="38659"/>
                </a:lnTo>
                <a:lnTo>
                  <a:pt x="5520556" y="68461"/>
                </a:lnTo>
                <a:cubicBezTo>
                  <a:pt x="5523000" y="69689"/>
                  <a:pt x="5524221" y="71624"/>
                  <a:pt x="5524221" y="74266"/>
                </a:cubicBezTo>
                <a:cubicBezTo>
                  <a:pt x="5522832" y="78433"/>
                  <a:pt x="5518702" y="81013"/>
                  <a:pt x="5511831" y="82005"/>
                </a:cubicBezTo>
                <a:lnTo>
                  <a:pt x="5419166" y="82005"/>
                </a:lnTo>
                <a:cubicBezTo>
                  <a:pt x="5444406" y="129171"/>
                  <a:pt x="5481370" y="162248"/>
                  <a:pt x="5530062" y="181236"/>
                </a:cubicBezTo>
                <a:lnTo>
                  <a:pt x="5526788" y="192640"/>
                </a:lnTo>
                <a:cubicBezTo>
                  <a:pt x="5513170" y="194252"/>
                  <a:pt x="5499695" y="204844"/>
                  <a:pt x="5486362" y="224415"/>
                </a:cubicBezTo>
                <a:cubicBezTo>
                  <a:pt x="5453416" y="196147"/>
                  <a:pt x="5429817" y="162378"/>
                  <a:pt x="5415567" y="123108"/>
                </a:cubicBezTo>
                <a:lnTo>
                  <a:pt x="5406312" y="88941"/>
                </a:lnTo>
                <a:lnTo>
                  <a:pt x="5406312" y="136959"/>
                </a:lnTo>
                <a:cubicBezTo>
                  <a:pt x="5406312" y="148655"/>
                  <a:pt x="5406702" y="163110"/>
                  <a:pt x="5407484" y="180324"/>
                </a:cubicBezTo>
                <a:cubicBezTo>
                  <a:pt x="5407484" y="192776"/>
                  <a:pt x="5407484" y="201328"/>
                  <a:pt x="5407484" y="205979"/>
                </a:cubicBezTo>
                <a:lnTo>
                  <a:pt x="5408674" y="205979"/>
                </a:lnTo>
                <a:lnTo>
                  <a:pt x="5427390" y="179115"/>
                </a:lnTo>
                <a:lnTo>
                  <a:pt x="5464318" y="205253"/>
                </a:lnTo>
                <a:cubicBezTo>
                  <a:pt x="5467678" y="206592"/>
                  <a:pt x="5468968" y="208688"/>
                  <a:pt x="5468187" y="211541"/>
                </a:cubicBezTo>
                <a:cubicBezTo>
                  <a:pt x="5468187" y="215423"/>
                  <a:pt x="5464032" y="217885"/>
                  <a:pt x="5455722" y="218927"/>
                </a:cubicBezTo>
                <a:lnTo>
                  <a:pt x="5407484" y="218927"/>
                </a:lnTo>
                <a:cubicBezTo>
                  <a:pt x="5407484" y="230548"/>
                  <a:pt x="5407484" y="244593"/>
                  <a:pt x="5407484" y="261064"/>
                </a:cubicBezTo>
                <a:cubicBezTo>
                  <a:pt x="5408265" y="269286"/>
                  <a:pt x="5404110" y="273912"/>
                  <a:pt x="5395020" y="274942"/>
                </a:cubicBezTo>
                <a:cubicBezTo>
                  <a:pt x="5383162" y="277286"/>
                  <a:pt x="5371306" y="277974"/>
                  <a:pt x="5359450" y="277007"/>
                </a:cubicBezTo>
                <a:cubicBezTo>
                  <a:pt x="5359450" y="247477"/>
                  <a:pt x="5359840" y="228117"/>
                  <a:pt x="5360622" y="218927"/>
                </a:cubicBezTo>
                <a:lnTo>
                  <a:pt x="5306913" y="218927"/>
                </a:lnTo>
                <a:lnTo>
                  <a:pt x="5306913" y="205979"/>
                </a:lnTo>
                <a:lnTo>
                  <a:pt x="5360622" y="205979"/>
                </a:lnTo>
                <a:cubicBezTo>
                  <a:pt x="5360622" y="190401"/>
                  <a:pt x="5360622" y="175196"/>
                  <a:pt x="5360622" y="160363"/>
                </a:cubicBezTo>
                <a:lnTo>
                  <a:pt x="5360622" y="131174"/>
                </a:lnTo>
                <a:cubicBezTo>
                  <a:pt x="5338285" y="172635"/>
                  <a:pt x="5299888" y="209284"/>
                  <a:pt x="5245429" y="241121"/>
                </a:cubicBezTo>
                <a:lnTo>
                  <a:pt x="5238043" y="231949"/>
                </a:lnTo>
                <a:cubicBezTo>
                  <a:pt x="5287987" y="179785"/>
                  <a:pt x="5323005" y="129803"/>
                  <a:pt x="5343097" y="82005"/>
                </a:cubicBezTo>
                <a:lnTo>
                  <a:pt x="5249708" y="82005"/>
                </a:lnTo>
                <a:lnTo>
                  <a:pt x="5249708" y="67866"/>
                </a:lnTo>
                <a:lnTo>
                  <a:pt x="5360622" y="67866"/>
                </a:lnTo>
                <a:cubicBezTo>
                  <a:pt x="5360622" y="41585"/>
                  <a:pt x="5360231" y="19782"/>
                  <a:pt x="5359450" y="2456"/>
                </a:cubicBezTo>
                <a:close/>
                <a:moveTo>
                  <a:pt x="4061073" y="2419"/>
                </a:moveTo>
                <a:lnTo>
                  <a:pt x="4112772" y="9451"/>
                </a:lnTo>
                <a:cubicBezTo>
                  <a:pt x="4118961" y="9451"/>
                  <a:pt x="4122055" y="11801"/>
                  <a:pt x="4122055" y="16502"/>
                </a:cubicBezTo>
                <a:cubicBezTo>
                  <a:pt x="4122055" y="22281"/>
                  <a:pt x="4116970" y="26436"/>
                  <a:pt x="4106800" y="28966"/>
                </a:cubicBezTo>
                <a:cubicBezTo>
                  <a:pt x="4097846" y="45350"/>
                  <a:pt x="4089276" y="57522"/>
                  <a:pt x="4081090" y="65485"/>
                </a:cubicBezTo>
                <a:lnTo>
                  <a:pt x="4098484" y="65485"/>
                </a:lnTo>
                <a:lnTo>
                  <a:pt x="4109647" y="45616"/>
                </a:lnTo>
                <a:lnTo>
                  <a:pt x="4147151" y="61187"/>
                </a:lnTo>
                <a:cubicBezTo>
                  <a:pt x="4151467" y="63345"/>
                  <a:pt x="4153625" y="65950"/>
                  <a:pt x="4153625" y="69001"/>
                </a:cubicBezTo>
                <a:cubicBezTo>
                  <a:pt x="4154394" y="74954"/>
                  <a:pt x="4151281" y="79934"/>
                  <a:pt x="4144286" y="83939"/>
                </a:cubicBezTo>
                <a:lnTo>
                  <a:pt x="4144286" y="124662"/>
                </a:lnTo>
                <a:lnTo>
                  <a:pt x="4168136" y="35924"/>
                </a:lnTo>
                <a:cubicBezTo>
                  <a:pt x="4170468" y="26610"/>
                  <a:pt x="4171634" y="16192"/>
                  <a:pt x="4171634" y="4670"/>
                </a:cubicBezTo>
                <a:lnTo>
                  <a:pt x="4224095" y="12967"/>
                </a:lnTo>
                <a:cubicBezTo>
                  <a:pt x="4228908" y="14182"/>
                  <a:pt x="4231314" y="16496"/>
                  <a:pt x="4231314" y="19906"/>
                </a:cubicBezTo>
                <a:cubicBezTo>
                  <a:pt x="4231314" y="25524"/>
                  <a:pt x="4226322" y="29995"/>
                  <a:pt x="4216338" y="33319"/>
                </a:cubicBezTo>
                <a:cubicBezTo>
                  <a:pt x="4211315" y="44085"/>
                  <a:pt x="4206577" y="53219"/>
                  <a:pt x="4202125" y="60722"/>
                </a:cubicBezTo>
                <a:lnTo>
                  <a:pt x="4240504" y="60722"/>
                </a:lnTo>
                <a:lnTo>
                  <a:pt x="4252819" y="39682"/>
                </a:lnTo>
                <a:lnTo>
                  <a:pt x="4292556" y="56425"/>
                </a:lnTo>
                <a:cubicBezTo>
                  <a:pt x="4296860" y="58583"/>
                  <a:pt x="4299012" y="60846"/>
                  <a:pt x="4299012" y="63215"/>
                </a:cubicBezTo>
                <a:cubicBezTo>
                  <a:pt x="4299793" y="68015"/>
                  <a:pt x="4296296" y="73602"/>
                  <a:pt x="4288519" y="79977"/>
                </a:cubicBezTo>
                <a:cubicBezTo>
                  <a:pt x="4288519" y="92640"/>
                  <a:pt x="4287719" y="122474"/>
                  <a:pt x="4286120" y="169478"/>
                </a:cubicBezTo>
                <a:cubicBezTo>
                  <a:pt x="4285375" y="193105"/>
                  <a:pt x="4285003" y="210952"/>
                  <a:pt x="4285003" y="223019"/>
                </a:cubicBezTo>
                <a:cubicBezTo>
                  <a:pt x="4285003" y="257188"/>
                  <a:pt x="4261613" y="275500"/>
                  <a:pt x="4214831" y="277956"/>
                </a:cubicBezTo>
                <a:cubicBezTo>
                  <a:pt x="4217162" y="257355"/>
                  <a:pt x="4201598" y="244308"/>
                  <a:pt x="4168136" y="238814"/>
                </a:cubicBezTo>
                <a:lnTo>
                  <a:pt x="4169848" y="227614"/>
                </a:lnTo>
                <a:lnTo>
                  <a:pt x="4221063" y="231186"/>
                </a:lnTo>
                <a:cubicBezTo>
                  <a:pt x="4233354" y="231918"/>
                  <a:pt x="4239834" y="226430"/>
                  <a:pt x="4240504" y="214722"/>
                </a:cubicBezTo>
                <a:cubicBezTo>
                  <a:pt x="4242066" y="189645"/>
                  <a:pt x="4243238" y="150738"/>
                  <a:pt x="4244020" y="98004"/>
                </a:cubicBezTo>
                <a:cubicBezTo>
                  <a:pt x="4244789" y="84845"/>
                  <a:pt x="4245173" y="76734"/>
                  <a:pt x="4245173" y="73670"/>
                </a:cubicBezTo>
                <a:lnTo>
                  <a:pt x="4197195" y="73670"/>
                </a:lnTo>
                <a:lnTo>
                  <a:pt x="4175892" y="107764"/>
                </a:lnTo>
                <a:lnTo>
                  <a:pt x="4231221" y="160828"/>
                </a:lnTo>
                <a:cubicBezTo>
                  <a:pt x="4230352" y="177249"/>
                  <a:pt x="4221144" y="186333"/>
                  <a:pt x="4203594" y="188082"/>
                </a:cubicBezTo>
                <a:cubicBezTo>
                  <a:pt x="4193499" y="188082"/>
                  <a:pt x="4187515" y="182036"/>
                  <a:pt x="4185642" y="169944"/>
                </a:cubicBezTo>
                <a:cubicBezTo>
                  <a:pt x="4183719" y="158440"/>
                  <a:pt x="4181299" y="147763"/>
                  <a:pt x="4178382" y="137913"/>
                </a:cubicBezTo>
                <a:lnTo>
                  <a:pt x="4169787" y="115201"/>
                </a:lnTo>
                <a:lnTo>
                  <a:pt x="4148900" y="140196"/>
                </a:lnTo>
                <a:lnTo>
                  <a:pt x="4144286" y="137534"/>
                </a:lnTo>
                <a:lnTo>
                  <a:pt x="4144286" y="151712"/>
                </a:lnTo>
                <a:cubicBezTo>
                  <a:pt x="4144286" y="156375"/>
                  <a:pt x="4144286" y="170241"/>
                  <a:pt x="4144286" y="193310"/>
                </a:cubicBezTo>
                <a:cubicBezTo>
                  <a:pt x="4145055" y="221302"/>
                  <a:pt x="4145440" y="238466"/>
                  <a:pt x="4145440" y="244804"/>
                </a:cubicBezTo>
                <a:cubicBezTo>
                  <a:pt x="4146221" y="249951"/>
                  <a:pt x="4143276" y="253126"/>
                  <a:pt x="4136603" y="254329"/>
                </a:cubicBezTo>
                <a:cubicBezTo>
                  <a:pt x="4127264" y="255879"/>
                  <a:pt x="4116158" y="256654"/>
                  <a:pt x="4103284" y="256654"/>
                </a:cubicBezTo>
                <a:lnTo>
                  <a:pt x="4103284" y="237977"/>
                </a:lnTo>
                <a:lnTo>
                  <a:pt x="4070449" y="237977"/>
                </a:lnTo>
                <a:lnTo>
                  <a:pt x="4070449" y="253083"/>
                </a:lnTo>
                <a:cubicBezTo>
                  <a:pt x="4070449" y="260710"/>
                  <a:pt x="4065532" y="265007"/>
                  <a:pt x="4055696" y="265975"/>
                </a:cubicBezTo>
                <a:cubicBezTo>
                  <a:pt x="4051740" y="266769"/>
                  <a:pt x="4046283" y="267550"/>
                  <a:pt x="4039325" y="268319"/>
                </a:cubicBezTo>
                <a:cubicBezTo>
                  <a:pt x="4035381" y="269113"/>
                  <a:pt x="4031313" y="269510"/>
                  <a:pt x="4027121" y="269510"/>
                </a:cubicBezTo>
                <a:cubicBezTo>
                  <a:pt x="4027121" y="257764"/>
                  <a:pt x="4027512" y="239074"/>
                  <a:pt x="4028293" y="213439"/>
                </a:cubicBezTo>
                <a:cubicBezTo>
                  <a:pt x="4028293" y="192479"/>
                  <a:pt x="4028293" y="178892"/>
                  <a:pt x="4028293" y="172678"/>
                </a:cubicBezTo>
                <a:lnTo>
                  <a:pt x="4028293" y="128420"/>
                </a:lnTo>
                <a:cubicBezTo>
                  <a:pt x="4028293" y="103690"/>
                  <a:pt x="4027903" y="78427"/>
                  <a:pt x="4027121" y="52630"/>
                </a:cubicBezTo>
                <a:lnTo>
                  <a:pt x="4060384" y="60797"/>
                </a:lnTo>
                <a:cubicBezTo>
                  <a:pt x="4062394" y="49039"/>
                  <a:pt x="4062623" y="29580"/>
                  <a:pt x="4061073" y="2419"/>
                </a:cubicBezTo>
                <a:close/>
                <a:moveTo>
                  <a:pt x="5653385" y="2326"/>
                </a:moveTo>
                <a:cubicBezTo>
                  <a:pt x="5694994" y="8081"/>
                  <a:pt x="5715800" y="19733"/>
                  <a:pt x="5715800" y="37282"/>
                </a:cubicBezTo>
                <a:cubicBezTo>
                  <a:pt x="5714907" y="45821"/>
                  <a:pt x="5711958" y="52442"/>
                  <a:pt x="5706954" y="57146"/>
                </a:cubicBezTo>
                <a:lnTo>
                  <a:pt x="5699274" y="61913"/>
                </a:lnTo>
                <a:lnTo>
                  <a:pt x="5766160" y="61913"/>
                </a:lnTo>
                <a:lnTo>
                  <a:pt x="5789582" y="32705"/>
                </a:lnTo>
                <a:lnTo>
                  <a:pt x="5830620" y="60573"/>
                </a:lnTo>
                <a:cubicBezTo>
                  <a:pt x="5833460" y="64133"/>
                  <a:pt x="5834490" y="66638"/>
                  <a:pt x="5833709" y="68089"/>
                </a:cubicBezTo>
                <a:cubicBezTo>
                  <a:pt x="5833709" y="71562"/>
                  <a:pt x="5829554" y="73819"/>
                  <a:pt x="5821244" y="74861"/>
                </a:cubicBezTo>
                <a:lnTo>
                  <a:pt x="5684286" y="74861"/>
                </a:lnTo>
                <a:cubicBezTo>
                  <a:pt x="5684286" y="91046"/>
                  <a:pt x="5683510" y="105780"/>
                  <a:pt x="5681960" y="119063"/>
                </a:cubicBezTo>
                <a:lnTo>
                  <a:pt x="5738980" y="119063"/>
                </a:lnTo>
                <a:lnTo>
                  <a:pt x="5752448" y="95678"/>
                </a:lnTo>
                <a:lnTo>
                  <a:pt x="5795256" y="113407"/>
                </a:lnTo>
                <a:cubicBezTo>
                  <a:pt x="5800662" y="115565"/>
                  <a:pt x="5803366" y="118207"/>
                  <a:pt x="5803366" y="121333"/>
                </a:cubicBezTo>
                <a:cubicBezTo>
                  <a:pt x="5804136" y="125450"/>
                  <a:pt x="5800198" y="131149"/>
                  <a:pt x="5791554" y="138429"/>
                </a:cubicBezTo>
                <a:cubicBezTo>
                  <a:pt x="5790028" y="167277"/>
                  <a:pt x="5787714" y="192944"/>
                  <a:pt x="5784614" y="215429"/>
                </a:cubicBezTo>
                <a:cubicBezTo>
                  <a:pt x="5783796" y="253132"/>
                  <a:pt x="5757310" y="272802"/>
                  <a:pt x="5705158" y="274439"/>
                </a:cubicBezTo>
                <a:cubicBezTo>
                  <a:pt x="5705940" y="254633"/>
                  <a:pt x="5690766" y="241976"/>
                  <a:pt x="5659636" y="236470"/>
                </a:cubicBezTo>
                <a:lnTo>
                  <a:pt x="5661292" y="224098"/>
                </a:lnTo>
                <a:lnTo>
                  <a:pt x="5714162" y="228861"/>
                </a:lnTo>
                <a:cubicBezTo>
                  <a:pt x="5727768" y="230349"/>
                  <a:pt x="5735271" y="222461"/>
                  <a:pt x="5736673" y="205197"/>
                </a:cubicBezTo>
                <a:cubicBezTo>
                  <a:pt x="5739798" y="181806"/>
                  <a:pt x="5742136" y="157411"/>
                  <a:pt x="5743686" y="132011"/>
                </a:cubicBezTo>
                <a:lnTo>
                  <a:pt x="5680360" y="132011"/>
                </a:lnTo>
                <a:cubicBezTo>
                  <a:pt x="5672658" y="197396"/>
                  <a:pt x="5632425" y="246813"/>
                  <a:pt x="5559660" y="280262"/>
                </a:cubicBezTo>
                <a:lnTo>
                  <a:pt x="5552238" y="272300"/>
                </a:lnTo>
                <a:cubicBezTo>
                  <a:pt x="5610604" y="224142"/>
                  <a:pt x="5638272" y="158329"/>
                  <a:pt x="5635246" y="74861"/>
                </a:cubicBezTo>
                <a:lnTo>
                  <a:pt x="5553410" y="74861"/>
                </a:lnTo>
                <a:lnTo>
                  <a:pt x="5553410" y="61913"/>
                </a:lnTo>
                <a:lnTo>
                  <a:pt x="5672922" y="61913"/>
                </a:lnTo>
                <a:lnTo>
                  <a:pt x="5672156" y="61518"/>
                </a:lnTo>
                <a:cubicBezTo>
                  <a:pt x="5668968" y="58860"/>
                  <a:pt x="5667133" y="54875"/>
                  <a:pt x="5666650" y="49560"/>
                </a:cubicBezTo>
                <a:cubicBezTo>
                  <a:pt x="5663672" y="33177"/>
                  <a:pt x="5658222" y="19057"/>
                  <a:pt x="5650297" y="7200"/>
                </a:cubicBezTo>
                <a:close/>
                <a:moveTo>
                  <a:pt x="3164104" y="2326"/>
                </a:moveTo>
                <a:lnTo>
                  <a:pt x="3216622" y="17878"/>
                </a:lnTo>
                <a:cubicBezTo>
                  <a:pt x="3220777" y="19950"/>
                  <a:pt x="3223257" y="22585"/>
                  <a:pt x="3224063" y="25785"/>
                </a:cubicBezTo>
                <a:cubicBezTo>
                  <a:pt x="3224993" y="32482"/>
                  <a:pt x="3219208" y="36687"/>
                  <a:pt x="3206706" y="38398"/>
                </a:cubicBezTo>
                <a:cubicBezTo>
                  <a:pt x="3197826" y="56171"/>
                  <a:pt x="3188903" y="71184"/>
                  <a:pt x="3179936" y="83437"/>
                </a:cubicBezTo>
                <a:lnTo>
                  <a:pt x="3188996" y="84163"/>
                </a:lnTo>
                <a:cubicBezTo>
                  <a:pt x="3195408" y="86308"/>
                  <a:pt x="3198614" y="89074"/>
                  <a:pt x="3198614" y="92460"/>
                </a:cubicBezTo>
                <a:cubicBezTo>
                  <a:pt x="3197485" y="98053"/>
                  <a:pt x="3192816" y="102345"/>
                  <a:pt x="3184605" y="105333"/>
                </a:cubicBezTo>
                <a:lnTo>
                  <a:pt x="3184605" y="260636"/>
                </a:lnTo>
                <a:cubicBezTo>
                  <a:pt x="3185387" y="269578"/>
                  <a:pt x="3181604" y="274576"/>
                  <a:pt x="3173257" y="275630"/>
                </a:cubicBezTo>
                <a:cubicBezTo>
                  <a:pt x="3160842" y="277193"/>
                  <a:pt x="3149017" y="277974"/>
                  <a:pt x="3137780" y="277974"/>
                </a:cubicBezTo>
                <a:cubicBezTo>
                  <a:pt x="3139330" y="244463"/>
                  <a:pt x="3140106" y="205526"/>
                  <a:pt x="3140106" y="161163"/>
                </a:cubicBezTo>
                <a:lnTo>
                  <a:pt x="3140106" y="130876"/>
                </a:lnTo>
                <a:cubicBezTo>
                  <a:pt x="3132354" y="142770"/>
                  <a:pt x="3119549" y="155613"/>
                  <a:pt x="3101689" y="169404"/>
                </a:cubicBezTo>
                <a:lnTo>
                  <a:pt x="3093411" y="163451"/>
                </a:lnTo>
                <a:cubicBezTo>
                  <a:pt x="3130804" y="104019"/>
                  <a:pt x="3154368" y="50311"/>
                  <a:pt x="3164104" y="2326"/>
                </a:cubicBezTo>
                <a:close/>
                <a:moveTo>
                  <a:pt x="1676772" y="2326"/>
                </a:moveTo>
                <a:lnTo>
                  <a:pt x="1732508" y="15237"/>
                </a:lnTo>
                <a:cubicBezTo>
                  <a:pt x="1739193" y="16415"/>
                  <a:pt x="1742145" y="19292"/>
                  <a:pt x="1741363" y="23869"/>
                </a:cubicBezTo>
                <a:cubicBezTo>
                  <a:pt x="1741363" y="28792"/>
                  <a:pt x="1735528" y="31856"/>
                  <a:pt x="1723858" y="33059"/>
                </a:cubicBezTo>
                <a:cubicBezTo>
                  <a:pt x="1759341" y="61770"/>
                  <a:pt x="1803307" y="79320"/>
                  <a:pt x="1855756" y="85707"/>
                </a:cubicBezTo>
                <a:lnTo>
                  <a:pt x="1854156" y="97576"/>
                </a:lnTo>
                <a:cubicBezTo>
                  <a:pt x="1840576" y="100776"/>
                  <a:pt x="1829277" y="113823"/>
                  <a:pt x="1820261" y="136718"/>
                </a:cubicBezTo>
                <a:cubicBezTo>
                  <a:pt x="1772165" y="115224"/>
                  <a:pt x="1736756" y="83704"/>
                  <a:pt x="1714035" y="42156"/>
                </a:cubicBezTo>
                <a:cubicBezTo>
                  <a:pt x="1697391" y="65702"/>
                  <a:pt x="1676915" y="86425"/>
                  <a:pt x="1652606" y="104324"/>
                </a:cubicBezTo>
                <a:lnTo>
                  <a:pt x="1644314" y="109538"/>
                </a:lnTo>
                <a:lnTo>
                  <a:pt x="1718109" y="109538"/>
                </a:lnTo>
                <a:lnTo>
                  <a:pt x="1736880" y="85000"/>
                </a:lnTo>
                <a:lnTo>
                  <a:pt x="1771910" y="109538"/>
                </a:lnTo>
                <a:cubicBezTo>
                  <a:pt x="1774887" y="109538"/>
                  <a:pt x="1776375" y="111107"/>
                  <a:pt x="1776375" y="114245"/>
                </a:cubicBezTo>
                <a:cubicBezTo>
                  <a:pt x="1776375" y="118697"/>
                  <a:pt x="1772220" y="121444"/>
                  <a:pt x="1763911" y="122486"/>
                </a:cubicBezTo>
                <a:lnTo>
                  <a:pt x="1636161" y="122486"/>
                </a:lnTo>
                <a:lnTo>
                  <a:pt x="1636161" y="114664"/>
                </a:lnTo>
                <a:lnTo>
                  <a:pt x="1613269" y="129056"/>
                </a:lnTo>
                <a:cubicBezTo>
                  <a:pt x="1599198" y="136595"/>
                  <a:pt x="1584170" y="143427"/>
                  <a:pt x="1568183" y="149554"/>
                </a:cubicBezTo>
                <a:lnTo>
                  <a:pt x="1562621" y="139880"/>
                </a:lnTo>
                <a:cubicBezTo>
                  <a:pt x="1624285" y="93421"/>
                  <a:pt x="1662336" y="47570"/>
                  <a:pt x="1676772" y="2326"/>
                </a:cubicBezTo>
                <a:close/>
                <a:moveTo>
                  <a:pt x="1292535" y="2326"/>
                </a:moveTo>
                <a:cubicBezTo>
                  <a:pt x="1327845" y="8949"/>
                  <a:pt x="1345084" y="20514"/>
                  <a:pt x="1344253" y="37021"/>
                </a:cubicBezTo>
                <a:cubicBezTo>
                  <a:pt x="1342504" y="52686"/>
                  <a:pt x="1333674" y="61404"/>
                  <a:pt x="1317761" y="63178"/>
                </a:cubicBezTo>
                <a:cubicBezTo>
                  <a:pt x="1306760" y="63178"/>
                  <a:pt x="1300807" y="57597"/>
                  <a:pt x="1299902" y="46435"/>
                </a:cubicBezTo>
                <a:cubicBezTo>
                  <a:pt x="1297595" y="29642"/>
                  <a:pt x="1293682" y="16942"/>
                  <a:pt x="1288163" y="8335"/>
                </a:cubicBezTo>
                <a:close/>
                <a:moveTo>
                  <a:pt x="744196" y="1898"/>
                </a:moveTo>
                <a:lnTo>
                  <a:pt x="776734" y="34361"/>
                </a:lnTo>
                <a:cubicBezTo>
                  <a:pt x="779648" y="36469"/>
                  <a:pt x="780696" y="39130"/>
                  <a:pt x="779878" y="42342"/>
                </a:cubicBezTo>
                <a:cubicBezTo>
                  <a:pt x="778613" y="47390"/>
                  <a:pt x="775103" y="49914"/>
                  <a:pt x="769348" y="49914"/>
                </a:cubicBezTo>
                <a:cubicBezTo>
                  <a:pt x="766235" y="49914"/>
                  <a:pt x="762533" y="48357"/>
                  <a:pt x="758242" y="45244"/>
                </a:cubicBezTo>
                <a:cubicBezTo>
                  <a:pt x="751396" y="47539"/>
                  <a:pt x="745009" y="48990"/>
                  <a:pt x="739080" y="49597"/>
                </a:cubicBezTo>
                <a:lnTo>
                  <a:pt x="739080" y="98822"/>
                </a:lnTo>
                <a:lnTo>
                  <a:pt x="790296" y="98822"/>
                </a:lnTo>
                <a:cubicBezTo>
                  <a:pt x="789515" y="96181"/>
                  <a:pt x="789124" y="89285"/>
                  <a:pt x="789124" y="78135"/>
                </a:cubicBezTo>
                <a:cubicBezTo>
                  <a:pt x="788355" y="67990"/>
                  <a:pt x="787970" y="60115"/>
                  <a:pt x="787970" y="54509"/>
                </a:cubicBezTo>
                <a:cubicBezTo>
                  <a:pt x="787970" y="30647"/>
                  <a:pt x="787580" y="13500"/>
                  <a:pt x="786798" y="3070"/>
                </a:cubicBezTo>
                <a:lnTo>
                  <a:pt x="832396" y="8930"/>
                </a:lnTo>
                <a:cubicBezTo>
                  <a:pt x="840221" y="8930"/>
                  <a:pt x="844134" y="10983"/>
                  <a:pt x="844134" y="15088"/>
                </a:cubicBezTo>
                <a:lnTo>
                  <a:pt x="840128" y="22552"/>
                </a:lnTo>
                <a:lnTo>
                  <a:pt x="864135" y="26986"/>
                </a:lnTo>
                <a:cubicBezTo>
                  <a:pt x="886371" y="32886"/>
                  <a:pt x="897173" y="42054"/>
                  <a:pt x="896540" y="54490"/>
                </a:cubicBezTo>
                <a:cubicBezTo>
                  <a:pt x="895660" y="61938"/>
                  <a:pt x="893215" y="67747"/>
                  <a:pt x="889206" y="71917"/>
                </a:cubicBezTo>
                <a:lnTo>
                  <a:pt x="882793" y="76403"/>
                </a:lnTo>
                <a:lnTo>
                  <a:pt x="913879" y="98134"/>
                </a:lnTo>
                <a:cubicBezTo>
                  <a:pt x="917191" y="99238"/>
                  <a:pt x="918846" y="101204"/>
                  <a:pt x="918846" y="104031"/>
                </a:cubicBezTo>
                <a:cubicBezTo>
                  <a:pt x="917457" y="108198"/>
                  <a:pt x="913327" y="110778"/>
                  <a:pt x="906456" y="111770"/>
                </a:cubicBezTo>
                <a:lnTo>
                  <a:pt x="832470" y="111770"/>
                </a:lnTo>
                <a:cubicBezTo>
                  <a:pt x="833617" y="122170"/>
                  <a:pt x="835002" y="131737"/>
                  <a:pt x="836623" y="140471"/>
                </a:cubicBezTo>
                <a:lnTo>
                  <a:pt x="841491" y="161163"/>
                </a:lnTo>
                <a:lnTo>
                  <a:pt x="841884" y="159916"/>
                </a:lnTo>
                <a:cubicBezTo>
                  <a:pt x="844215" y="156803"/>
                  <a:pt x="845771" y="154478"/>
                  <a:pt x="846553" y="152940"/>
                </a:cubicBezTo>
                <a:cubicBezTo>
                  <a:pt x="855855" y="140525"/>
                  <a:pt x="862843" y="127534"/>
                  <a:pt x="867519" y="113966"/>
                </a:cubicBezTo>
                <a:lnTo>
                  <a:pt x="909619" y="136959"/>
                </a:lnTo>
                <a:cubicBezTo>
                  <a:pt x="912657" y="138981"/>
                  <a:pt x="914177" y="141071"/>
                  <a:pt x="914177" y="143229"/>
                </a:cubicBezTo>
                <a:cubicBezTo>
                  <a:pt x="914177" y="150273"/>
                  <a:pt x="909873" y="153796"/>
                  <a:pt x="901266" y="153796"/>
                </a:cubicBezTo>
                <a:cubicBezTo>
                  <a:pt x="899716" y="153796"/>
                  <a:pt x="898798" y="153796"/>
                  <a:pt x="898513" y="153796"/>
                </a:cubicBezTo>
                <a:cubicBezTo>
                  <a:pt x="886631" y="171630"/>
                  <a:pt x="873175" y="187090"/>
                  <a:pt x="858143" y="200174"/>
                </a:cubicBezTo>
                <a:cubicBezTo>
                  <a:pt x="863302" y="208199"/>
                  <a:pt x="870031" y="215659"/>
                  <a:pt x="878328" y="222554"/>
                </a:cubicBezTo>
                <a:cubicBezTo>
                  <a:pt x="878055" y="222554"/>
                  <a:pt x="878911" y="222554"/>
                  <a:pt x="880895" y="222554"/>
                </a:cubicBezTo>
                <a:cubicBezTo>
                  <a:pt x="881676" y="223336"/>
                  <a:pt x="882067" y="223726"/>
                  <a:pt x="882067" y="223726"/>
                </a:cubicBezTo>
                <a:cubicBezTo>
                  <a:pt x="881484" y="223726"/>
                  <a:pt x="881298" y="223522"/>
                  <a:pt x="881509" y="223112"/>
                </a:cubicBezTo>
                <a:lnTo>
                  <a:pt x="901285" y="173515"/>
                </a:lnTo>
                <a:lnTo>
                  <a:pt x="910679" y="176827"/>
                </a:lnTo>
                <a:lnTo>
                  <a:pt x="910679" y="225419"/>
                </a:lnTo>
                <a:cubicBezTo>
                  <a:pt x="911386" y="233952"/>
                  <a:pt x="913054" y="239533"/>
                  <a:pt x="915684" y="242162"/>
                </a:cubicBezTo>
                <a:cubicBezTo>
                  <a:pt x="918573" y="244097"/>
                  <a:pt x="920018" y="248562"/>
                  <a:pt x="920018" y="255557"/>
                </a:cubicBezTo>
                <a:cubicBezTo>
                  <a:pt x="917240" y="268555"/>
                  <a:pt x="907988" y="275494"/>
                  <a:pt x="892262" y="276374"/>
                </a:cubicBezTo>
                <a:cubicBezTo>
                  <a:pt x="881112" y="276374"/>
                  <a:pt x="869225" y="271748"/>
                  <a:pt x="856599" y="262496"/>
                </a:cubicBezTo>
                <a:cubicBezTo>
                  <a:pt x="842596" y="251582"/>
                  <a:pt x="831838" y="239868"/>
                  <a:pt x="824322" y="227354"/>
                </a:cubicBezTo>
                <a:cubicBezTo>
                  <a:pt x="805817" y="240389"/>
                  <a:pt x="778296" y="251669"/>
                  <a:pt x="741759" y="261194"/>
                </a:cubicBezTo>
                <a:lnTo>
                  <a:pt x="737760" y="252357"/>
                </a:lnTo>
                <a:cubicBezTo>
                  <a:pt x="766359" y="235391"/>
                  <a:pt x="790097" y="217618"/>
                  <a:pt x="808974" y="199039"/>
                </a:cubicBezTo>
                <a:cubicBezTo>
                  <a:pt x="800453" y="178836"/>
                  <a:pt x="794333" y="149746"/>
                  <a:pt x="790612" y="111770"/>
                </a:cubicBezTo>
                <a:lnTo>
                  <a:pt x="739080" y="111770"/>
                </a:lnTo>
                <a:lnTo>
                  <a:pt x="739080" y="141982"/>
                </a:lnTo>
                <a:cubicBezTo>
                  <a:pt x="752475" y="140494"/>
                  <a:pt x="768244" y="137381"/>
                  <a:pt x="786389" y="132643"/>
                </a:cubicBezTo>
                <a:lnTo>
                  <a:pt x="790445" y="141127"/>
                </a:lnTo>
                <a:cubicBezTo>
                  <a:pt x="772734" y="151693"/>
                  <a:pt x="755613" y="160567"/>
                  <a:pt x="739080" y="167748"/>
                </a:cubicBezTo>
                <a:lnTo>
                  <a:pt x="739080" y="241809"/>
                </a:lnTo>
                <a:cubicBezTo>
                  <a:pt x="740631" y="263141"/>
                  <a:pt x="721568" y="275053"/>
                  <a:pt x="681893" y="277546"/>
                </a:cubicBezTo>
                <a:cubicBezTo>
                  <a:pt x="681099" y="258471"/>
                  <a:pt x="668988" y="246516"/>
                  <a:pt x="645561" y="241679"/>
                </a:cubicBezTo>
                <a:lnTo>
                  <a:pt x="647495" y="231875"/>
                </a:lnTo>
                <a:lnTo>
                  <a:pt x="687939" y="235446"/>
                </a:lnTo>
                <a:cubicBezTo>
                  <a:pt x="693930" y="235397"/>
                  <a:pt x="696925" y="232284"/>
                  <a:pt x="696925" y="226108"/>
                </a:cubicBezTo>
                <a:lnTo>
                  <a:pt x="696925" y="182985"/>
                </a:lnTo>
                <a:cubicBezTo>
                  <a:pt x="686048" y="188318"/>
                  <a:pt x="675494" y="192689"/>
                  <a:pt x="665262" y="196100"/>
                </a:cubicBezTo>
                <a:cubicBezTo>
                  <a:pt x="664468" y="204112"/>
                  <a:pt x="661163" y="208688"/>
                  <a:pt x="655346" y="209829"/>
                </a:cubicBezTo>
                <a:cubicBezTo>
                  <a:pt x="653684" y="209829"/>
                  <a:pt x="652430" y="209167"/>
                  <a:pt x="651583" y="207844"/>
                </a:cubicBezTo>
                <a:lnTo>
                  <a:pt x="651017" y="205281"/>
                </a:lnTo>
                <a:lnTo>
                  <a:pt x="649929" y="204750"/>
                </a:lnTo>
                <a:cubicBezTo>
                  <a:pt x="648865" y="204062"/>
                  <a:pt x="647458" y="203039"/>
                  <a:pt x="645709" y="201681"/>
                </a:cubicBezTo>
                <a:lnTo>
                  <a:pt x="632724" y="157181"/>
                </a:lnTo>
                <a:cubicBezTo>
                  <a:pt x="648029" y="157181"/>
                  <a:pt x="662223" y="156034"/>
                  <a:pt x="675308" y="153740"/>
                </a:cubicBezTo>
                <a:cubicBezTo>
                  <a:pt x="683902" y="152190"/>
                  <a:pt x="691108" y="151123"/>
                  <a:pt x="696925" y="150540"/>
                </a:cubicBezTo>
                <a:lnTo>
                  <a:pt x="696925" y="111770"/>
                </a:lnTo>
                <a:lnTo>
                  <a:pt x="632724" y="111770"/>
                </a:lnTo>
                <a:lnTo>
                  <a:pt x="632724" y="98822"/>
                </a:lnTo>
                <a:lnTo>
                  <a:pt x="696925" y="98822"/>
                </a:lnTo>
                <a:lnTo>
                  <a:pt x="696925" y="55737"/>
                </a:lnTo>
                <a:cubicBezTo>
                  <a:pt x="681558" y="56518"/>
                  <a:pt x="662453" y="57690"/>
                  <a:pt x="639607" y="59253"/>
                </a:cubicBezTo>
                <a:lnTo>
                  <a:pt x="637394" y="50937"/>
                </a:lnTo>
                <a:cubicBezTo>
                  <a:pt x="682823" y="35657"/>
                  <a:pt x="718424" y="19311"/>
                  <a:pt x="744196" y="1898"/>
                </a:cubicBezTo>
                <a:close/>
                <a:moveTo>
                  <a:pt x="1969610" y="1172"/>
                </a:moveTo>
                <a:cubicBezTo>
                  <a:pt x="2018314" y="5253"/>
                  <a:pt x="2042257" y="18182"/>
                  <a:pt x="2041438" y="39961"/>
                </a:cubicBezTo>
                <a:cubicBezTo>
                  <a:pt x="2040778" y="53774"/>
                  <a:pt x="2034745" y="62892"/>
                  <a:pt x="2023341" y="67315"/>
                </a:cubicBezTo>
                <a:lnTo>
                  <a:pt x="2020797" y="67866"/>
                </a:lnTo>
                <a:lnTo>
                  <a:pt x="2083594" y="67866"/>
                </a:lnTo>
                <a:lnTo>
                  <a:pt x="2105899" y="38659"/>
                </a:lnTo>
                <a:lnTo>
                  <a:pt x="2145301" y="67345"/>
                </a:lnTo>
                <a:cubicBezTo>
                  <a:pt x="2147683" y="68536"/>
                  <a:pt x="2148873" y="70278"/>
                  <a:pt x="2148873" y="72573"/>
                </a:cubicBezTo>
                <a:cubicBezTo>
                  <a:pt x="2148873" y="77025"/>
                  <a:pt x="2144719" y="79772"/>
                  <a:pt x="2136409" y="80814"/>
                </a:cubicBezTo>
                <a:lnTo>
                  <a:pt x="2036806" y="80814"/>
                </a:lnTo>
                <a:lnTo>
                  <a:pt x="2036806" y="150019"/>
                </a:lnTo>
                <a:lnTo>
                  <a:pt x="2067241" y="150019"/>
                </a:lnTo>
                <a:lnTo>
                  <a:pt x="2089584" y="120812"/>
                </a:lnTo>
                <a:lnTo>
                  <a:pt x="2127628" y="149424"/>
                </a:lnTo>
                <a:cubicBezTo>
                  <a:pt x="2130121" y="150664"/>
                  <a:pt x="2131368" y="153107"/>
                  <a:pt x="2131368" y="156754"/>
                </a:cubicBezTo>
                <a:cubicBezTo>
                  <a:pt x="2128887" y="161690"/>
                  <a:pt x="2124968" y="164158"/>
                  <a:pt x="2119610" y="164158"/>
                </a:cubicBezTo>
                <a:lnTo>
                  <a:pt x="2036806" y="164158"/>
                </a:lnTo>
                <a:lnTo>
                  <a:pt x="2036806" y="251222"/>
                </a:lnTo>
                <a:lnTo>
                  <a:pt x="2090719" y="251222"/>
                </a:lnTo>
                <a:lnTo>
                  <a:pt x="2114122" y="223187"/>
                </a:lnTo>
                <a:lnTo>
                  <a:pt x="2153636" y="250069"/>
                </a:lnTo>
                <a:cubicBezTo>
                  <a:pt x="2156687" y="250069"/>
                  <a:pt x="2158212" y="252022"/>
                  <a:pt x="2158212" y="255929"/>
                </a:cubicBezTo>
                <a:cubicBezTo>
                  <a:pt x="2158212" y="261423"/>
                  <a:pt x="2153909" y="264170"/>
                  <a:pt x="2145301" y="264170"/>
                </a:cubicBezTo>
                <a:lnTo>
                  <a:pt x="1869728" y="264170"/>
                </a:lnTo>
                <a:lnTo>
                  <a:pt x="1869728" y="251222"/>
                </a:lnTo>
                <a:lnTo>
                  <a:pt x="1988809" y="251222"/>
                </a:lnTo>
                <a:lnTo>
                  <a:pt x="1988809" y="164158"/>
                </a:lnTo>
                <a:lnTo>
                  <a:pt x="1902414" y="164158"/>
                </a:lnTo>
                <a:lnTo>
                  <a:pt x="1902414" y="150019"/>
                </a:lnTo>
                <a:lnTo>
                  <a:pt x="1988809" y="150019"/>
                </a:lnTo>
                <a:lnTo>
                  <a:pt x="1988809" y="80814"/>
                </a:lnTo>
                <a:lnTo>
                  <a:pt x="1881411" y="80814"/>
                </a:lnTo>
                <a:lnTo>
                  <a:pt x="1881411" y="67866"/>
                </a:lnTo>
                <a:lnTo>
                  <a:pt x="1998260" y="67866"/>
                </a:lnTo>
                <a:lnTo>
                  <a:pt x="1994674" y="66048"/>
                </a:lnTo>
                <a:cubicBezTo>
                  <a:pt x="1990925" y="62907"/>
                  <a:pt x="1988586" y="58000"/>
                  <a:pt x="1987655" y="51327"/>
                </a:cubicBezTo>
                <a:cubicBezTo>
                  <a:pt x="1984716" y="36172"/>
                  <a:pt x="1977324" y="21518"/>
                  <a:pt x="1965480" y="7367"/>
                </a:cubicBezTo>
                <a:close/>
                <a:moveTo>
                  <a:pt x="146373" y="1172"/>
                </a:moveTo>
                <a:cubicBezTo>
                  <a:pt x="186196" y="5290"/>
                  <a:pt x="206108" y="15541"/>
                  <a:pt x="206108" y="31924"/>
                </a:cubicBezTo>
                <a:cubicBezTo>
                  <a:pt x="205637" y="40730"/>
                  <a:pt x="203084" y="47446"/>
                  <a:pt x="198448" y="52072"/>
                </a:cubicBezTo>
                <a:lnTo>
                  <a:pt x="192285" y="55960"/>
                </a:lnTo>
                <a:lnTo>
                  <a:pt x="223688" y="55960"/>
                </a:lnTo>
                <a:lnTo>
                  <a:pt x="244748" y="27924"/>
                </a:lnTo>
                <a:lnTo>
                  <a:pt x="285899" y="55792"/>
                </a:lnTo>
                <a:cubicBezTo>
                  <a:pt x="287958" y="57876"/>
                  <a:pt x="288987" y="59898"/>
                  <a:pt x="288987" y="61857"/>
                </a:cubicBezTo>
                <a:cubicBezTo>
                  <a:pt x="288987" y="66310"/>
                  <a:pt x="284832" y="69057"/>
                  <a:pt x="276523" y="70098"/>
                </a:cubicBezTo>
                <a:lnTo>
                  <a:pt x="239409" y="70098"/>
                </a:lnTo>
                <a:cubicBezTo>
                  <a:pt x="234224" y="99678"/>
                  <a:pt x="226237" y="122864"/>
                  <a:pt x="215447" y="139657"/>
                </a:cubicBezTo>
                <a:cubicBezTo>
                  <a:pt x="243402" y="156388"/>
                  <a:pt x="257789" y="174042"/>
                  <a:pt x="258607" y="192621"/>
                </a:cubicBezTo>
                <a:cubicBezTo>
                  <a:pt x="257714" y="210319"/>
                  <a:pt x="249659" y="220068"/>
                  <a:pt x="234441" y="221866"/>
                </a:cubicBezTo>
                <a:cubicBezTo>
                  <a:pt x="225834" y="222647"/>
                  <a:pt x="218815" y="218151"/>
                  <a:pt x="213382" y="208378"/>
                </a:cubicBezTo>
                <a:cubicBezTo>
                  <a:pt x="205755" y="194599"/>
                  <a:pt x="198190" y="182749"/>
                  <a:pt x="190686" y="172827"/>
                </a:cubicBezTo>
                <a:cubicBezTo>
                  <a:pt x="174185" y="190752"/>
                  <a:pt x="152064" y="205523"/>
                  <a:pt x="124324" y="217141"/>
                </a:cubicBezTo>
                <a:lnTo>
                  <a:pt x="99918" y="225849"/>
                </a:lnTo>
                <a:lnTo>
                  <a:pt x="102747" y="227470"/>
                </a:lnTo>
                <a:cubicBezTo>
                  <a:pt x="115974" y="232248"/>
                  <a:pt x="135465" y="235012"/>
                  <a:pt x="161218" y="235763"/>
                </a:cubicBezTo>
                <a:cubicBezTo>
                  <a:pt x="193700" y="236519"/>
                  <a:pt x="237672" y="233772"/>
                  <a:pt x="293135" y="227521"/>
                </a:cubicBezTo>
                <a:lnTo>
                  <a:pt x="293135" y="237251"/>
                </a:lnTo>
                <a:cubicBezTo>
                  <a:pt x="282854" y="240414"/>
                  <a:pt x="276913" y="251129"/>
                  <a:pt x="275313" y="269398"/>
                </a:cubicBezTo>
                <a:cubicBezTo>
                  <a:pt x="235861" y="273478"/>
                  <a:pt x="196571" y="274353"/>
                  <a:pt x="157441" y="272021"/>
                </a:cubicBezTo>
                <a:cubicBezTo>
                  <a:pt x="106815" y="269615"/>
                  <a:pt x="76901" y="254441"/>
                  <a:pt x="67698" y="226498"/>
                </a:cubicBezTo>
                <a:cubicBezTo>
                  <a:pt x="60740" y="237623"/>
                  <a:pt x="51060" y="249387"/>
                  <a:pt x="38658" y="261789"/>
                </a:cubicBezTo>
                <a:cubicBezTo>
                  <a:pt x="38658" y="272505"/>
                  <a:pt x="34906" y="277472"/>
                  <a:pt x="27403" y="276690"/>
                </a:cubicBezTo>
                <a:cubicBezTo>
                  <a:pt x="24799" y="276690"/>
                  <a:pt x="22405" y="274520"/>
                  <a:pt x="20222" y="270179"/>
                </a:cubicBezTo>
                <a:lnTo>
                  <a:pt x="0" y="231391"/>
                </a:lnTo>
                <a:cubicBezTo>
                  <a:pt x="18194" y="223652"/>
                  <a:pt x="31030" y="217401"/>
                  <a:pt x="38509" y="212639"/>
                </a:cubicBezTo>
                <a:lnTo>
                  <a:pt x="38509" y="128439"/>
                </a:lnTo>
                <a:lnTo>
                  <a:pt x="2325" y="128439"/>
                </a:lnTo>
                <a:lnTo>
                  <a:pt x="2325" y="115491"/>
                </a:lnTo>
                <a:lnTo>
                  <a:pt x="33821" y="115491"/>
                </a:lnTo>
                <a:lnTo>
                  <a:pt x="46100" y="93297"/>
                </a:lnTo>
                <a:lnTo>
                  <a:pt x="88720" y="111435"/>
                </a:lnTo>
                <a:cubicBezTo>
                  <a:pt x="92701" y="113432"/>
                  <a:pt x="94692" y="115968"/>
                  <a:pt x="94692" y="119044"/>
                </a:cubicBezTo>
                <a:cubicBezTo>
                  <a:pt x="94692" y="124477"/>
                  <a:pt x="90413" y="129140"/>
                  <a:pt x="81855" y="133034"/>
                </a:cubicBezTo>
                <a:lnTo>
                  <a:pt x="81855" y="207095"/>
                </a:lnTo>
                <a:cubicBezTo>
                  <a:pt x="82206" y="211498"/>
                  <a:pt x="84122" y="215397"/>
                  <a:pt x="87604" y="218793"/>
                </a:cubicBezTo>
                <a:lnTo>
                  <a:pt x="90773" y="220609"/>
                </a:lnTo>
                <a:lnTo>
                  <a:pt x="89241" y="217848"/>
                </a:lnTo>
                <a:cubicBezTo>
                  <a:pt x="119999" y="198562"/>
                  <a:pt x="144903" y="174427"/>
                  <a:pt x="163953" y="145443"/>
                </a:cubicBezTo>
                <a:cubicBezTo>
                  <a:pt x="153919" y="135198"/>
                  <a:pt x="134069" y="119807"/>
                  <a:pt x="104403" y="99269"/>
                </a:cubicBezTo>
                <a:lnTo>
                  <a:pt x="108607" y="90972"/>
                </a:lnTo>
                <a:cubicBezTo>
                  <a:pt x="137281" y="101303"/>
                  <a:pt x="160164" y="111032"/>
                  <a:pt x="177254" y="120160"/>
                </a:cubicBezTo>
                <a:cubicBezTo>
                  <a:pt x="185514" y="102041"/>
                  <a:pt x="190804" y="85353"/>
                  <a:pt x="193123" y="70098"/>
                </a:cubicBezTo>
                <a:lnTo>
                  <a:pt x="89241" y="70098"/>
                </a:lnTo>
                <a:lnTo>
                  <a:pt x="89241" y="56080"/>
                </a:lnTo>
                <a:lnTo>
                  <a:pt x="87702" y="62800"/>
                </a:lnTo>
                <a:cubicBezTo>
                  <a:pt x="83441" y="73411"/>
                  <a:pt x="74758" y="79372"/>
                  <a:pt x="61652" y="80684"/>
                </a:cubicBezTo>
                <a:cubicBezTo>
                  <a:pt x="52710" y="80684"/>
                  <a:pt x="46409" y="75648"/>
                  <a:pt x="42751" y="65578"/>
                </a:cubicBezTo>
                <a:cubicBezTo>
                  <a:pt x="37356" y="44767"/>
                  <a:pt x="29889" y="27248"/>
                  <a:pt x="20352" y="13023"/>
                </a:cubicBezTo>
                <a:lnTo>
                  <a:pt x="24817" y="6995"/>
                </a:lnTo>
                <a:cubicBezTo>
                  <a:pt x="70185" y="17612"/>
                  <a:pt x="92075" y="32160"/>
                  <a:pt x="90487" y="50639"/>
                </a:cubicBezTo>
                <a:lnTo>
                  <a:pt x="89269" y="55960"/>
                </a:lnTo>
                <a:lnTo>
                  <a:pt x="165876" y="55960"/>
                </a:lnTo>
                <a:lnTo>
                  <a:pt x="165432" y="55699"/>
                </a:lnTo>
                <a:cubicBezTo>
                  <a:pt x="162263" y="52661"/>
                  <a:pt x="160214" y="47911"/>
                  <a:pt x="159283" y="41449"/>
                </a:cubicBezTo>
                <a:cubicBezTo>
                  <a:pt x="157076" y="31180"/>
                  <a:pt x="152015" y="19888"/>
                  <a:pt x="144103" y="7572"/>
                </a:cubicBezTo>
                <a:close/>
                <a:moveTo>
                  <a:pt x="5884868" y="1024"/>
                </a:moveTo>
                <a:lnTo>
                  <a:pt x="5934447" y="10456"/>
                </a:lnTo>
                <a:cubicBezTo>
                  <a:pt x="5940300" y="11621"/>
                  <a:pt x="5943228" y="14040"/>
                  <a:pt x="5943228" y="17711"/>
                </a:cubicBezTo>
                <a:cubicBezTo>
                  <a:pt x="5942161" y="24086"/>
                  <a:pt x="5937244" y="28476"/>
                  <a:pt x="5928475" y="30882"/>
                </a:cubicBezTo>
                <a:cubicBezTo>
                  <a:pt x="5925710" y="39862"/>
                  <a:pt x="5922454" y="47427"/>
                  <a:pt x="5918708" y="53579"/>
                </a:cubicBezTo>
                <a:lnTo>
                  <a:pt x="5946874" y="53579"/>
                </a:lnTo>
                <a:lnTo>
                  <a:pt x="5965626" y="30194"/>
                </a:lnTo>
                <a:lnTo>
                  <a:pt x="5999987" y="53634"/>
                </a:lnTo>
                <a:cubicBezTo>
                  <a:pt x="6001054" y="55792"/>
                  <a:pt x="6001587" y="57343"/>
                  <a:pt x="6001587" y="58285"/>
                </a:cubicBezTo>
                <a:cubicBezTo>
                  <a:pt x="6001587" y="62700"/>
                  <a:pt x="5997848" y="65448"/>
                  <a:pt x="5990369" y="66527"/>
                </a:cubicBezTo>
                <a:lnTo>
                  <a:pt x="5913946" y="66527"/>
                </a:lnTo>
                <a:cubicBezTo>
                  <a:pt x="5908191" y="80144"/>
                  <a:pt x="5900830" y="91306"/>
                  <a:pt x="5891864" y="100013"/>
                </a:cubicBezTo>
                <a:lnTo>
                  <a:pt x="5936438" y="100013"/>
                </a:lnTo>
                <a:lnTo>
                  <a:pt x="5953980" y="78972"/>
                </a:lnTo>
                <a:lnTo>
                  <a:pt x="5985476" y="99697"/>
                </a:lnTo>
                <a:cubicBezTo>
                  <a:pt x="5986679" y="100924"/>
                  <a:pt x="5987771" y="102611"/>
                  <a:pt x="5988750" y="104757"/>
                </a:cubicBezTo>
                <a:cubicBezTo>
                  <a:pt x="5988056" y="106995"/>
                  <a:pt x="5986676" y="108798"/>
                  <a:pt x="5984612" y="110166"/>
                </a:cubicBezTo>
                <a:lnTo>
                  <a:pt x="5979436" y="111919"/>
                </a:lnTo>
                <a:lnTo>
                  <a:pt x="6029734" y="111919"/>
                </a:lnTo>
                <a:lnTo>
                  <a:pt x="6029734" y="69950"/>
                </a:lnTo>
                <a:cubicBezTo>
                  <a:pt x="6029734" y="56865"/>
                  <a:pt x="6028952" y="35049"/>
                  <a:pt x="6027390" y="4502"/>
                </a:cubicBezTo>
                <a:lnTo>
                  <a:pt x="6076280" y="9191"/>
                </a:lnTo>
                <a:cubicBezTo>
                  <a:pt x="6082704" y="9191"/>
                  <a:pt x="6085916" y="11150"/>
                  <a:pt x="6085916" y="15069"/>
                </a:cubicBezTo>
                <a:cubicBezTo>
                  <a:pt x="6085916" y="21295"/>
                  <a:pt x="6081638" y="26355"/>
                  <a:pt x="6073080" y="30250"/>
                </a:cubicBezTo>
                <a:lnTo>
                  <a:pt x="6073080" y="111919"/>
                </a:lnTo>
                <a:lnTo>
                  <a:pt x="6080094" y="111919"/>
                </a:lnTo>
                <a:lnTo>
                  <a:pt x="6101246" y="82712"/>
                </a:lnTo>
                <a:lnTo>
                  <a:pt x="6140406" y="112087"/>
                </a:lnTo>
                <a:cubicBezTo>
                  <a:pt x="6141436" y="114170"/>
                  <a:pt x="6141950" y="115212"/>
                  <a:pt x="6141950" y="115212"/>
                </a:cubicBezTo>
                <a:cubicBezTo>
                  <a:pt x="6141950" y="121649"/>
                  <a:pt x="6137646" y="124867"/>
                  <a:pt x="6129040" y="124867"/>
                </a:cubicBezTo>
                <a:lnTo>
                  <a:pt x="6073080" y="124867"/>
                </a:lnTo>
                <a:lnTo>
                  <a:pt x="6073080" y="163321"/>
                </a:lnTo>
                <a:cubicBezTo>
                  <a:pt x="6073080" y="166434"/>
                  <a:pt x="6073080" y="179667"/>
                  <a:pt x="6073080" y="203021"/>
                </a:cubicBezTo>
                <a:cubicBezTo>
                  <a:pt x="6073836" y="234907"/>
                  <a:pt x="6074228" y="254745"/>
                  <a:pt x="6074252" y="262533"/>
                </a:cubicBezTo>
                <a:cubicBezTo>
                  <a:pt x="6074252" y="269168"/>
                  <a:pt x="6071586" y="273019"/>
                  <a:pt x="6066253" y="274086"/>
                </a:cubicBezTo>
                <a:cubicBezTo>
                  <a:pt x="6055562" y="276554"/>
                  <a:pt x="6042608" y="277788"/>
                  <a:pt x="6027390" y="277788"/>
                </a:cubicBezTo>
                <a:cubicBezTo>
                  <a:pt x="6027390" y="265262"/>
                  <a:pt x="6027780" y="244593"/>
                  <a:pt x="6028562" y="215783"/>
                </a:cubicBezTo>
                <a:cubicBezTo>
                  <a:pt x="6029344" y="194004"/>
                  <a:pt x="6029734" y="180405"/>
                  <a:pt x="6029734" y="174985"/>
                </a:cubicBezTo>
                <a:lnTo>
                  <a:pt x="6029734" y="124867"/>
                </a:lnTo>
                <a:lnTo>
                  <a:pt x="5977198" y="124867"/>
                </a:lnTo>
                <a:lnTo>
                  <a:pt x="5977198" y="112677"/>
                </a:lnTo>
                <a:lnTo>
                  <a:pt x="5976360" y="112961"/>
                </a:lnTo>
                <a:lnTo>
                  <a:pt x="5939730" y="112961"/>
                </a:lnTo>
                <a:lnTo>
                  <a:pt x="5939730" y="155972"/>
                </a:lnTo>
                <a:lnTo>
                  <a:pt x="5949200" y="155972"/>
                </a:lnTo>
                <a:lnTo>
                  <a:pt x="5966724" y="133760"/>
                </a:lnTo>
                <a:lnTo>
                  <a:pt x="6000006" y="156047"/>
                </a:lnTo>
                <a:cubicBezTo>
                  <a:pt x="6001060" y="158192"/>
                  <a:pt x="6001587" y="160487"/>
                  <a:pt x="6001587" y="162930"/>
                </a:cubicBezTo>
                <a:cubicBezTo>
                  <a:pt x="5998933" y="166924"/>
                  <a:pt x="5994630" y="168920"/>
                  <a:pt x="5988676" y="168920"/>
                </a:cubicBezTo>
                <a:lnTo>
                  <a:pt x="5939730" y="168920"/>
                </a:lnTo>
                <a:lnTo>
                  <a:pt x="5939730" y="220154"/>
                </a:lnTo>
                <a:lnTo>
                  <a:pt x="5989532" y="201476"/>
                </a:lnTo>
                <a:lnTo>
                  <a:pt x="5993420" y="210685"/>
                </a:lnTo>
                <a:cubicBezTo>
                  <a:pt x="5971493" y="232191"/>
                  <a:pt x="5948468" y="250106"/>
                  <a:pt x="5924345" y="264431"/>
                </a:cubicBezTo>
                <a:cubicBezTo>
                  <a:pt x="5923452" y="274688"/>
                  <a:pt x="5919836" y="279431"/>
                  <a:pt x="5913500" y="278662"/>
                </a:cubicBezTo>
                <a:cubicBezTo>
                  <a:pt x="5911018" y="278662"/>
                  <a:pt x="5908253" y="276635"/>
                  <a:pt x="5905202" y="272579"/>
                </a:cubicBezTo>
                <a:lnTo>
                  <a:pt x="5884720" y="237102"/>
                </a:lnTo>
                <a:cubicBezTo>
                  <a:pt x="5892496" y="232873"/>
                  <a:pt x="5896384" y="227633"/>
                  <a:pt x="5896384" y="221382"/>
                </a:cubicBezTo>
                <a:lnTo>
                  <a:pt x="5896384" y="168920"/>
                </a:lnTo>
                <a:lnTo>
                  <a:pt x="5854358" y="168920"/>
                </a:lnTo>
                <a:lnTo>
                  <a:pt x="5854358" y="155972"/>
                </a:lnTo>
                <a:lnTo>
                  <a:pt x="5896384" y="155972"/>
                </a:lnTo>
                <a:lnTo>
                  <a:pt x="5896384" y="112961"/>
                </a:lnTo>
                <a:lnTo>
                  <a:pt x="5885390" y="112961"/>
                </a:lnTo>
                <a:cubicBezTo>
                  <a:pt x="5878358" y="122101"/>
                  <a:pt x="5868988" y="132606"/>
                  <a:pt x="5857280" y="144475"/>
                </a:cubicBezTo>
                <a:lnTo>
                  <a:pt x="5849690" y="140029"/>
                </a:lnTo>
                <a:cubicBezTo>
                  <a:pt x="5862972" y="109209"/>
                  <a:pt x="5872379" y="79239"/>
                  <a:pt x="5877911" y="50118"/>
                </a:cubicBezTo>
                <a:cubicBezTo>
                  <a:pt x="5881681" y="35074"/>
                  <a:pt x="5884000" y="18709"/>
                  <a:pt x="5884868" y="1024"/>
                </a:cubicBezTo>
                <a:close/>
                <a:moveTo>
                  <a:pt x="3552062" y="745"/>
                </a:moveTo>
                <a:lnTo>
                  <a:pt x="3599650" y="5507"/>
                </a:lnTo>
                <a:cubicBezTo>
                  <a:pt x="3604586" y="6747"/>
                  <a:pt x="3607054" y="9073"/>
                  <a:pt x="3607054" y="12483"/>
                </a:cubicBezTo>
                <a:cubicBezTo>
                  <a:pt x="3607054" y="17085"/>
                  <a:pt x="3603166" y="21332"/>
                  <a:pt x="3595389" y="25227"/>
                </a:cubicBezTo>
                <a:lnTo>
                  <a:pt x="3595389" y="39291"/>
                </a:lnTo>
                <a:lnTo>
                  <a:pt x="3614737" y="39291"/>
                </a:lnTo>
                <a:lnTo>
                  <a:pt x="3626885" y="19422"/>
                </a:lnTo>
                <a:lnTo>
                  <a:pt x="3663776" y="34994"/>
                </a:lnTo>
                <a:cubicBezTo>
                  <a:pt x="3668067" y="37139"/>
                  <a:pt x="3670213" y="39403"/>
                  <a:pt x="3670213" y="41784"/>
                </a:cubicBezTo>
                <a:cubicBezTo>
                  <a:pt x="3670994" y="46782"/>
                  <a:pt x="3667881" y="51731"/>
                  <a:pt x="3660874" y="56630"/>
                </a:cubicBezTo>
                <a:lnTo>
                  <a:pt x="3660874" y="75010"/>
                </a:lnTo>
                <a:lnTo>
                  <a:pt x="3666790" y="59829"/>
                </a:lnTo>
                <a:lnTo>
                  <a:pt x="3691532" y="77149"/>
                </a:lnTo>
                <a:cubicBezTo>
                  <a:pt x="3692884" y="78513"/>
                  <a:pt x="3693560" y="79766"/>
                  <a:pt x="3693560" y="80907"/>
                </a:cubicBezTo>
                <a:cubicBezTo>
                  <a:pt x="3693560" y="85360"/>
                  <a:pt x="3689406" y="88107"/>
                  <a:pt x="3681096" y="89148"/>
                </a:cubicBezTo>
                <a:lnTo>
                  <a:pt x="3660874" y="89148"/>
                </a:lnTo>
                <a:cubicBezTo>
                  <a:pt x="3660874" y="92919"/>
                  <a:pt x="3660874" y="102878"/>
                  <a:pt x="3660874" y="119026"/>
                </a:cubicBezTo>
                <a:cubicBezTo>
                  <a:pt x="3660874" y="126492"/>
                  <a:pt x="3657780" y="130746"/>
                  <a:pt x="3651591" y="131788"/>
                </a:cubicBezTo>
                <a:lnTo>
                  <a:pt x="3646171" y="132193"/>
                </a:lnTo>
                <a:lnTo>
                  <a:pt x="3671701" y="149889"/>
                </a:lnTo>
                <a:cubicBezTo>
                  <a:pt x="3672966" y="151154"/>
                  <a:pt x="3673599" y="152766"/>
                  <a:pt x="3673599" y="154726"/>
                </a:cubicBezTo>
                <a:cubicBezTo>
                  <a:pt x="3673599" y="159141"/>
                  <a:pt x="3669859" y="161888"/>
                  <a:pt x="3662381" y="162967"/>
                </a:cubicBezTo>
                <a:lnTo>
                  <a:pt x="3652179" y="162967"/>
                </a:lnTo>
                <a:lnTo>
                  <a:pt x="3683161" y="185738"/>
                </a:lnTo>
                <a:cubicBezTo>
                  <a:pt x="3686125" y="185738"/>
                  <a:pt x="3687607" y="187307"/>
                  <a:pt x="3687607" y="190445"/>
                </a:cubicBezTo>
                <a:cubicBezTo>
                  <a:pt x="3687607" y="194897"/>
                  <a:pt x="3683452" y="197644"/>
                  <a:pt x="3675143" y="198686"/>
                </a:cubicBezTo>
                <a:lnTo>
                  <a:pt x="3596543" y="198686"/>
                </a:lnTo>
                <a:cubicBezTo>
                  <a:pt x="3596543" y="207975"/>
                  <a:pt x="3596543" y="215404"/>
                  <a:pt x="3596543" y="220973"/>
                </a:cubicBezTo>
                <a:cubicBezTo>
                  <a:pt x="3597324" y="229456"/>
                  <a:pt x="3593982" y="233698"/>
                  <a:pt x="3586516" y="233698"/>
                </a:cubicBezTo>
                <a:lnTo>
                  <a:pt x="3581723" y="234368"/>
                </a:lnTo>
                <a:lnTo>
                  <a:pt x="3587167" y="234572"/>
                </a:lnTo>
                <a:cubicBezTo>
                  <a:pt x="3622761" y="234572"/>
                  <a:pt x="3658195" y="231837"/>
                  <a:pt x="3693467" y="226368"/>
                </a:cubicBezTo>
                <a:lnTo>
                  <a:pt x="3693467" y="238516"/>
                </a:lnTo>
                <a:cubicBezTo>
                  <a:pt x="3684413" y="240972"/>
                  <a:pt x="3676712" y="252928"/>
                  <a:pt x="3670362" y="274384"/>
                </a:cubicBezTo>
                <a:cubicBezTo>
                  <a:pt x="3639802" y="274384"/>
                  <a:pt x="3612052" y="274384"/>
                  <a:pt x="3587111" y="274384"/>
                </a:cubicBezTo>
                <a:cubicBezTo>
                  <a:pt x="3527840" y="273590"/>
                  <a:pt x="3485839" y="262304"/>
                  <a:pt x="3461109" y="240525"/>
                </a:cubicBezTo>
                <a:cubicBezTo>
                  <a:pt x="3448446" y="252568"/>
                  <a:pt x="3430339" y="265411"/>
                  <a:pt x="3406787" y="279053"/>
                </a:cubicBezTo>
                <a:lnTo>
                  <a:pt x="3400313" y="272467"/>
                </a:lnTo>
                <a:cubicBezTo>
                  <a:pt x="3419202" y="251259"/>
                  <a:pt x="3432819" y="233400"/>
                  <a:pt x="3441166" y="218889"/>
                </a:cubicBezTo>
                <a:cubicBezTo>
                  <a:pt x="3429645" y="204751"/>
                  <a:pt x="3420696" y="179692"/>
                  <a:pt x="3414321" y="143713"/>
                </a:cubicBezTo>
                <a:lnTo>
                  <a:pt x="3424721" y="138820"/>
                </a:lnTo>
                <a:cubicBezTo>
                  <a:pt x="3433303" y="161677"/>
                  <a:pt x="3442996" y="179580"/>
                  <a:pt x="3453798" y="192528"/>
                </a:cubicBezTo>
                <a:cubicBezTo>
                  <a:pt x="3459392" y="176107"/>
                  <a:pt x="3463745" y="155141"/>
                  <a:pt x="3466858" y="129630"/>
                </a:cubicBezTo>
                <a:lnTo>
                  <a:pt x="3460254" y="129630"/>
                </a:lnTo>
                <a:lnTo>
                  <a:pt x="3445241" y="143638"/>
                </a:lnTo>
                <a:cubicBezTo>
                  <a:pt x="3434897" y="137722"/>
                  <a:pt x="3424746" y="130535"/>
                  <a:pt x="3414787" y="122077"/>
                </a:cubicBezTo>
                <a:cubicBezTo>
                  <a:pt x="3410582" y="119323"/>
                  <a:pt x="3410260" y="115516"/>
                  <a:pt x="3413819" y="110654"/>
                </a:cubicBezTo>
                <a:cubicBezTo>
                  <a:pt x="3419053" y="106871"/>
                  <a:pt x="3422724" y="102506"/>
                  <a:pt x="3424832" y="97557"/>
                </a:cubicBezTo>
                <a:lnTo>
                  <a:pt x="3447008" y="45095"/>
                </a:lnTo>
                <a:lnTo>
                  <a:pt x="3402638" y="45095"/>
                </a:lnTo>
                <a:lnTo>
                  <a:pt x="3402638" y="32147"/>
                </a:lnTo>
                <a:lnTo>
                  <a:pt x="3446078" y="32147"/>
                </a:lnTo>
                <a:lnTo>
                  <a:pt x="3459881" y="13451"/>
                </a:lnTo>
                <a:lnTo>
                  <a:pt x="3496549" y="33598"/>
                </a:lnTo>
                <a:cubicBezTo>
                  <a:pt x="3500964" y="35967"/>
                  <a:pt x="3502769" y="38832"/>
                  <a:pt x="3501963" y="42193"/>
                </a:cubicBezTo>
                <a:cubicBezTo>
                  <a:pt x="3500921" y="48432"/>
                  <a:pt x="3495551" y="52779"/>
                  <a:pt x="3485852" y="55234"/>
                </a:cubicBezTo>
                <a:lnTo>
                  <a:pt x="3458821" y="116682"/>
                </a:lnTo>
                <a:lnTo>
                  <a:pt x="3465797" y="116682"/>
                </a:lnTo>
                <a:lnTo>
                  <a:pt x="3478392" y="97911"/>
                </a:lnTo>
                <a:lnTo>
                  <a:pt x="3506558" y="113110"/>
                </a:lnTo>
                <a:lnTo>
                  <a:pt x="3553234" y="113110"/>
                </a:lnTo>
                <a:lnTo>
                  <a:pt x="3553234" y="89148"/>
                </a:lnTo>
                <a:lnTo>
                  <a:pt x="3489033" y="89148"/>
                </a:lnTo>
                <a:lnTo>
                  <a:pt x="3489033" y="76200"/>
                </a:lnTo>
                <a:lnTo>
                  <a:pt x="3553234" y="76200"/>
                </a:lnTo>
                <a:lnTo>
                  <a:pt x="3553234" y="60629"/>
                </a:lnTo>
                <a:cubicBezTo>
                  <a:pt x="3553234" y="57442"/>
                  <a:pt x="3553234" y="54645"/>
                  <a:pt x="3553234" y="52239"/>
                </a:cubicBezTo>
                <a:lnTo>
                  <a:pt x="3505367" y="52239"/>
                </a:lnTo>
                <a:lnTo>
                  <a:pt x="3505367" y="39291"/>
                </a:lnTo>
                <a:lnTo>
                  <a:pt x="3553234" y="39291"/>
                </a:lnTo>
                <a:cubicBezTo>
                  <a:pt x="3552453" y="33338"/>
                  <a:pt x="3552062" y="20489"/>
                  <a:pt x="3552062" y="745"/>
                </a:cubicBezTo>
                <a:close/>
                <a:moveTo>
                  <a:pt x="3908561" y="354"/>
                </a:moveTo>
                <a:lnTo>
                  <a:pt x="3946661" y="15758"/>
                </a:lnTo>
                <a:cubicBezTo>
                  <a:pt x="3951262" y="17023"/>
                  <a:pt x="3953172" y="19466"/>
                  <a:pt x="3952391" y="23087"/>
                </a:cubicBezTo>
                <a:cubicBezTo>
                  <a:pt x="3952391" y="27961"/>
                  <a:pt x="3949278" y="32333"/>
                  <a:pt x="3943052" y="36203"/>
                </a:cubicBezTo>
                <a:lnTo>
                  <a:pt x="3943052" y="74861"/>
                </a:lnTo>
                <a:cubicBezTo>
                  <a:pt x="3942271" y="78681"/>
                  <a:pt x="3944137" y="80597"/>
                  <a:pt x="3948652" y="80609"/>
                </a:cubicBezTo>
                <a:lnTo>
                  <a:pt x="3952335" y="80609"/>
                </a:lnTo>
                <a:cubicBezTo>
                  <a:pt x="3955423" y="80609"/>
                  <a:pt x="3957916" y="79034"/>
                  <a:pt x="3959814" y="75884"/>
                </a:cubicBezTo>
                <a:cubicBezTo>
                  <a:pt x="3965184" y="72015"/>
                  <a:pt x="3969878" y="72002"/>
                  <a:pt x="3973897" y="75847"/>
                </a:cubicBezTo>
                <a:cubicBezTo>
                  <a:pt x="3988358" y="86339"/>
                  <a:pt x="3995198" y="94947"/>
                  <a:pt x="3994416" y="101669"/>
                </a:cubicBezTo>
                <a:cubicBezTo>
                  <a:pt x="3994416" y="112607"/>
                  <a:pt x="3981555" y="118077"/>
                  <a:pt x="3955833" y="118077"/>
                </a:cubicBezTo>
                <a:lnTo>
                  <a:pt x="3935034" y="118077"/>
                </a:lnTo>
                <a:lnTo>
                  <a:pt x="3927104" y="117340"/>
                </a:lnTo>
                <a:lnTo>
                  <a:pt x="3963051" y="135955"/>
                </a:lnTo>
                <a:cubicBezTo>
                  <a:pt x="3967491" y="138175"/>
                  <a:pt x="3969711" y="140810"/>
                  <a:pt x="3969711" y="143861"/>
                </a:cubicBezTo>
                <a:cubicBezTo>
                  <a:pt x="3970480" y="150273"/>
                  <a:pt x="3965035" y="155191"/>
                  <a:pt x="3953377" y="158614"/>
                </a:cubicBezTo>
                <a:cubicBezTo>
                  <a:pt x="3942847" y="178148"/>
                  <a:pt x="3930780" y="195257"/>
                  <a:pt x="3917174" y="209941"/>
                </a:cubicBezTo>
                <a:cubicBezTo>
                  <a:pt x="3936559" y="218102"/>
                  <a:pt x="3963410" y="223832"/>
                  <a:pt x="3997728" y="227131"/>
                </a:cubicBezTo>
                <a:lnTo>
                  <a:pt x="3996128" y="237270"/>
                </a:lnTo>
                <a:cubicBezTo>
                  <a:pt x="3983428" y="244413"/>
                  <a:pt x="3972917" y="257281"/>
                  <a:pt x="3964595" y="275872"/>
                </a:cubicBezTo>
                <a:cubicBezTo>
                  <a:pt x="3928020" y="265590"/>
                  <a:pt x="3900512" y="253920"/>
                  <a:pt x="3882070" y="240860"/>
                </a:cubicBezTo>
                <a:cubicBezTo>
                  <a:pt x="3856570" y="258620"/>
                  <a:pt x="3820870" y="271463"/>
                  <a:pt x="3774969" y="279388"/>
                </a:cubicBezTo>
                <a:lnTo>
                  <a:pt x="3771118" y="270421"/>
                </a:lnTo>
                <a:cubicBezTo>
                  <a:pt x="3809925" y="250329"/>
                  <a:pt x="3838327" y="231937"/>
                  <a:pt x="3856322" y="215243"/>
                </a:cubicBezTo>
                <a:cubicBezTo>
                  <a:pt x="3842469" y="197545"/>
                  <a:pt x="3832944" y="174563"/>
                  <a:pt x="3827747" y="146298"/>
                </a:cubicBezTo>
                <a:lnTo>
                  <a:pt x="3802633" y="146298"/>
                </a:lnTo>
                <a:lnTo>
                  <a:pt x="3802633" y="137995"/>
                </a:lnTo>
                <a:lnTo>
                  <a:pt x="3793870" y="142894"/>
                </a:lnTo>
                <a:lnTo>
                  <a:pt x="3787657" y="136197"/>
                </a:lnTo>
                <a:cubicBezTo>
                  <a:pt x="3814124" y="111367"/>
                  <a:pt x="3826185" y="80597"/>
                  <a:pt x="3823841" y="43886"/>
                </a:cubicBezTo>
                <a:cubicBezTo>
                  <a:pt x="3823841" y="31471"/>
                  <a:pt x="3823456" y="19292"/>
                  <a:pt x="3822687" y="7349"/>
                </a:cubicBezTo>
                <a:lnTo>
                  <a:pt x="3871075" y="19050"/>
                </a:lnTo>
                <a:lnTo>
                  <a:pt x="3897436" y="19050"/>
                </a:lnTo>
                <a:close/>
                <a:moveTo>
                  <a:pt x="4733981" y="0"/>
                </a:moveTo>
                <a:lnTo>
                  <a:pt x="4789680" y="10753"/>
                </a:lnTo>
                <a:cubicBezTo>
                  <a:pt x="4795038" y="12886"/>
                  <a:pt x="4797717" y="15162"/>
                  <a:pt x="4797717" y="17581"/>
                </a:cubicBezTo>
                <a:cubicBezTo>
                  <a:pt x="4797717" y="24315"/>
                  <a:pt x="4792656" y="28284"/>
                  <a:pt x="4782536" y="29487"/>
                </a:cubicBezTo>
                <a:cubicBezTo>
                  <a:pt x="4819606" y="62155"/>
                  <a:pt x="4864360" y="82495"/>
                  <a:pt x="4916798" y="90506"/>
                </a:cubicBezTo>
                <a:lnTo>
                  <a:pt x="4915030" y="99752"/>
                </a:lnTo>
                <a:cubicBezTo>
                  <a:pt x="4905642" y="102878"/>
                  <a:pt x="4897661" y="116756"/>
                  <a:pt x="4891088" y="141387"/>
                </a:cubicBezTo>
                <a:cubicBezTo>
                  <a:pt x="4833218" y="119088"/>
                  <a:pt x="4794461" y="84454"/>
                  <a:pt x="4774816" y="37486"/>
                </a:cubicBezTo>
                <a:cubicBezTo>
                  <a:pt x="4740237" y="92330"/>
                  <a:pt x="4690554" y="131633"/>
                  <a:pt x="4625764" y="155396"/>
                </a:cubicBezTo>
                <a:lnTo>
                  <a:pt x="4621299" y="148270"/>
                </a:lnTo>
                <a:cubicBezTo>
                  <a:pt x="4663591" y="112564"/>
                  <a:pt x="4696433" y="74830"/>
                  <a:pt x="4719824" y="35068"/>
                </a:cubicBezTo>
                <a:cubicBezTo>
                  <a:pt x="4726545" y="23906"/>
                  <a:pt x="4731265" y="12217"/>
                  <a:pt x="4733981"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对角圆角矩形 5"/>
          <p:cNvSpPr/>
          <p:nvPr/>
        </p:nvSpPr>
        <p:spPr>
          <a:xfrm>
            <a:off x="3987115" y="828000"/>
            <a:ext cx="4217772"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 </a:t>
            </a:r>
            <a:r>
              <a:rPr lang="en-US" altLang="zh-CN"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两手抓，两手都要硬</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5" name="矩形 4"/>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文框 5"/>
          <p:cNvSpPr/>
          <p:nvPr/>
        </p:nvSpPr>
        <p:spPr>
          <a:xfrm>
            <a:off x="11951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596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57694" y="1048364"/>
            <a:ext cx="8497005" cy="4591000"/>
          </a:xfrm>
          <a:prstGeom prst="rect">
            <a:avLst/>
          </a:prstGeom>
        </p:spPr>
        <p:txBody>
          <a:bodyPr wrap="square">
            <a:spAutoFit/>
          </a:bodyPr>
          <a:lstStyle/>
          <a:p>
            <a:pPr indent="25400" algn="just" fontAlgn="auto">
              <a:lnSpc>
                <a:spcPct val="130000"/>
              </a:lnSpc>
            </a:pPr>
            <a:r>
              <a:rPr lang="zh-CN" altLang="en-US" sz="2000" b="1" dirty="0" smtClean="0">
                <a:latin typeface="楷体" panose="02010609060101010101" pitchFamily="49" charset="-122"/>
                <a:ea typeface="楷体" panose="02010609060101010101" pitchFamily="49" charset="-122"/>
                <a:cs typeface="微软雅黑" panose="020B0503020204020204" pitchFamily="34" charset="-122"/>
              </a:rPr>
              <a:t>    我们</a:t>
            </a:r>
            <a:r>
              <a:rPr lang="zh-CN" altLang="en-US" sz="2000" b="1" dirty="0">
                <a:latin typeface="楷体" panose="02010609060101010101" pitchFamily="49" charset="-122"/>
                <a:ea typeface="楷体" panose="02010609060101010101" pitchFamily="49" charset="-122"/>
                <a:cs typeface="微软雅黑" panose="020B0503020204020204" pitchFamily="34" charset="-122"/>
              </a:rPr>
              <a:t>要建设的社会主义国家，不但要有高度的物质文明，而且要有高度的精神文明。所谓精神文明，不但是指教育、科学、文化（这是完全必要的），而且是指共产主义的思想、理想、信念、道德、纪律，革命的立场和原则，人与人的同志式关系，等等。学习和培养这些革命精神，并不需要多么好的物质条件，也不需要多么高的教育程度。我们不是靠马克思主义的科学理论和上述的革命精神参加革命到现在吗？从延安到新中国，除了靠正确的政治方向以外，不是靠这些宝贵的革命精神吸引了全国人民和国外友好人士吗？没有这种精神文明，没有共产主义思想，没有共产主义道德，怎么能建设社会主义？</a:t>
            </a:r>
            <a:endParaRPr lang="en-US" altLang="zh-CN" sz="20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邓小平：</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贯彻调整方针，保证安定团结</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1980</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25</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t>二、邓小平理论的基本问题和主要内容是什么？</a:t>
            </a:r>
            <a:endParaRPr lang="zh-CN" altLang="en-US" dirty="0"/>
          </a:p>
        </p:txBody>
      </p:sp>
      <p:sp>
        <p:nvSpPr>
          <p:cNvPr id="12" name="矩形 11"/>
          <p:cNvSpPr/>
          <p:nvPr/>
        </p:nvSpPr>
        <p:spPr>
          <a:xfrm>
            <a:off x="0" y="184281"/>
            <a:ext cx="45719" cy="298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flipH="1">
            <a:off x="0" y="2427202"/>
            <a:ext cx="12192000" cy="3631862"/>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4" name="组合 23"/>
          <p:cNvGrpSpPr/>
          <p:nvPr/>
        </p:nvGrpSpPr>
        <p:grpSpPr>
          <a:xfrm>
            <a:off x="-342900" y="1282741"/>
            <a:ext cx="11424070" cy="4241216"/>
            <a:chOff x="3751729" y="-25318"/>
            <a:chExt cx="5826786" cy="5183866"/>
          </a:xfrm>
        </p:grpSpPr>
        <p:sp>
          <p:nvSpPr>
            <p:cNvPr id="25" name="矩形 24"/>
            <p:cNvSpPr/>
            <p:nvPr/>
          </p:nvSpPr>
          <p:spPr>
            <a:xfrm>
              <a:off x="3751729" y="-10215"/>
              <a:ext cx="5803900" cy="5160943"/>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926623" y="-25318"/>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4641911" y="1465912"/>
            <a:ext cx="5881184" cy="961289"/>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党的十二届六中全会根据邓小平关于</a:t>
            </a:r>
            <a:r>
              <a:rPr lang="zh-CN" altLang="en-US" sz="2000" b="1" dirty="0">
                <a:solidFill>
                  <a:srgbClr val="C00000"/>
                </a:solidFill>
                <a:latin typeface="微软雅黑" panose="020B0503020204020204" pitchFamily="34" charset="-122"/>
                <a:ea typeface="微软雅黑" panose="020B0503020204020204" pitchFamily="34" charset="-122"/>
              </a:rPr>
              <a:t>加强精神文明建设</a:t>
            </a:r>
            <a:r>
              <a:rPr lang="zh-CN" altLang="en-US" sz="2000" dirty="0">
                <a:latin typeface="微软雅黑" panose="020B0503020204020204" pitchFamily="34" charset="-122"/>
                <a:ea typeface="微软雅黑" panose="020B0503020204020204" pitchFamily="34" charset="-122"/>
              </a:rPr>
              <a:t>的思想提出</a:t>
            </a:r>
            <a:endParaRPr lang="en-US" altLang="zh-CN"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590687" y="4319855"/>
            <a:ext cx="5932408" cy="1015663"/>
          </a:xfrm>
          <a:prstGeom prst="rect">
            <a:avLst/>
          </a:prstGeom>
          <a:noFill/>
        </p:spPr>
        <p:txBody>
          <a:bodyPr wrap="square" rtlCol="0">
            <a:spAutoFit/>
          </a:bodyPr>
          <a:lstStyle/>
          <a:p>
            <a:pPr algn="just">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并且使这几个方面相互</a:t>
            </a: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配合、相互</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促进，初步形成了我国社会主义现代化建设的总体布局</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146237" y="2599930"/>
            <a:ext cx="4138165" cy="1602951"/>
            <a:chOff x="5034727" y="2495660"/>
            <a:chExt cx="4138165" cy="1602951"/>
          </a:xfrm>
        </p:grpSpPr>
        <p:sp>
          <p:nvSpPr>
            <p:cNvPr id="3" name="文本框 2"/>
            <p:cNvSpPr txBox="1"/>
            <p:nvPr/>
          </p:nvSpPr>
          <p:spPr>
            <a:xfrm>
              <a:off x="5034727" y="3698501"/>
              <a:ext cx="4138164" cy="400110"/>
            </a:xfrm>
            <a:prstGeom prst="rect">
              <a:avLst/>
            </a:prstGeom>
            <a:noFill/>
          </p:spPr>
          <p:txBody>
            <a:bodyPr wrap="square" rtlCol="0">
              <a:spAutoFit/>
            </a:bodyPr>
            <a:lstStyle>
              <a:defPPr>
                <a:defRPr lang="zh-CN"/>
              </a:defPPr>
              <a:lvl1pPr marL="342900" indent="-342900">
                <a:lnSpc>
                  <a:spcPct val="150000"/>
                </a:lnSpc>
                <a:buClr>
                  <a:srgbClr val="C00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1pPr>
            </a:lstStyle>
            <a:p>
              <a:pPr>
                <a:lnSpc>
                  <a:spcPct val="100000"/>
                </a:lnSpc>
                <a:buSzPct val="90000"/>
              </a:pPr>
              <a:r>
                <a:rPr lang="zh-CN" altLang="en-US" dirty="0" smtClean="0">
                  <a:solidFill>
                    <a:schemeClr val="tx1">
                      <a:lumMod val="85000"/>
                      <a:lumOff val="15000"/>
                    </a:schemeClr>
                  </a:solidFill>
                </a:rPr>
                <a:t>坚定不移</a:t>
              </a:r>
              <a:r>
                <a:rPr lang="zh-CN" altLang="en-US" dirty="0">
                  <a:solidFill>
                    <a:schemeClr val="tx1">
                      <a:lumMod val="85000"/>
                      <a:lumOff val="15000"/>
                    </a:schemeClr>
                  </a:solidFill>
                </a:rPr>
                <a:t>地加强精神文明建设</a:t>
              </a:r>
              <a:endParaRPr lang="en-US" altLang="zh-CN" dirty="0">
                <a:solidFill>
                  <a:schemeClr val="tx1">
                    <a:lumMod val="85000"/>
                    <a:lumOff val="15000"/>
                  </a:schemeClr>
                </a:solidFill>
              </a:endParaRPr>
            </a:p>
          </p:txBody>
        </p:sp>
        <p:sp>
          <p:nvSpPr>
            <p:cNvPr id="4" name="矩形 3"/>
            <p:cNvSpPr/>
            <p:nvPr/>
          </p:nvSpPr>
          <p:spPr>
            <a:xfrm>
              <a:off x="5034727" y="2495660"/>
              <a:ext cx="3932490" cy="400110"/>
            </a:xfrm>
            <a:prstGeom prst="rect">
              <a:avLst/>
            </a:prstGeom>
            <a:noFill/>
          </p:spPr>
          <p:txBody>
            <a:bodyPr wrap="square" rtlCol="0">
              <a:spAutoFit/>
            </a:bodyPr>
            <a:lstStyle/>
            <a:p>
              <a:pPr marL="285750" indent="-285750">
                <a:buClr>
                  <a:srgbClr val="C00000"/>
                </a:buClr>
                <a:buSzPct val="9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要以经济建设为中心</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5034727" y="2896607"/>
              <a:ext cx="3932490" cy="400110"/>
            </a:xfrm>
            <a:prstGeom prst="rect">
              <a:avLst/>
            </a:prstGeom>
            <a:noFill/>
          </p:spPr>
          <p:txBody>
            <a:bodyPr wrap="square" rtlCol="0">
              <a:spAutoFit/>
            </a:bodyPr>
            <a:lstStyle/>
            <a:p>
              <a:pPr marL="285750" indent="-285750">
                <a:buClr>
                  <a:srgbClr val="C00000"/>
                </a:buClr>
                <a:buSzPct val="9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坚定不移地进行经济体制改革</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5034727" y="3297554"/>
              <a:ext cx="4138165" cy="400110"/>
            </a:xfrm>
            <a:prstGeom prst="rect">
              <a:avLst/>
            </a:prstGeom>
            <a:noFill/>
          </p:spPr>
          <p:txBody>
            <a:bodyPr wrap="square" rtlCol="0">
              <a:spAutoFit/>
            </a:bodyPr>
            <a:lstStyle/>
            <a:p>
              <a:pPr marL="285750" indent="-285750">
                <a:buClr>
                  <a:srgbClr val="C00000"/>
                </a:buClr>
                <a:buSzPct val="9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坚定不移地进行政治体制改革</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67496" y="884200"/>
            <a:ext cx="3843158" cy="5011079"/>
            <a:chOff x="-52827" y="1846921"/>
            <a:chExt cx="3843158" cy="5011079"/>
          </a:xfrm>
        </p:grpSpPr>
        <p:pic>
          <p:nvPicPr>
            <p:cNvPr id="20" name="图片 19"/>
            <p:cNvPicPr>
              <a:picLocks noChangeAspect="1"/>
            </p:cNvPicPr>
            <p:nvPr/>
          </p:nvPicPr>
          <p:blipFill>
            <a:blip r:embed="rId1"/>
            <a:stretch>
              <a:fillRect/>
            </a:stretch>
          </p:blipFill>
          <p:spPr>
            <a:xfrm>
              <a:off x="-52827" y="1846923"/>
              <a:ext cx="3843158" cy="5011077"/>
            </a:xfrm>
            <a:prstGeom prst="rect">
              <a:avLst/>
            </a:prstGeom>
          </p:spPr>
        </p:pic>
        <p:grpSp>
          <p:nvGrpSpPr>
            <p:cNvPr id="7" name="组合 6"/>
            <p:cNvGrpSpPr/>
            <p:nvPr/>
          </p:nvGrpSpPr>
          <p:grpSpPr>
            <a:xfrm>
              <a:off x="839097" y="1846921"/>
              <a:ext cx="2951234" cy="4099493"/>
              <a:chOff x="839097" y="1700806"/>
              <a:chExt cx="2951234" cy="4099493"/>
            </a:xfrm>
          </p:grpSpPr>
          <p:pic>
            <p:nvPicPr>
              <p:cNvPr id="22" name="图片 21"/>
              <p:cNvPicPr>
                <a:picLocks noChangeAspect="1"/>
              </p:cNvPicPr>
              <p:nvPr/>
            </p:nvPicPr>
            <p:blipFill>
              <a:blip r:embed="rId2"/>
              <a:stretch>
                <a:fillRect/>
              </a:stretch>
            </p:blipFill>
            <p:spPr>
              <a:xfrm>
                <a:off x="839097" y="1700807"/>
                <a:ext cx="2951234" cy="4099492"/>
              </a:xfrm>
              <a:prstGeom prst="rect">
                <a:avLst/>
              </a:prstGeom>
            </p:spPr>
          </p:pic>
          <p:pic>
            <p:nvPicPr>
              <p:cNvPr id="8" name="图片 7"/>
              <p:cNvPicPr>
                <a:picLocks noChangeAspect="1"/>
              </p:cNvPicPr>
              <p:nvPr/>
            </p:nvPicPr>
            <p:blipFill>
              <a:blip r:embed="rId3"/>
              <a:stretch>
                <a:fillRect/>
              </a:stretch>
            </p:blipFill>
            <p:spPr>
              <a:xfrm>
                <a:off x="843926" y="1700806"/>
                <a:ext cx="2850008" cy="3998494"/>
              </a:xfrm>
              <a:prstGeom prst="rect">
                <a:avLst/>
              </a:prstGeom>
              <a:effectLst/>
            </p:spPr>
          </p:pic>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632373" y="210506"/>
            <a:ext cx="2457467"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一、邓小平理论是如何创立的？</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110363"/>
            <a:ext cx="12192000" cy="4248873"/>
          </a:xfrm>
          <a:prstGeom prst="rect">
            <a:avLst/>
          </a:prstGeom>
          <a:gradFill flip="none" rotWithShape="1">
            <a:gsLst>
              <a:gs pos="100000">
                <a:srgbClr val="9A1A1D"/>
              </a:gs>
              <a:gs pos="79000">
                <a:srgbClr val="C00000"/>
              </a:gs>
              <a:gs pos="0">
                <a:srgbClr val="DA380C">
                  <a:alpha val="92000"/>
                </a:srgbClr>
              </a:gs>
              <a:gs pos="29000">
                <a:srgbClr val="E8941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对角圆角 15"/>
          <p:cNvSpPr/>
          <p:nvPr/>
        </p:nvSpPr>
        <p:spPr>
          <a:xfrm>
            <a:off x="-89190" y="2275785"/>
            <a:ext cx="12370377" cy="3700372"/>
          </a:xfrm>
          <a:prstGeom prst="round2DiagRect">
            <a:avLst>
              <a:gd name="adj1" fmla="val 5886"/>
              <a:gd name="adj2" fmla="val 0"/>
            </a:avLst>
          </a:prstGeom>
          <a:solidFill>
            <a:srgbClr val="FFFDFA"/>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组 33"/>
          <p:cNvGrpSpPr/>
          <p:nvPr/>
        </p:nvGrpSpPr>
        <p:grpSpPr>
          <a:xfrm>
            <a:off x="521755" y="2354776"/>
            <a:ext cx="11266971" cy="3542390"/>
            <a:chOff x="3008202" y="1651562"/>
            <a:chExt cx="11133430" cy="3542390"/>
          </a:xfrm>
        </p:grpSpPr>
        <p:grpSp>
          <p:nvGrpSpPr>
            <p:cNvPr id="20" name="组 34"/>
            <p:cNvGrpSpPr/>
            <p:nvPr/>
          </p:nvGrpSpPr>
          <p:grpSpPr>
            <a:xfrm>
              <a:off x="10282371" y="1651562"/>
              <a:ext cx="3859261" cy="3542390"/>
              <a:chOff x="10282371" y="1651562"/>
              <a:chExt cx="3859261" cy="3542390"/>
            </a:xfrm>
          </p:grpSpPr>
          <p:sp>
            <p:nvSpPr>
              <p:cNvPr id="33" name="矩形 32"/>
              <p:cNvSpPr/>
              <p:nvPr/>
            </p:nvSpPr>
            <p:spPr>
              <a:xfrm>
                <a:off x="10735898" y="2093657"/>
                <a:ext cx="3405734" cy="2862322"/>
              </a:xfrm>
              <a:prstGeom prst="rect">
                <a:avLst/>
              </a:prstGeom>
            </p:spPr>
            <p:txBody>
              <a:bodyPr vert="horz" wrap="square">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zh-CN" altLang="en-US" sz="2000" b="1" i="0" u="none" strike="noStrike" kern="0" cap="none" normalizeH="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lt"/>
                  </a:rPr>
                  <a:t>党的十一届三中全会以后，以邓小平同志为主要代表的中国共产党人，领导全党全国人民，果断纠正错误，同时又坚决维护和继承过去的一切积极成果。</a:t>
                </a:r>
                <a:endPar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grpSp>
            <p:nvGrpSpPr>
              <p:cNvPr id="34" name="组合 10"/>
              <p:cNvGrpSpPr/>
              <p:nvPr/>
            </p:nvGrpSpPr>
            <p:grpSpPr>
              <a:xfrm>
                <a:off x="10282371" y="1651562"/>
                <a:ext cx="220549" cy="3542390"/>
                <a:chOff x="9034535" y="1985498"/>
                <a:chExt cx="220549" cy="3542390"/>
              </a:xfrm>
            </p:grpSpPr>
            <p:cxnSp>
              <p:nvCxnSpPr>
                <p:cNvPr id="35" name="直接连接符 13"/>
                <p:cNvCxnSpPr/>
                <p:nvPr/>
              </p:nvCxnSpPr>
              <p:spPr>
                <a:xfrm flipV="1">
                  <a:off x="9034535" y="1985498"/>
                  <a:ext cx="0" cy="3542390"/>
                </a:xfrm>
                <a:prstGeom prst="line">
                  <a:avLst/>
                </a:prstGeom>
                <a:noFill/>
                <a:ln w="57150" cap="flat" cmpd="sng" algn="ctr">
                  <a:solidFill>
                    <a:srgbClr val="C00000"/>
                  </a:solidFill>
                  <a:prstDash val="solid"/>
                  <a:miter lim="800000"/>
                </a:ln>
                <a:effectLst/>
              </p:spPr>
            </p:cxnSp>
            <p:sp>
              <p:nvSpPr>
                <p:cNvPr id="36" name="等腰三角形 14"/>
                <p:cNvSpPr/>
                <p:nvPr/>
              </p:nvSpPr>
              <p:spPr>
                <a:xfrm rot="5400000">
                  <a:off x="9041783" y="3788331"/>
                  <a:ext cx="233206" cy="193397"/>
                </a:xfrm>
                <a:prstGeom prst="triangl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ea"/>
                    <a:sym typeface="+mn-lt"/>
                  </a:endParaRPr>
                </a:p>
              </p:txBody>
            </p:sp>
          </p:grpSp>
        </p:grpSp>
        <p:grpSp>
          <p:nvGrpSpPr>
            <p:cNvPr id="21" name="组 35"/>
            <p:cNvGrpSpPr/>
            <p:nvPr/>
          </p:nvGrpSpPr>
          <p:grpSpPr>
            <a:xfrm>
              <a:off x="3008202" y="2019152"/>
              <a:ext cx="6713694" cy="3002306"/>
              <a:chOff x="3008202" y="2019152"/>
              <a:chExt cx="6713694" cy="3002306"/>
            </a:xfrm>
          </p:grpSpPr>
          <p:grpSp>
            <p:nvGrpSpPr>
              <p:cNvPr id="22" name="组合 15"/>
              <p:cNvGrpSpPr/>
              <p:nvPr/>
            </p:nvGrpSpPr>
            <p:grpSpPr>
              <a:xfrm>
                <a:off x="3016664" y="3740679"/>
                <a:ext cx="6705230" cy="1280779"/>
                <a:chOff x="-218128" y="3875809"/>
                <a:chExt cx="8661783" cy="1654503"/>
              </a:xfrm>
            </p:grpSpPr>
            <p:sp>
              <p:nvSpPr>
                <p:cNvPr id="28" name="矩形 27"/>
                <p:cNvSpPr/>
                <p:nvPr/>
              </p:nvSpPr>
              <p:spPr>
                <a:xfrm>
                  <a:off x="-140846" y="3887079"/>
                  <a:ext cx="8584501" cy="1643233"/>
                </a:xfrm>
                <a:prstGeom prst="rect">
                  <a:avLst/>
                </a:prstGeom>
                <a:solidFill>
                  <a:srgbClr val="FFFFFF"/>
                </a:solidFill>
                <a:ln w="0" cap="flat" cmpd="sng" algn="ctr">
                  <a:noFill/>
                  <a:prstDash val="solid"/>
                  <a:miter lim="800000"/>
                </a:ln>
                <a:effectLst>
                  <a:outerShdw blurRad="190500" sx="102000" sy="102000" algn="ctr" rotWithShape="0">
                    <a:prstClr val="black">
                      <a:alpha val="7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ea"/>
                  </a:endParaRPr>
                </a:p>
              </p:txBody>
            </p:sp>
            <p:sp>
              <p:nvSpPr>
                <p:cNvPr id="29" name="矩形 28"/>
                <p:cNvSpPr/>
                <p:nvPr/>
              </p:nvSpPr>
              <p:spPr>
                <a:xfrm>
                  <a:off x="-218128" y="3875809"/>
                  <a:ext cx="151051" cy="1643232"/>
                </a:xfrm>
                <a:prstGeom prst="rect">
                  <a:avLst/>
                </a:prstGeom>
                <a:solidFill>
                  <a:schemeClr val="bg2">
                    <a:lumMod val="5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矩形 29"/>
                <p:cNvSpPr/>
                <p:nvPr/>
              </p:nvSpPr>
              <p:spPr>
                <a:xfrm>
                  <a:off x="311783" y="4094682"/>
                  <a:ext cx="7165860" cy="1152994"/>
                </a:xfrm>
                <a:prstGeom prst="rect">
                  <a:avLst/>
                </a:prstGeom>
              </p:spPr>
              <p:txBody>
                <a:bodyPr vert="horz" wrap="square">
                  <a:spAutoFit/>
                </a:bodyPr>
                <a:lstStyle/>
                <a:p>
                  <a:pPr marL="0" marR="0" lvl="0" indent="0" algn="just" defTabSz="914400" eaLnBrk="1" fontAlgn="auto" latinLnBrk="0" hangingPunct="1">
                    <a:lnSpc>
                      <a:spcPct val="130000"/>
                    </a:lnSpc>
                    <a:spcBef>
                      <a:spcPts val="0"/>
                    </a:spcBef>
                    <a:spcAft>
                      <a:spcPts val="0"/>
                    </a:spcAft>
                    <a:buClrTx/>
                    <a:buSzTx/>
                    <a:buFontTx/>
                    <a:buNone/>
                    <a:defRPr/>
                  </a:pPr>
                  <a:r>
                    <a:rPr lang="zh-CN" altLang="en-US" sz="2000" kern="0" dirty="0">
                      <a:solidFill>
                        <a:prstClr val="black">
                          <a:lumMod val="85000"/>
                          <a:lumOff val="15000"/>
                        </a:prstClr>
                      </a:solidFill>
                      <a:latin typeface="微软雅黑" panose="020B0503020204020204" pitchFamily="34" charset="-122"/>
                      <a:ea typeface="微软雅黑" panose="020B0503020204020204" pitchFamily="34" charset="-122"/>
                      <a:cs typeface="+mn-ea"/>
                      <a:sym typeface="+mn-lt"/>
                    </a:rPr>
                    <a:t>      </a:t>
                  </a:r>
                  <a:r>
                    <a:rPr lang="zh-CN" altLang="en-US" sz="2000" kern="0" dirty="0" smtClean="0">
                      <a:solidFill>
                        <a:prstClr val="black">
                          <a:lumMod val="85000"/>
                          <a:lumOff val="15000"/>
                        </a:prstClr>
                      </a:solidFill>
                      <a:latin typeface="微软雅黑" panose="020B0503020204020204" pitchFamily="34" charset="-122"/>
                      <a:ea typeface="微软雅黑" panose="020B0503020204020204" pitchFamily="34" charset="-122"/>
                      <a:cs typeface="+mn-ea"/>
                      <a:sym typeface="+mn-lt"/>
                    </a:rPr>
                    <a:t> 我国</a:t>
                  </a:r>
                  <a:r>
                    <a:rPr lang="zh-CN" altLang="en-US" sz="2000" kern="0" dirty="0">
                      <a:solidFill>
                        <a:prstClr val="black">
                          <a:lumMod val="85000"/>
                          <a:lumOff val="15000"/>
                        </a:prstClr>
                      </a:solidFill>
                      <a:latin typeface="微软雅黑" panose="020B0503020204020204" pitchFamily="34" charset="-122"/>
                      <a:ea typeface="微软雅黑" panose="020B0503020204020204" pitchFamily="34" charset="-122"/>
                      <a:cs typeface="+mn-ea"/>
                      <a:sym typeface="+mn-lt"/>
                    </a:rPr>
                    <a:t>社会主义建设经历的曲折和失误，促使党和人民进行深刻的反思。</a:t>
                  </a:r>
                  <a:endParaRPr kumimoji="0" lang="en-US" altLang="zh-CN" sz="16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矩形 30"/>
                <p:cNvSpPr/>
                <p:nvPr/>
              </p:nvSpPr>
              <p:spPr>
                <a:xfrm rot="16200000" flipH="1">
                  <a:off x="4108630" y="1251229"/>
                  <a:ext cx="59060" cy="8465280"/>
                </a:xfrm>
                <a:prstGeom prst="rect">
                  <a:avLst/>
                </a:prstGeom>
                <a:solidFill>
                  <a:schemeClr val="bg2">
                    <a:lumMod val="50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3" name="组合 25"/>
              <p:cNvGrpSpPr/>
              <p:nvPr/>
            </p:nvGrpSpPr>
            <p:grpSpPr>
              <a:xfrm>
                <a:off x="3008202" y="2019152"/>
                <a:ext cx="6713694" cy="1282129"/>
                <a:chOff x="-232139" y="2206117"/>
                <a:chExt cx="8672721" cy="1656250"/>
              </a:xfrm>
            </p:grpSpPr>
            <p:sp>
              <p:nvSpPr>
                <p:cNvPr id="24" name="矩形 23"/>
                <p:cNvSpPr/>
                <p:nvPr/>
              </p:nvSpPr>
              <p:spPr>
                <a:xfrm>
                  <a:off x="-113781" y="2217388"/>
                  <a:ext cx="8554362" cy="1643232"/>
                </a:xfrm>
                <a:prstGeom prst="rect">
                  <a:avLst/>
                </a:prstGeom>
                <a:solidFill>
                  <a:srgbClr val="FFFFFF"/>
                </a:solidFill>
                <a:ln w="0" cap="flat" cmpd="sng" algn="ctr">
                  <a:noFill/>
                  <a:prstDash val="solid"/>
                  <a:miter lim="800000"/>
                </a:ln>
                <a:effectLst>
                  <a:outerShdw blurRad="190500" sx="102000" sy="102000" algn="ctr" rotWithShape="0">
                    <a:prstClr val="black">
                      <a:alpha val="7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25" name="矩形 24"/>
                <p:cNvSpPr/>
                <p:nvPr/>
              </p:nvSpPr>
              <p:spPr>
                <a:xfrm>
                  <a:off x="-232139" y="2206117"/>
                  <a:ext cx="147454" cy="1643233"/>
                </a:xfrm>
                <a:prstGeom prst="rect">
                  <a:avLst/>
                </a:prstGeom>
                <a:gradFill>
                  <a:gsLst>
                    <a:gs pos="0">
                      <a:srgbClr val="CC0000">
                        <a:lumMod val="98000"/>
                        <a:lumOff val="2000"/>
                      </a:srgbClr>
                    </a:gs>
                    <a:gs pos="100000">
                      <a:srgbClr val="C40D0F">
                        <a:lumMod val="96000"/>
                      </a:srgbClr>
                    </a:gs>
                  </a:gsLst>
                  <a:lin ang="5400000" scaled="1"/>
                </a:gradFill>
                <a:ln w="0" cap="flat" cmpd="sng" algn="ctr">
                  <a:noFill/>
                  <a:prstDash val="solid"/>
                  <a:miter lim="800000"/>
                </a:ln>
                <a:effectLst>
                  <a:outerShdw blurRad="190500" sx="102000" sy="102000" algn="ctr" rotWithShape="0">
                    <a:prstClr val="black">
                      <a:alpha val="7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ea"/>
                  </a:endParaRPr>
                </a:p>
              </p:txBody>
            </p:sp>
            <p:sp>
              <p:nvSpPr>
                <p:cNvPr id="26" name="矩形 25"/>
                <p:cNvSpPr/>
                <p:nvPr/>
              </p:nvSpPr>
              <p:spPr>
                <a:xfrm>
                  <a:off x="-2069" y="2502649"/>
                  <a:ext cx="8179637" cy="1102635"/>
                </a:xfrm>
                <a:prstGeom prst="rect">
                  <a:avLst/>
                </a:prstGeom>
              </p:spPr>
              <p:txBody>
                <a:bodyPr wrap="square">
                  <a:spAutoFit/>
                </a:bodyPr>
                <a:lstStyle/>
                <a:p>
                  <a:pPr marL="0" marR="0" lvl="0" indent="0" algn="just" defTabSz="914400" eaLnBrk="1" fontAlgn="auto" latinLnBrk="0" hangingPunct="1">
                    <a:lnSpc>
                      <a:spcPct val="130000"/>
                    </a:lnSpc>
                    <a:spcBef>
                      <a:spcPts val="0"/>
                    </a:spcBef>
                    <a:spcAft>
                      <a:spcPts val="0"/>
                    </a:spcAft>
                    <a:buClrTx/>
                    <a:buSzTx/>
                    <a:buFontTx/>
                    <a:buNone/>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我们党在社会主义建设实践中提出了许多正确主张，当时没有真正落实，改革开放后得到了真正贯彻。</a:t>
                  </a:r>
                  <a:endParaRPr kumimoji="0" lang="en-US" altLang="zh-CN" sz="20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 name="矩形 26"/>
                <p:cNvSpPr/>
                <p:nvPr/>
              </p:nvSpPr>
              <p:spPr>
                <a:xfrm rot="16200000">
                  <a:off x="4130982" y="-447234"/>
                  <a:ext cx="64838" cy="8554363"/>
                </a:xfrm>
                <a:prstGeom prst="rect">
                  <a:avLst/>
                </a:prstGeom>
                <a:gradFill>
                  <a:gsLst>
                    <a:gs pos="0">
                      <a:srgbClr val="CC0000">
                        <a:lumMod val="98000"/>
                        <a:lumOff val="2000"/>
                      </a:srgbClr>
                    </a:gs>
                    <a:gs pos="100000">
                      <a:srgbClr val="C40D0F">
                        <a:lumMod val="96000"/>
                      </a:srgbClr>
                    </a:gs>
                  </a:gsLst>
                  <a:lin ang="5400000" scaled="1"/>
                </a:gradFill>
                <a:ln w="0" cap="flat" cmpd="sng" algn="ctr">
                  <a:noFill/>
                  <a:prstDash val="solid"/>
                  <a:miter lim="800000"/>
                </a:ln>
                <a:effectLst>
                  <a:outerShdw blurRad="190500" sx="102000" sy="102000" algn="ctr" rotWithShape="0">
                    <a:prstClr val="black">
                      <a:alpha val="7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ea"/>
                  </a:endParaRPr>
                </a:p>
              </p:txBody>
            </p:sp>
          </p:grpSp>
        </p:grpSp>
      </p:grpSp>
      <p:sp>
        <p:nvSpPr>
          <p:cNvPr id="38" name="对角圆角矩形 13"/>
          <p:cNvSpPr/>
          <p:nvPr/>
        </p:nvSpPr>
        <p:spPr>
          <a:xfrm>
            <a:off x="2374399" y="822461"/>
            <a:ext cx="7443201"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社会主义建设的经验教训是邓小平理论形成的历史依据</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904726"/>
            <a:ext cx="12192000" cy="1408527"/>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130966" y="5046234"/>
            <a:ext cx="9930068" cy="1015663"/>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b="1" dirty="0">
                <a:solidFill>
                  <a:schemeClr val="bg1"/>
                </a:solidFill>
                <a:effectLst>
                  <a:outerShdw blurRad="38100" dist="38100" dir="2700000" algn="tl">
                    <a:srgbClr val="000000">
                      <a:alpha val="43137"/>
                    </a:srgbClr>
                  </a:outerShdw>
                </a:effectLst>
              </a:rPr>
              <a:t>       这一系列</a:t>
            </a:r>
            <a:r>
              <a:rPr lang="zh-CN" altLang="en-US"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b="1" dirty="0">
                <a:solidFill>
                  <a:schemeClr val="bg1"/>
                </a:solidFill>
                <a:effectLst>
                  <a:outerShdw blurRad="38100" dist="38100" dir="2700000" algn="tl">
                    <a:srgbClr val="000000">
                      <a:alpha val="43137"/>
                    </a:srgbClr>
                  </a:outerShdw>
                </a:effectLst>
              </a:rPr>
              <a:t>两手抓</a:t>
            </a:r>
            <a:r>
              <a:rPr lang="zh-CN" altLang="en-US"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lang="zh-CN" altLang="en-US" b="1" dirty="0">
                <a:solidFill>
                  <a:schemeClr val="bg1"/>
                </a:solidFill>
                <a:effectLst>
                  <a:outerShdw blurRad="38100" dist="38100" dir="2700000" algn="tl">
                    <a:srgbClr val="000000">
                      <a:alpha val="43137"/>
                    </a:srgbClr>
                  </a:outerShdw>
                </a:effectLst>
              </a:rPr>
              <a:t>，有利于克服实际工作中存在的</a:t>
            </a:r>
            <a:r>
              <a:rPr lang="zh-CN" altLang="en-US"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b="1" dirty="0">
                <a:solidFill>
                  <a:schemeClr val="bg1"/>
                </a:solidFill>
                <a:effectLst>
                  <a:outerShdw blurRad="38100" dist="38100" dir="2700000" algn="tl">
                    <a:srgbClr val="000000">
                      <a:alpha val="43137"/>
                    </a:srgbClr>
                  </a:outerShdw>
                </a:effectLst>
              </a:rPr>
              <a:t>一手硬、一手软</a:t>
            </a:r>
            <a:r>
              <a:rPr lang="zh-CN" altLang="en-US"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b="1" dirty="0">
                <a:solidFill>
                  <a:schemeClr val="bg1"/>
                </a:solidFill>
                <a:effectLst>
                  <a:outerShdw blurRad="38100" dist="38100" dir="2700000" algn="tl">
                    <a:srgbClr val="000000">
                      <a:alpha val="43137"/>
                    </a:srgbClr>
                  </a:outerShdw>
                </a:effectLst>
              </a:rPr>
              <a:t>的问题，为党的领导方法和工作方法充实了新的内容</a:t>
            </a:r>
            <a:endParaRPr lang="zh-CN" altLang="en-US" b="1" dirty="0">
              <a:solidFill>
                <a:schemeClr val="bg1"/>
              </a:solidFill>
              <a:effectLst>
                <a:outerShdw blurRad="38100" dist="38100" dir="2700000" algn="tl">
                  <a:srgbClr val="000000">
                    <a:alpha val="43137"/>
                  </a:srgbClr>
                </a:outerShdw>
              </a:effectLst>
            </a:endParaRPr>
          </a:p>
        </p:txBody>
      </p:sp>
      <p:grpSp>
        <p:nvGrpSpPr>
          <p:cNvPr id="6" name="组合 5"/>
          <p:cNvGrpSpPr/>
          <p:nvPr/>
        </p:nvGrpSpPr>
        <p:grpSpPr>
          <a:xfrm>
            <a:off x="3946956" y="1682094"/>
            <a:ext cx="4298087" cy="722363"/>
            <a:chOff x="3314292" y="1845967"/>
            <a:chExt cx="4298087" cy="722363"/>
          </a:xfrm>
        </p:grpSpPr>
        <p:grpSp>
          <p:nvGrpSpPr>
            <p:cNvPr id="29" name="组合 28"/>
            <p:cNvGrpSpPr/>
            <p:nvPr/>
          </p:nvGrpSpPr>
          <p:grpSpPr>
            <a:xfrm>
              <a:off x="3314292" y="1845967"/>
              <a:ext cx="4298087" cy="722363"/>
              <a:chOff x="6651553" y="3038201"/>
              <a:chExt cx="4298087" cy="722363"/>
            </a:xfrm>
          </p:grpSpPr>
          <p:sp>
            <p:nvSpPr>
              <p:cNvPr id="30" name="Rectangle 37"/>
              <p:cNvSpPr>
                <a:spLocks noChangeArrowheads="1"/>
              </p:cNvSpPr>
              <p:nvPr/>
            </p:nvSpPr>
            <p:spPr bwMode="gray">
              <a:xfrm>
                <a:off x="6651553" y="3038201"/>
                <a:ext cx="4298087" cy="722363"/>
              </a:xfrm>
              <a:prstGeom prst="roundRect">
                <a:avLst/>
              </a:prstGeom>
              <a:solidFill>
                <a:srgbClr val="C00000"/>
              </a:solidFill>
              <a:ln w="63500">
                <a:gradFill flip="none" rotWithShape="1">
                  <a:gsLst>
                    <a:gs pos="0">
                      <a:schemeClr val="bg1">
                        <a:lumMod val="78000"/>
                      </a:schemeClr>
                    </a:gs>
                    <a:gs pos="100000">
                      <a:schemeClr val="bg1">
                        <a:lumMod val="98000"/>
                      </a:schemeClr>
                    </a:gs>
                  </a:gsLst>
                  <a:lin ang="54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effectLst>
                    <a:outerShdw blurRad="38100" dist="38100" dir="2700000" algn="tl">
                      <a:srgbClr val="000000">
                        <a:alpha val="43137"/>
                      </a:srgbClr>
                    </a:outerShdw>
                  </a:effectLst>
                  <a:latin typeface="DIN-BoldItalic" pitchFamily="50" charset="0"/>
                </a:endParaRPr>
              </a:p>
            </p:txBody>
          </p:sp>
          <p:sp>
            <p:nvSpPr>
              <p:cNvPr id="31" name="power_95371"/>
              <p:cNvSpPr>
                <a:spLocks noChangeAspect="1"/>
              </p:cNvSpPr>
              <p:nvPr/>
            </p:nvSpPr>
            <p:spPr bwMode="auto">
              <a:xfrm>
                <a:off x="6842898" y="3138443"/>
                <a:ext cx="459736" cy="609685"/>
              </a:xfrm>
              <a:custGeom>
                <a:avLst/>
                <a:gdLst>
                  <a:gd name="T0" fmla="*/ 1727 w 1978"/>
                  <a:gd name="T1" fmla="*/ 796 h 2627"/>
                  <a:gd name="T2" fmla="*/ 1713 w 1978"/>
                  <a:gd name="T3" fmla="*/ 646 h 2627"/>
                  <a:gd name="T4" fmla="*/ 1532 w 1978"/>
                  <a:gd name="T5" fmla="*/ 479 h 2627"/>
                  <a:gd name="T6" fmla="*/ 1234 w 1978"/>
                  <a:gd name="T7" fmla="*/ 135 h 2627"/>
                  <a:gd name="T8" fmla="*/ 1094 w 1978"/>
                  <a:gd name="T9" fmla="*/ 156 h 2627"/>
                  <a:gd name="T10" fmla="*/ 881 w 1978"/>
                  <a:gd name="T11" fmla="*/ 33 h 2627"/>
                  <a:gd name="T12" fmla="*/ 503 w 1978"/>
                  <a:gd name="T13" fmla="*/ 377 h 2627"/>
                  <a:gd name="T14" fmla="*/ 354 w 1978"/>
                  <a:gd name="T15" fmla="*/ 334 h 2627"/>
                  <a:gd name="T16" fmla="*/ 14 w 1978"/>
                  <a:gd name="T17" fmla="*/ 1053 h 2627"/>
                  <a:gd name="T18" fmla="*/ 539 w 1978"/>
                  <a:gd name="T19" fmla="*/ 1903 h 2627"/>
                  <a:gd name="T20" fmla="*/ 543 w 1978"/>
                  <a:gd name="T21" fmla="*/ 2625 h 2627"/>
                  <a:gd name="T22" fmla="*/ 656 w 1978"/>
                  <a:gd name="T23" fmla="*/ 2539 h 2627"/>
                  <a:gd name="T24" fmla="*/ 726 w 1978"/>
                  <a:gd name="T25" fmla="*/ 1822 h 2627"/>
                  <a:gd name="T26" fmla="*/ 437 w 1978"/>
                  <a:gd name="T27" fmla="*/ 568 h 2627"/>
                  <a:gd name="T28" fmla="*/ 927 w 1978"/>
                  <a:gd name="T29" fmla="*/ 964 h 2627"/>
                  <a:gd name="T30" fmla="*/ 590 w 1978"/>
                  <a:gd name="T31" fmla="*/ 840 h 2627"/>
                  <a:gd name="T32" fmla="*/ 889 w 1978"/>
                  <a:gd name="T33" fmla="*/ 1184 h 2627"/>
                  <a:gd name="T34" fmla="*/ 1166 w 1978"/>
                  <a:gd name="T35" fmla="*/ 1389 h 2627"/>
                  <a:gd name="T36" fmla="*/ 1443 w 1978"/>
                  <a:gd name="T37" fmla="*/ 1593 h 2627"/>
                  <a:gd name="T38" fmla="*/ 1550 w 1978"/>
                  <a:gd name="T39" fmla="*/ 1600 h 2627"/>
                  <a:gd name="T40" fmla="*/ 1345 w 1978"/>
                  <a:gd name="T41" fmla="*/ 1920 h 2627"/>
                  <a:gd name="T42" fmla="*/ 1348 w 1978"/>
                  <a:gd name="T43" fmla="*/ 2533 h 2627"/>
                  <a:gd name="T44" fmla="*/ 1453 w 1978"/>
                  <a:gd name="T45" fmla="*/ 2627 h 2627"/>
                  <a:gd name="T46" fmla="*/ 1520 w 1978"/>
                  <a:gd name="T47" fmla="*/ 2025 h 2627"/>
                  <a:gd name="T48" fmla="*/ 1731 w 1978"/>
                  <a:gd name="T49" fmla="*/ 1768 h 2627"/>
                  <a:gd name="T50" fmla="*/ 1945 w 1978"/>
                  <a:gd name="T51" fmla="*/ 1081 h 2627"/>
                  <a:gd name="T52" fmla="*/ 843 w 1978"/>
                  <a:gd name="T53" fmla="*/ 253 h 2627"/>
                  <a:gd name="T54" fmla="*/ 810 w 1978"/>
                  <a:gd name="T55" fmla="*/ 541 h 2627"/>
                  <a:gd name="T56" fmla="*/ 843 w 1978"/>
                  <a:gd name="T57" fmla="*/ 253 h 2627"/>
                  <a:gd name="T58" fmla="*/ 1196 w 1978"/>
                  <a:gd name="T59" fmla="*/ 355 h 2627"/>
                  <a:gd name="T60" fmla="*/ 1118 w 1978"/>
                  <a:gd name="T61" fmla="*/ 705 h 2627"/>
                  <a:gd name="T62" fmla="*/ 1236 w 1978"/>
                  <a:gd name="T63" fmla="*/ 882 h 2627"/>
                  <a:gd name="T64" fmla="*/ 1251 w 1978"/>
                  <a:gd name="T65" fmla="*/ 862 h 2627"/>
                  <a:gd name="T66" fmla="*/ 1514 w 1978"/>
                  <a:gd name="T67" fmla="*/ 748 h 2627"/>
                  <a:gd name="T68" fmla="*/ 1507 w 1978"/>
                  <a:gd name="T69" fmla="*/ 757 h 2627"/>
                  <a:gd name="T70" fmla="*/ 1088 w 1978"/>
                  <a:gd name="T71" fmla="*/ 1082 h 2627"/>
                  <a:gd name="T72" fmla="*/ 1482 w 1978"/>
                  <a:gd name="T73" fmla="*/ 1373 h 2627"/>
                  <a:gd name="T74" fmla="*/ 1609 w 1978"/>
                  <a:gd name="T75" fmla="*/ 957 h 2627"/>
                  <a:gd name="T76" fmla="*/ 1611 w 1978"/>
                  <a:gd name="T77" fmla="*/ 1197 h 2627"/>
                  <a:gd name="T78" fmla="*/ 1482 w 1978"/>
                  <a:gd name="T79" fmla="*/ 1373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78" h="2627">
                    <a:moveTo>
                      <a:pt x="1924" y="941"/>
                    </a:moveTo>
                    <a:lnTo>
                      <a:pt x="1727" y="796"/>
                    </a:lnTo>
                    <a:lnTo>
                      <a:pt x="1735" y="786"/>
                    </a:lnTo>
                    <a:cubicBezTo>
                      <a:pt x="1767" y="741"/>
                      <a:pt x="1758" y="679"/>
                      <a:pt x="1713" y="646"/>
                    </a:cubicBezTo>
                    <a:lnTo>
                      <a:pt x="1517" y="501"/>
                    </a:lnTo>
                    <a:lnTo>
                      <a:pt x="1532" y="479"/>
                    </a:lnTo>
                    <a:cubicBezTo>
                      <a:pt x="1565" y="435"/>
                      <a:pt x="1556" y="372"/>
                      <a:pt x="1511" y="339"/>
                    </a:cubicBezTo>
                    <a:lnTo>
                      <a:pt x="1234" y="135"/>
                    </a:lnTo>
                    <a:cubicBezTo>
                      <a:pt x="1213" y="119"/>
                      <a:pt x="1186" y="113"/>
                      <a:pt x="1160" y="117"/>
                    </a:cubicBezTo>
                    <a:cubicBezTo>
                      <a:pt x="1133" y="120"/>
                      <a:pt x="1110" y="135"/>
                      <a:pt x="1094" y="156"/>
                    </a:cubicBezTo>
                    <a:lnTo>
                      <a:pt x="1078" y="178"/>
                    </a:lnTo>
                    <a:lnTo>
                      <a:pt x="881" y="33"/>
                    </a:lnTo>
                    <a:cubicBezTo>
                      <a:pt x="837" y="0"/>
                      <a:pt x="774" y="9"/>
                      <a:pt x="741" y="54"/>
                    </a:cubicBezTo>
                    <a:lnTo>
                      <a:pt x="503" y="377"/>
                    </a:lnTo>
                    <a:lnTo>
                      <a:pt x="434" y="340"/>
                    </a:lnTo>
                    <a:cubicBezTo>
                      <a:pt x="410" y="326"/>
                      <a:pt x="381" y="324"/>
                      <a:pt x="354" y="334"/>
                    </a:cubicBezTo>
                    <a:cubicBezTo>
                      <a:pt x="328" y="343"/>
                      <a:pt x="306" y="363"/>
                      <a:pt x="295" y="389"/>
                    </a:cubicBezTo>
                    <a:lnTo>
                      <a:pt x="14" y="1053"/>
                    </a:lnTo>
                    <a:cubicBezTo>
                      <a:pt x="0" y="1084"/>
                      <a:pt x="4" y="1120"/>
                      <a:pt x="23" y="1148"/>
                    </a:cubicBezTo>
                    <a:lnTo>
                      <a:pt x="539" y="1903"/>
                    </a:lnTo>
                    <a:lnTo>
                      <a:pt x="457" y="2513"/>
                    </a:lnTo>
                    <a:cubicBezTo>
                      <a:pt x="450" y="2567"/>
                      <a:pt x="488" y="2618"/>
                      <a:pt x="543" y="2625"/>
                    </a:cubicBezTo>
                    <a:cubicBezTo>
                      <a:pt x="548" y="2626"/>
                      <a:pt x="552" y="2626"/>
                      <a:pt x="557" y="2626"/>
                    </a:cubicBezTo>
                    <a:cubicBezTo>
                      <a:pt x="606" y="2626"/>
                      <a:pt x="649" y="2590"/>
                      <a:pt x="656" y="2539"/>
                    </a:cubicBezTo>
                    <a:lnTo>
                      <a:pt x="743" y="1892"/>
                    </a:lnTo>
                    <a:cubicBezTo>
                      <a:pt x="746" y="1867"/>
                      <a:pt x="740" y="1843"/>
                      <a:pt x="726" y="1822"/>
                    </a:cubicBezTo>
                    <a:lnTo>
                      <a:pt x="219" y="1080"/>
                    </a:lnTo>
                    <a:lnTo>
                      <a:pt x="437" y="568"/>
                    </a:lnTo>
                    <a:lnTo>
                      <a:pt x="998" y="868"/>
                    </a:lnTo>
                    <a:lnTo>
                      <a:pt x="927" y="964"/>
                    </a:lnTo>
                    <a:lnTo>
                      <a:pt x="730" y="819"/>
                    </a:lnTo>
                    <a:cubicBezTo>
                      <a:pt x="685" y="786"/>
                      <a:pt x="623" y="795"/>
                      <a:pt x="590" y="840"/>
                    </a:cubicBezTo>
                    <a:cubicBezTo>
                      <a:pt x="557" y="884"/>
                      <a:pt x="567" y="947"/>
                      <a:pt x="611" y="980"/>
                    </a:cubicBezTo>
                    <a:lnTo>
                      <a:pt x="889" y="1184"/>
                    </a:lnTo>
                    <a:cubicBezTo>
                      <a:pt x="889" y="1184"/>
                      <a:pt x="889" y="1184"/>
                      <a:pt x="889" y="1184"/>
                    </a:cubicBezTo>
                    <a:lnTo>
                      <a:pt x="1166" y="1389"/>
                    </a:lnTo>
                    <a:cubicBezTo>
                      <a:pt x="1166" y="1389"/>
                      <a:pt x="1166" y="1389"/>
                      <a:pt x="1166" y="1389"/>
                    </a:cubicBezTo>
                    <a:lnTo>
                      <a:pt x="1443" y="1593"/>
                    </a:lnTo>
                    <a:cubicBezTo>
                      <a:pt x="1461" y="1606"/>
                      <a:pt x="1482" y="1613"/>
                      <a:pt x="1503" y="1613"/>
                    </a:cubicBezTo>
                    <a:cubicBezTo>
                      <a:pt x="1519" y="1613"/>
                      <a:pt x="1536" y="1608"/>
                      <a:pt x="1550" y="1600"/>
                    </a:cubicBezTo>
                    <a:lnTo>
                      <a:pt x="1537" y="1712"/>
                    </a:lnTo>
                    <a:lnTo>
                      <a:pt x="1345" y="1920"/>
                    </a:lnTo>
                    <a:cubicBezTo>
                      <a:pt x="1327" y="1940"/>
                      <a:pt x="1317" y="1967"/>
                      <a:pt x="1319" y="1994"/>
                    </a:cubicBezTo>
                    <a:lnTo>
                      <a:pt x="1348" y="2533"/>
                    </a:lnTo>
                    <a:cubicBezTo>
                      <a:pt x="1351" y="2586"/>
                      <a:pt x="1395" y="2627"/>
                      <a:pt x="1447" y="2627"/>
                    </a:cubicBezTo>
                    <a:cubicBezTo>
                      <a:pt x="1449" y="2627"/>
                      <a:pt x="1451" y="2627"/>
                      <a:pt x="1453" y="2627"/>
                    </a:cubicBezTo>
                    <a:cubicBezTo>
                      <a:pt x="1508" y="2624"/>
                      <a:pt x="1550" y="2577"/>
                      <a:pt x="1547" y="2522"/>
                    </a:cubicBezTo>
                    <a:lnTo>
                      <a:pt x="1520" y="2025"/>
                    </a:lnTo>
                    <a:lnTo>
                      <a:pt x="1706" y="1824"/>
                    </a:lnTo>
                    <a:cubicBezTo>
                      <a:pt x="1720" y="1809"/>
                      <a:pt x="1729" y="1789"/>
                      <a:pt x="1731" y="1768"/>
                    </a:cubicBezTo>
                    <a:lnTo>
                      <a:pt x="1789" y="1293"/>
                    </a:lnTo>
                    <a:lnTo>
                      <a:pt x="1945" y="1081"/>
                    </a:lnTo>
                    <a:cubicBezTo>
                      <a:pt x="1978" y="1036"/>
                      <a:pt x="1969" y="974"/>
                      <a:pt x="1924" y="941"/>
                    </a:cubicBezTo>
                    <a:close/>
                    <a:moveTo>
                      <a:pt x="843" y="253"/>
                    </a:moveTo>
                    <a:lnTo>
                      <a:pt x="959" y="339"/>
                    </a:lnTo>
                    <a:lnTo>
                      <a:pt x="810" y="541"/>
                    </a:lnTo>
                    <a:lnTo>
                      <a:pt x="682" y="472"/>
                    </a:lnTo>
                    <a:lnTo>
                      <a:pt x="843" y="253"/>
                    </a:lnTo>
                    <a:close/>
                    <a:moveTo>
                      <a:pt x="989" y="636"/>
                    </a:moveTo>
                    <a:lnTo>
                      <a:pt x="1196" y="355"/>
                    </a:lnTo>
                    <a:lnTo>
                      <a:pt x="1312" y="441"/>
                    </a:lnTo>
                    <a:lnTo>
                      <a:pt x="1118" y="705"/>
                    </a:lnTo>
                    <a:lnTo>
                      <a:pt x="989" y="636"/>
                    </a:lnTo>
                    <a:close/>
                    <a:moveTo>
                      <a:pt x="1236" y="882"/>
                    </a:moveTo>
                    <a:cubicBezTo>
                      <a:pt x="1236" y="882"/>
                      <a:pt x="1236" y="882"/>
                      <a:pt x="1236" y="882"/>
                    </a:cubicBezTo>
                    <a:lnTo>
                      <a:pt x="1251" y="862"/>
                    </a:lnTo>
                    <a:lnTo>
                      <a:pt x="1398" y="662"/>
                    </a:lnTo>
                    <a:lnTo>
                      <a:pt x="1514" y="748"/>
                    </a:lnTo>
                    <a:lnTo>
                      <a:pt x="1507" y="757"/>
                    </a:lnTo>
                    <a:cubicBezTo>
                      <a:pt x="1507" y="757"/>
                      <a:pt x="1507" y="757"/>
                      <a:pt x="1507" y="757"/>
                    </a:cubicBezTo>
                    <a:lnTo>
                      <a:pt x="1204" y="1168"/>
                    </a:lnTo>
                    <a:lnTo>
                      <a:pt x="1088" y="1082"/>
                    </a:lnTo>
                    <a:lnTo>
                      <a:pt x="1236" y="882"/>
                    </a:lnTo>
                    <a:close/>
                    <a:moveTo>
                      <a:pt x="1482" y="1373"/>
                    </a:moveTo>
                    <a:lnTo>
                      <a:pt x="1365" y="1287"/>
                    </a:lnTo>
                    <a:lnTo>
                      <a:pt x="1609" y="957"/>
                    </a:lnTo>
                    <a:lnTo>
                      <a:pt x="1725" y="1043"/>
                    </a:lnTo>
                    <a:lnTo>
                      <a:pt x="1611" y="1197"/>
                    </a:lnTo>
                    <a:lnTo>
                      <a:pt x="1611" y="1197"/>
                    </a:lnTo>
                    <a:lnTo>
                      <a:pt x="1482" y="1373"/>
                    </a:lnTo>
                    <a:close/>
                  </a:path>
                </a:pathLst>
              </a:custGeom>
              <a:solidFill>
                <a:srgbClr val="FAFAFA"/>
              </a:solidFill>
              <a:ln>
                <a:noFill/>
              </a:ln>
            </p:spPr>
          </p:sp>
        </p:grpSp>
        <p:sp>
          <p:nvSpPr>
            <p:cNvPr id="2" name="矩形 1"/>
            <p:cNvSpPr/>
            <p:nvPr/>
          </p:nvSpPr>
          <p:spPr>
            <a:xfrm>
              <a:off x="4026007" y="1935391"/>
              <a:ext cx="3518912" cy="553998"/>
            </a:xfrm>
            <a:prstGeom prst="rect">
              <a:avLst/>
            </a:prstGeom>
            <a:noFill/>
          </p:spPr>
          <p:txBody>
            <a:bodyPr wrap="square" rtlCol="0">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一手抓建设，一手抓法制</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grpSp>
        <p:nvGrpSpPr>
          <p:cNvPr id="9" name="组合 8"/>
          <p:cNvGrpSpPr/>
          <p:nvPr/>
        </p:nvGrpSpPr>
        <p:grpSpPr>
          <a:xfrm>
            <a:off x="3467725" y="2761062"/>
            <a:ext cx="5256548" cy="722363"/>
            <a:chOff x="3344610" y="2672435"/>
            <a:chExt cx="5256548" cy="722363"/>
          </a:xfrm>
        </p:grpSpPr>
        <p:grpSp>
          <p:nvGrpSpPr>
            <p:cNvPr id="26" name="组合 25"/>
            <p:cNvGrpSpPr/>
            <p:nvPr/>
          </p:nvGrpSpPr>
          <p:grpSpPr>
            <a:xfrm>
              <a:off x="3344610" y="2672435"/>
              <a:ext cx="5256548" cy="722363"/>
              <a:chOff x="6651554" y="3038201"/>
              <a:chExt cx="5256548" cy="722363"/>
            </a:xfrm>
          </p:grpSpPr>
          <p:sp>
            <p:nvSpPr>
              <p:cNvPr id="27" name="Rectangle 37"/>
              <p:cNvSpPr>
                <a:spLocks noChangeArrowheads="1"/>
              </p:cNvSpPr>
              <p:nvPr/>
            </p:nvSpPr>
            <p:spPr bwMode="gray">
              <a:xfrm>
                <a:off x="6651554" y="3038201"/>
                <a:ext cx="5256548" cy="722363"/>
              </a:xfrm>
              <a:prstGeom prst="roundRect">
                <a:avLst/>
              </a:prstGeom>
              <a:solidFill>
                <a:srgbClr val="C00000"/>
              </a:solidFill>
              <a:ln w="63500">
                <a:gradFill flip="none" rotWithShape="1">
                  <a:gsLst>
                    <a:gs pos="0">
                      <a:schemeClr val="bg1">
                        <a:lumMod val="78000"/>
                      </a:schemeClr>
                    </a:gs>
                    <a:gs pos="100000">
                      <a:schemeClr val="bg1">
                        <a:lumMod val="98000"/>
                      </a:schemeClr>
                    </a:gs>
                  </a:gsLst>
                  <a:lin ang="54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effectLst>
                    <a:outerShdw blurRad="38100" dist="38100" dir="2700000" algn="tl">
                      <a:srgbClr val="000000">
                        <a:alpha val="43137"/>
                      </a:srgbClr>
                    </a:outerShdw>
                  </a:effectLst>
                  <a:latin typeface="DIN-BoldItalic" pitchFamily="50" charset="0"/>
                </a:endParaRPr>
              </a:p>
            </p:txBody>
          </p:sp>
          <p:sp>
            <p:nvSpPr>
              <p:cNvPr id="28" name="power_95371"/>
              <p:cNvSpPr>
                <a:spLocks noChangeAspect="1"/>
              </p:cNvSpPr>
              <p:nvPr/>
            </p:nvSpPr>
            <p:spPr bwMode="auto">
              <a:xfrm>
                <a:off x="6842898" y="3138443"/>
                <a:ext cx="459736" cy="609685"/>
              </a:xfrm>
              <a:custGeom>
                <a:avLst/>
                <a:gdLst>
                  <a:gd name="T0" fmla="*/ 1727 w 1978"/>
                  <a:gd name="T1" fmla="*/ 796 h 2627"/>
                  <a:gd name="T2" fmla="*/ 1713 w 1978"/>
                  <a:gd name="T3" fmla="*/ 646 h 2627"/>
                  <a:gd name="T4" fmla="*/ 1532 w 1978"/>
                  <a:gd name="T5" fmla="*/ 479 h 2627"/>
                  <a:gd name="T6" fmla="*/ 1234 w 1978"/>
                  <a:gd name="T7" fmla="*/ 135 h 2627"/>
                  <a:gd name="T8" fmla="*/ 1094 w 1978"/>
                  <a:gd name="T9" fmla="*/ 156 h 2627"/>
                  <a:gd name="T10" fmla="*/ 881 w 1978"/>
                  <a:gd name="T11" fmla="*/ 33 h 2627"/>
                  <a:gd name="T12" fmla="*/ 503 w 1978"/>
                  <a:gd name="T13" fmla="*/ 377 h 2627"/>
                  <a:gd name="T14" fmla="*/ 354 w 1978"/>
                  <a:gd name="T15" fmla="*/ 334 h 2627"/>
                  <a:gd name="T16" fmla="*/ 14 w 1978"/>
                  <a:gd name="T17" fmla="*/ 1053 h 2627"/>
                  <a:gd name="T18" fmla="*/ 539 w 1978"/>
                  <a:gd name="T19" fmla="*/ 1903 h 2627"/>
                  <a:gd name="T20" fmla="*/ 543 w 1978"/>
                  <a:gd name="T21" fmla="*/ 2625 h 2627"/>
                  <a:gd name="T22" fmla="*/ 656 w 1978"/>
                  <a:gd name="T23" fmla="*/ 2539 h 2627"/>
                  <a:gd name="T24" fmla="*/ 726 w 1978"/>
                  <a:gd name="T25" fmla="*/ 1822 h 2627"/>
                  <a:gd name="T26" fmla="*/ 437 w 1978"/>
                  <a:gd name="T27" fmla="*/ 568 h 2627"/>
                  <a:gd name="T28" fmla="*/ 927 w 1978"/>
                  <a:gd name="T29" fmla="*/ 964 h 2627"/>
                  <a:gd name="T30" fmla="*/ 590 w 1978"/>
                  <a:gd name="T31" fmla="*/ 840 h 2627"/>
                  <a:gd name="T32" fmla="*/ 889 w 1978"/>
                  <a:gd name="T33" fmla="*/ 1184 h 2627"/>
                  <a:gd name="T34" fmla="*/ 1166 w 1978"/>
                  <a:gd name="T35" fmla="*/ 1389 h 2627"/>
                  <a:gd name="T36" fmla="*/ 1443 w 1978"/>
                  <a:gd name="T37" fmla="*/ 1593 h 2627"/>
                  <a:gd name="T38" fmla="*/ 1550 w 1978"/>
                  <a:gd name="T39" fmla="*/ 1600 h 2627"/>
                  <a:gd name="T40" fmla="*/ 1345 w 1978"/>
                  <a:gd name="T41" fmla="*/ 1920 h 2627"/>
                  <a:gd name="T42" fmla="*/ 1348 w 1978"/>
                  <a:gd name="T43" fmla="*/ 2533 h 2627"/>
                  <a:gd name="T44" fmla="*/ 1453 w 1978"/>
                  <a:gd name="T45" fmla="*/ 2627 h 2627"/>
                  <a:gd name="T46" fmla="*/ 1520 w 1978"/>
                  <a:gd name="T47" fmla="*/ 2025 h 2627"/>
                  <a:gd name="T48" fmla="*/ 1731 w 1978"/>
                  <a:gd name="T49" fmla="*/ 1768 h 2627"/>
                  <a:gd name="T50" fmla="*/ 1945 w 1978"/>
                  <a:gd name="T51" fmla="*/ 1081 h 2627"/>
                  <a:gd name="T52" fmla="*/ 843 w 1978"/>
                  <a:gd name="T53" fmla="*/ 253 h 2627"/>
                  <a:gd name="T54" fmla="*/ 810 w 1978"/>
                  <a:gd name="T55" fmla="*/ 541 h 2627"/>
                  <a:gd name="T56" fmla="*/ 843 w 1978"/>
                  <a:gd name="T57" fmla="*/ 253 h 2627"/>
                  <a:gd name="T58" fmla="*/ 1196 w 1978"/>
                  <a:gd name="T59" fmla="*/ 355 h 2627"/>
                  <a:gd name="T60" fmla="*/ 1118 w 1978"/>
                  <a:gd name="T61" fmla="*/ 705 h 2627"/>
                  <a:gd name="T62" fmla="*/ 1236 w 1978"/>
                  <a:gd name="T63" fmla="*/ 882 h 2627"/>
                  <a:gd name="T64" fmla="*/ 1251 w 1978"/>
                  <a:gd name="T65" fmla="*/ 862 h 2627"/>
                  <a:gd name="T66" fmla="*/ 1514 w 1978"/>
                  <a:gd name="T67" fmla="*/ 748 h 2627"/>
                  <a:gd name="T68" fmla="*/ 1507 w 1978"/>
                  <a:gd name="T69" fmla="*/ 757 h 2627"/>
                  <a:gd name="T70" fmla="*/ 1088 w 1978"/>
                  <a:gd name="T71" fmla="*/ 1082 h 2627"/>
                  <a:gd name="T72" fmla="*/ 1482 w 1978"/>
                  <a:gd name="T73" fmla="*/ 1373 h 2627"/>
                  <a:gd name="T74" fmla="*/ 1609 w 1978"/>
                  <a:gd name="T75" fmla="*/ 957 h 2627"/>
                  <a:gd name="T76" fmla="*/ 1611 w 1978"/>
                  <a:gd name="T77" fmla="*/ 1197 h 2627"/>
                  <a:gd name="T78" fmla="*/ 1482 w 1978"/>
                  <a:gd name="T79" fmla="*/ 1373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78" h="2627">
                    <a:moveTo>
                      <a:pt x="1924" y="941"/>
                    </a:moveTo>
                    <a:lnTo>
                      <a:pt x="1727" y="796"/>
                    </a:lnTo>
                    <a:lnTo>
                      <a:pt x="1735" y="786"/>
                    </a:lnTo>
                    <a:cubicBezTo>
                      <a:pt x="1767" y="741"/>
                      <a:pt x="1758" y="679"/>
                      <a:pt x="1713" y="646"/>
                    </a:cubicBezTo>
                    <a:lnTo>
                      <a:pt x="1517" y="501"/>
                    </a:lnTo>
                    <a:lnTo>
                      <a:pt x="1532" y="479"/>
                    </a:lnTo>
                    <a:cubicBezTo>
                      <a:pt x="1565" y="435"/>
                      <a:pt x="1556" y="372"/>
                      <a:pt x="1511" y="339"/>
                    </a:cubicBezTo>
                    <a:lnTo>
                      <a:pt x="1234" y="135"/>
                    </a:lnTo>
                    <a:cubicBezTo>
                      <a:pt x="1213" y="119"/>
                      <a:pt x="1186" y="113"/>
                      <a:pt x="1160" y="117"/>
                    </a:cubicBezTo>
                    <a:cubicBezTo>
                      <a:pt x="1133" y="120"/>
                      <a:pt x="1110" y="135"/>
                      <a:pt x="1094" y="156"/>
                    </a:cubicBezTo>
                    <a:lnTo>
                      <a:pt x="1078" y="178"/>
                    </a:lnTo>
                    <a:lnTo>
                      <a:pt x="881" y="33"/>
                    </a:lnTo>
                    <a:cubicBezTo>
                      <a:pt x="837" y="0"/>
                      <a:pt x="774" y="9"/>
                      <a:pt x="741" y="54"/>
                    </a:cubicBezTo>
                    <a:lnTo>
                      <a:pt x="503" y="377"/>
                    </a:lnTo>
                    <a:lnTo>
                      <a:pt x="434" y="340"/>
                    </a:lnTo>
                    <a:cubicBezTo>
                      <a:pt x="410" y="326"/>
                      <a:pt x="381" y="324"/>
                      <a:pt x="354" y="334"/>
                    </a:cubicBezTo>
                    <a:cubicBezTo>
                      <a:pt x="328" y="343"/>
                      <a:pt x="306" y="363"/>
                      <a:pt x="295" y="389"/>
                    </a:cubicBezTo>
                    <a:lnTo>
                      <a:pt x="14" y="1053"/>
                    </a:lnTo>
                    <a:cubicBezTo>
                      <a:pt x="0" y="1084"/>
                      <a:pt x="4" y="1120"/>
                      <a:pt x="23" y="1148"/>
                    </a:cubicBezTo>
                    <a:lnTo>
                      <a:pt x="539" y="1903"/>
                    </a:lnTo>
                    <a:lnTo>
                      <a:pt x="457" y="2513"/>
                    </a:lnTo>
                    <a:cubicBezTo>
                      <a:pt x="450" y="2567"/>
                      <a:pt x="488" y="2618"/>
                      <a:pt x="543" y="2625"/>
                    </a:cubicBezTo>
                    <a:cubicBezTo>
                      <a:pt x="548" y="2626"/>
                      <a:pt x="552" y="2626"/>
                      <a:pt x="557" y="2626"/>
                    </a:cubicBezTo>
                    <a:cubicBezTo>
                      <a:pt x="606" y="2626"/>
                      <a:pt x="649" y="2590"/>
                      <a:pt x="656" y="2539"/>
                    </a:cubicBezTo>
                    <a:lnTo>
                      <a:pt x="743" y="1892"/>
                    </a:lnTo>
                    <a:cubicBezTo>
                      <a:pt x="746" y="1867"/>
                      <a:pt x="740" y="1843"/>
                      <a:pt x="726" y="1822"/>
                    </a:cubicBezTo>
                    <a:lnTo>
                      <a:pt x="219" y="1080"/>
                    </a:lnTo>
                    <a:lnTo>
                      <a:pt x="437" y="568"/>
                    </a:lnTo>
                    <a:lnTo>
                      <a:pt x="998" y="868"/>
                    </a:lnTo>
                    <a:lnTo>
                      <a:pt x="927" y="964"/>
                    </a:lnTo>
                    <a:lnTo>
                      <a:pt x="730" y="819"/>
                    </a:lnTo>
                    <a:cubicBezTo>
                      <a:pt x="685" y="786"/>
                      <a:pt x="623" y="795"/>
                      <a:pt x="590" y="840"/>
                    </a:cubicBezTo>
                    <a:cubicBezTo>
                      <a:pt x="557" y="884"/>
                      <a:pt x="567" y="947"/>
                      <a:pt x="611" y="980"/>
                    </a:cubicBezTo>
                    <a:lnTo>
                      <a:pt x="889" y="1184"/>
                    </a:lnTo>
                    <a:cubicBezTo>
                      <a:pt x="889" y="1184"/>
                      <a:pt x="889" y="1184"/>
                      <a:pt x="889" y="1184"/>
                    </a:cubicBezTo>
                    <a:lnTo>
                      <a:pt x="1166" y="1389"/>
                    </a:lnTo>
                    <a:cubicBezTo>
                      <a:pt x="1166" y="1389"/>
                      <a:pt x="1166" y="1389"/>
                      <a:pt x="1166" y="1389"/>
                    </a:cubicBezTo>
                    <a:lnTo>
                      <a:pt x="1443" y="1593"/>
                    </a:lnTo>
                    <a:cubicBezTo>
                      <a:pt x="1461" y="1606"/>
                      <a:pt x="1482" y="1613"/>
                      <a:pt x="1503" y="1613"/>
                    </a:cubicBezTo>
                    <a:cubicBezTo>
                      <a:pt x="1519" y="1613"/>
                      <a:pt x="1536" y="1608"/>
                      <a:pt x="1550" y="1600"/>
                    </a:cubicBezTo>
                    <a:lnTo>
                      <a:pt x="1537" y="1712"/>
                    </a:lnTo>
                    <a:lnTo>
                      <a:pt x="1345" y="1920"/>
                    </a:lnTo>
                    <a:cubicBezTo>
                      <a:pt x="1327" y="1940"/>
                      <a:pt x="1317" y="1967"/>
                      <a:pt x="1319" y="1994"/>
                    </a:cubicBezTo>
                    <a:lnTo>
                      <a:pt x="1348" y="2533"/>
                    </a:lnTo>
                    <a:cubicBezTo>
                      <a:pt x="1351" y="2586"/>
                      <a:pt x="1395" y="2627"/>
                      <a:pt x="1447" y="2627"/>
                    </a:cubicBezTo>
                    <a:cubicBezTo>
                      <a:pt x="1449" y="2627"/>
                      <a:pt x="1451" y="2627"/>
                      <a:pt x="1453" y="2627"/>
                    </a:cubicBezTo>
                    <a:cubicBezTo>
                      <a:pt x="1508" y="2624"/>
                      <a:pt x="1550" y="2577"/>
                      <a:pt x="1547" y="2522"/>
                    </a:cubicBezTo>
                    <a:lnTo>
                      <a:pt x="1520" y="2025"/>
                    </a:lnTo>
                    <a:lnTo>
                      <a:pt x="1706" y="1824"/>
                    </a:lnTo>
                    <a:cubicBezTo>
                      <a:pt x="1720" y="1809"/>
                      <a:pt x="1729" y="1789"/>
                      <a:pt x="1731" y="1768"/>
                    </a:cubicBezTo>
                    <a:lnTo>
                      <a:pt x="1789" y="1293"/>
                    </a:lnTo>
                    <a:lnTo>
                      <a:pt x="1945" y="1081"/>
                    </a:lnTo>
                    <a:cubicBezTo>
                      <a:pt x="1978" y="1036"/>
                      <a:pt x="1969" y="974"/>
                      <a:pt x="1924" y="941"/>
                    </a:cubicBezTo>
                    <a:close/>
                    <a:moveTo>
                      <a:pt x="843" y="253"/>
                    </a:moveTo>
                    <a:lnTo>
                      <a:pt x="959" y="339"/>
                    </a:lnTo>
                    <a:lnTo>
                      <a:pt x="810" y="541"/>
                    </a:lnTo>
                    <a:lnTo>
                      <a:pt x="682" y="472"/>
                    </a:lnTo>
                    <a:lnTo>
                      <a:pt x="843" y="253"/>
                    </a:lnTo>
                    <a:close/>
                    <a:moveTo>
                      <a:pt x="989" y="636"/>
                    </a:moveTo>
                    <a:lnTo>
                      <a:pt x="1196" y="355"/>
                    </a:lnTo>
                    <a:lnTo>
                      <a:pt x="1312" y="441"/>
                    </a:lnTo>
                    <a:lnTo>
                      <a:pt x="1118" y="705"/>
                    </a:lnTo>
                    <a:lnTo>
                      <a:pt x="989" y="636"/>
                    </a:lnTo>
                    <a:close/>
                    <a:moveTo>
                      <a:pt x="1236" y="882"/>
                    </a:moveTo>
                    <a:cubicBezTo>
                      <a:pt x="1236" y="882"/>
                      <a:pt x="1236" y="882"/>
                      <a:pt x="1236" y="882"/>
                    </a:cubicBezTo>
                    <a:lnTo>
                      <a:pt x="1251" y="862"/>
                    </a:lnTo>
                    <a:lnTo>
                      <a:pt x="1398" y="662"/>
                    </a:lnTo>
                    <a:lnTo>
                      <a:pt x="1514" y="748"/>
                    </a:lnTo>
                    <a:lnTo>
                      <a:pt x="1507" y="757"/>
                    </a:lnTo>
                    <a:cubicBezTo>
                      <a:pt x="1507" y="757"/>
                      <a:pt x="1507" y="757"/>
                      <a:pt x="1507" y="757"/>
                    </a:cubicBezTo>
                    <a:lnTo>
                      <a:pt x="1204" y="1168"/>
                    </a:lnTo>
                    <a:lnTo>
                      <a:pt x="1088" y="1082"/>
                    </a:lnTo>
                    <a:lnTo>
                      <a:pt x="1236" y="882"/>
                    </a:lnTo>
                    <a:close/>
                    <a:moveTo>
                      <a:pt x="1482" y="1373"/>
                    </a:moveTo>
                    <a:lnTo>
                      <a:pt x="1365" y="1287"/>
                    </a:lnTo>
                    <a:lnTo>
                      <a:pt x="1609" y="957"/>
                    </a:lnTo>
                    <a:lnTo>
                      <a:pt x="1725" y="1043"/>
                    </a:lnTo>
                    <a:lnTo>
                      <a:pt x="1611" y="1197"/>
                    </a:lnTo>
                    <a:lnTo>
                      <a:pt x="1611" y="1197"/>
                    </a:lnTo>
                    <a:lnTo>
                      <a:pt x="1482" y="1373"/>
                    </a:lnTo>
                    <a:close/>
                  </a:path>
                </a:pathLst>
              </a:custGeom>
              <a:solidFill>
                <a:srgbClr val="FAFAFA"/>
              </a:solidFill>
              <a:ln>
                <a:noFill/>
              </a:ln>
            </p:spPr>
          </p:sp>
        </p:grpSp>
        <p:sp>
          <p:nvSpPr>
            <p:cNvPr id="4" name="矩形 3"/>
            <p:cNvSpPr/>
            <p:nvPr/>
          </p:nvSpPr>
          <p:spPr>
            <a:xfrm>
              <a:off x="4026007" y="2757687"/>
              <a:ext cx="4544834" cy="553998"/>
            </a:xfrm>
            <a:prstGeom prst="rect">
              <a:avLst/>
            </a:prstGeom>
            <a:noFill/>
          </p:spPr>
          <p:txBody>
            <a:bodyPr wrap="square" rtlCol="0">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一手抓改革开放，一手抓惩治腐败</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2908407" y="3840029"/>
            <a:ext cx="6375185" cy="722363"/>
            <a:chOff x="2908407" y="3626319"/>
            <a:chExt cx="6375185" cy="722363"/>
          </a:xfrm>
        </p:grpSpPr>
        <p:grpSp>
          <p:nvGrpSpPr>
            <p:cNvPr id="15" name="组合 14"/>
            <p:cNvGrpSpPr/>
            <p:nvPr/>
          </p:nvGrpSpPr>
          <p:grpSpPr>
            <a:xfrm>
              <a:off x="2908407" y="3626319"/>
              <a:ext cx="6375185" cy="722363"/>
              <a:chOff x="6651553" y="3038201"/>
              <a:chExt cx="6375185" cy="722363"/>
            </a:xfrm>
          </p:grpSpPr>
          <p:sp>
            <p:nvSpPr>
              <p:cNvPr id="17" name="Rectangle 37"/>
              <p:cNvSpPr>
                <a:spLocks noChangeArrowheads="1"/>
              </p:cNvSpPr>
              <p:nvPr/>
            </p:nvSpPr>
            <p:spPr bwMode="gray">
              <a:xfrm>
                <a:off x="6651553" y="3038201"/>
                <a:ext cx="6375185" cy="722363"/>
              </a:xfrm>
              <a:prstGeom prst="roundRect">
                <a:avLst/>
              </a:prstGeom>
              <a:solidFill>
                <a:srgbClr val="C00000"/>
              </a:solidFill>
              <a:ln w="63500">
                <a:gradFill flip="none" rotWithShape="1">
                  <a:gsLst>
                    <a:gs pos="0">
                      <a:schemeClr val="bg1">
                        <a:lumMod val="78000"/>
                      </a:schemeClr>
                    </a:gs>
                    <a:gs pos="100000">
                      <a:schemeClr val="bg1">
                        <a:lumMod val="98000"/>
                      </a:schemeClr>
                    </a:gs>
                  </a:gsLst>
                  <a:lin ang="54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chemeClr val="bg1"/>
                  </a:solidFill>
                  <a:effectLst>
                    <a:outerShdw blurRad="38100" dist="38100" dir="2700000" algn="tl">
                      <a:srgbClr val="000000">
                        <a:alpha val="43137"/>
                      </a:srgbClr>
                    </a:outerShdw>
                  </a:effectLst>
                  <a:latin typeface="DIN-BoldItalic" pitchFamily="50" charset="0"/>
                </a:endParaRPr>
              </a:p>
            </p:txBody>
          </p:sp>
          <p:sp>
            <p:nvSpPr>
              <p:cNvPr id="25" name="power_95371"/>
              <p:cNvSpPr>
                <a:spLocks noChangeAspect="1"/>
              </p:cNvSpPr>
              <p:nvPr/>
            </p:nvSpPr>
            <p:spPr bwMode="auto">
              <a:xfrm>
                <a:off x="6842898" y="3138443"/>
                <a:ext cx="459736" cy="609685"/>
              </a:xfrm>
              <a:custGeom>
                <a:avLst/>
                <a:gdLst>
                  <a:gd name="T0" fmla="*/ 1727 w 1978"/>
                  <a:gd name="T1" fmla="*/ 796 h 2627"/>
                  <a:gd name="T2" fmla="*/ 1713 w 1978"/>
                  <a:gd name="T3" fmla="*/ 646 h 2627"/>
                  <a:gd name="T4" fmla="*/ 1532 w 1978"/>
                  <a:gd name="T5" fmla="*/ 479 h 2627"/>
                  <a:gd name="T6" fmla="*/ 1234 w 1978"/>
                  <a:gd name="T7" fmla="*/ 135 h 2627"/>
                  <a:gd name="T8" fmla="*/ 1094 w 1978"/>
                  <a:gd name="T9" fmla="*/ 156 h 2627"/>
                  <a:gd name="T10" fmla="*/ 881 w 1978"/>
                  <a:gd name="T11" fmla="*/ 33 h 2627"/>
                  <a:gd name="T12" fmla="*/ 503 w 1978"/>
                  <a:gd name="T13" fmla="*/ 377 h 2627"/>
                  <a:gd name="T14" fmla="*/ 354 w 1978"/>
                  <a:gd name="T15" fmla="*/ 334 h 2627"/>
                  <a:gd name="T16" fmla="*/ 14 w 1978"/>
                  <a:gd name="T17" fmla="*/ 1053 h 2627"/>
                  <a:gd name="T18" fmla="*/ 539 w 1978"/>
                  <a:gd name="T19" fmla="*/ 1903 h 2627"/>
                  <a:gd name="T20" fmla="*/ 543 w 1978"/>
                  <a:gd name="T21" fmla="*/ 2625 h 2627"/>
                  <a:gd name="T22" fmla="*/ 656 w 1978"/>
                  <a:gd name="T23" fmla="*/ 2539 h 2627"/>
                  <a:gd name="T24" fmla="*/ 726 w 1978"/>
                  <a:gd name="T25" fmla="*/ 1822 h 2627"/>
                  <a:gd name="T26" fmla="*/ 437 w 1978"/>
                  <a:gd name="T27" fmla="*/ 568 h 2627"/>
                  <a:gd name="T28" fmla="*/ 927 w 1978"/>
                  <a:gd name="T29" fmla="*/ 964 h 2627"/>
                  <a:gd name="T30" fmla="*/ 590 w 1978"/>
                  <a:gd name="T31" fmla="*/ 840 h 2627"/>
                  <a:gd name="T32" fmla="*/ 889 w 1978"/>
                  <a:gd name="T33" fmla="*/ 1184 h 2627"/>
                  <a:gd name="T34" fmla="*/ 1166 w 1978"/>
                  <a:gd name="T35" fmla="*/ 1389 h 2627"/>
                  <a:gd name="T36" fmla="*/ 1443 w 1978"/>
                  <a:gd name="T37" fmla="*/ 1593 h 2627"/>
                  <a:gd name="T38" fmla="*/ 1550 w 1978"/>
                  <a:gd name="T39" fmla="*/ 1600 h 2627"/>
                  <a:gd name="T40" fmla="*/ 1345 w 1978"/>
                  <a:gd name="T41" fmla="*/ 1920 h 2627"/>
                  <a:gd name="T42" fmla="*/ 1348 w 1978"/>
                  <a:gd name="T43" fmla="*/ 2533 h 2627"/>
                  <a:gd name="T44" fmla="*/ 1453 w 1978"/>
                  <a:gd name="T45" fmla="*/ 2627 h 2627"/>
                  <a:gd name="T46" fmla="*/ 1520 w 1978"/>
                  <a:gd name="T47" fmla="*/ 2025 h 2627"/>
                  <a:gd name="T48" fmla="*/ 1731 w 1978"/>
                  <a:gd name="T49" fmla="*/ 1768 h 2627"/>
                  <a:gd name="T50" fmla="*/ 1945 w 1978"/>
                  <a:gd name="T51" fmla="*/ 1081 h 2627"/>
                  <a:gd name="T52" fmla="*/ 843 w 1978"/>
                  <a:gd name="T53" fmla="*/ 253 h 2627"/>
                  <a:gd name="T54" fmla="*/ 810 w 1978"/>
                  <a:gd name="T55" fmla="*/ 541 h 2627"/>
                  <a:gd name="T56" fmla="*/ 843 w 1978"/>
                  <a:gd name="T57" fmla="*/ 253 h 2627"/>
                  <a:gd name="T58" fmla="*/ 1196 w 1978"/>
                  <a:gd name="T59" fmla="*/ 355 h 2627"/>
                  <a:gd name="T60" fmla="*/ 1118 w 1978"/>
                  <a:gd name="T61" fmla="*/ 705 h 2627"/>
                  <a:gd name="T62" fmla="*/ 1236 w 1978"/>
                  <a:gd name="T63" fmla="*/ 882 h 2627"/>
                  <a:gd name="T64" fmla="*/ 1251 w 1978"/>
                  <a:gd name="T65" fmla="*/ 862 h 2627"/>
                  <a:gd name="T66" fmla="*/ 1514 w 1978"/>
                  <a:gd name="T67" fmla="*/ 748 h 2627"/>
                  <a:gd name="T68" fmla="*/ 1507 w 1978"/>
                  <a:gd name="T69" fmla="*/ 757 h 2627"/>
                  <a:gd name="T70" fmla="*/ 1088 w 1978"/>
                  <a:gd name="T71" fmla="*/ 1082 h 2627"/>
                  <a:gd name="T72" fmla="*/ 1482 w 1978"/>
                  <a:gd name="T73" fmla="*/ 1373 h 2627"/>
                  <a:gd name="T74" fmla="*/ 1609 w 1978"/>
                  <a:gd name="T75" fmla="*/ 957 h 2627"/>
                  <a:gd name="T76" fmla="*/ 1611 w 1978"/>
                  <a:gd name="T77" fmla="*/ 1197 h 2627"/>
                  <a:gd name="T78" fmla="*/ 1482 w 1978"/>
                  <a:gd name="T79" fmla="*/ 1373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78" h="2627">
                    <a:moveTo>
                      <a:pt x="1924" y="941"/>
                    </a:moveTo>
                    <a:lnTo>
                      <a:pt x="1727" y="796"/>
                    </a:lnTo>
                    <a:lnTo>
                      <a:pt x="1735" y="786"/>
                    </a:lnTo>
                    <a:cubicBezTo>
                      <a:pt x="1767" y="741"/>
                      <a:pt x="1758" y="679"/>
                      <a:pt x="1713" y="646"/>
                    </a:cubicBezTo>
                    <a:lnTo>
                      <a:pt x="1517" y="501"/>
                    </a:lnTo>
                    <a:lnTo>
                      <a:pt x="1532" y="479"/>
                    </a:lnTo>
                    <a:cubicBezTo>
                      <a:pt x="1565" y="435"/>
                      <a:pt x="1556" y="372"/>
                      <a:pt x="1511" y="339"/>
                    </a:cubicBezTo>
                    <a:lnTo>
                      <a:pt x="1234" y="135"/>
                    </a:lnTo>
                    <a:cubicBezTo>
                      <a:pt x="1213" y="119"/>
                      <a:pt x="1186" y="113"/>
                      <a:pt x="1160" y="117"/>
                    </a:cubicBezTo>
                    <a:cubicBezTo>
                      <a:pt x="1133" y="120"/>
                      <a:pt x="1110" y="135"/>
                      <a:pt x="1094" y="156"/>
                    </a:cubicBezTo>
                    <a:lnTo>
                      <a:pt x="1078" y="178"/>
                    </a:lnTo>
                    <a:lnTo>
                      <a:pt x="881" y="33"/>
                    </a:lnTo>
                    <a:cubicBezTo>
                      <a:pt x="837" y="0"/>
                      <a:pt x="774" y="9"/>
                      <a:pt x="741" y="54"/>
                    </a:cubicBezTo>
                    <a:lnTo>
                      <a:pt x="503" y="377"/>
                    </a:lnTo>
                    <a:lnTo>
                      <a:pt x="434" y="340"/>
                    </a:lnTo>
                    <a:cubicBezTo>
                      <a:pt x="410" y="326"/>
                      <a:pt x="381" y="324"/>
                      <a:pt x="354" y="334"/>
                    </a:cubicBezTo>
                    <a:cubicBezTo>
                      <a:pt x="328" y="343"/>
                      <a:pt x="306" y="363"/>
                      <a:pt x="295" y="389"/>
                    </a:cubicBezTo>
                    <a:lnTo>
                      <a:pt x="14" y="1053"/>
                    </a:lnTo>
                    <a:cubicBezTo>
                      <a:pt x="0" y="1084"/>
                      <a:pt x="4" y="1120"/>
                      <a:pt x="23" y="1148"/>
                    </a:cubicBezTo>
                    <a:lnTo>
                      <a:pt x="539" y="1903"/>
                    </a:lnTo>
                    <a:lnTo>
                      <a:pt x="457" y="2513"/>
                    </a:lnTo>
                    <a:cubicBezTo>
                      <a:pt x="450" y="2567"/>
                      <a:pt x="488" y="2618"/>
                      <a:pt x="543" y="2625"/>
                    </a:cubicBezTo>
                    <a:cubicBezTo>
                      <a:pt x="548" y="2626"/>
                      <a:pt x="552" y="2626"/>
                      <a:pt x="557" y="2626"/>
                    </a:cubicBezTo>
                    <a:cubicBezTo>
                      <a:pt x="606" y="2626"/>
                      <a:pt x="649" y="2590"/>
                      <a:pt x="656" y="2539"/>
                    </a:cubicBezTo>
                    <a:lnTo>
                      <a:pt x="743" y="1892"/>
                    </a:lnTo>
                    <a:cubicBezTo>
                      <a:pt x="746" y="1867"/>
                      <a:pt x="740" y="1843"/>
                      <a:pt x="726" y="1822"/>
                    </a:cubicBezTo>
                    <a:lnTo>
                      <a:pt x="219" y="1080"/>
                    </a:lnTo>
                    <a:lnTo>
                      <a:pt x="437" y="568"/>
                    </a:lnTo>
                    <a:lnTo>
                      <a:pt x="998" y="868"/>
                    </a:lnTo>
                    <a:lnTo>
                      <a:pt x="927" y="964"/>
                    </a:lnTo>
                    <a:lnTo>
                      <a:pt x="730" y="819"/>
                    </a:lnTo>
                    <a:cubicBezTo>
                      <a:pt x="685" y="786"/>
                      <a:pt x="623" y="795"/>
                      <a:pt x="590" y="840"/>
                    </a:cubicBezTo>
                    <a:cubicBezTo>
                      <a:pt x="557" y="884"/>
                      <a:pt x="567" y="947"/>
                      <a:pt x="611" y="980"/>
                    </a:cubicBezTo>
                    <a:lnTo>
                      <a:pt x="889" y="1184"/>
                    </a:lnTo>
                    <a:cubicBezTo>
                      <a:pt x="889" y="1184"/>
                      <a:pt x="889" y="1184"/>
                      <a:pt x="889" y="1184"/>
                    </a:cubicBezTo>
                    <a:lnTo>
                      <a:pt x="1166" y="1389"/>
                    </a:lnTo>
                    <a:cubicBezTo>
                      <a:pt x="1166" y="1389"/>
                      <a:pt x="1166" y="1389"/>
                      <a:pt x="1166" y="1389"/>
                    </a:cubicBezTo>
                    <a:lnTo>
                      <a:pt x="1443" y="1593"/>
                    </a:lnTo>
                    <a:cubicBezTo>
                      <a:pt x="1461" y="1606"/>
                      <a:pt x="1482" y="1613"/>
                      <a:pt x="1503" y="1613"/>
                    </a:cubicBezTo>
                    <a:cubicBezTo>
                      <a:pt x="1519" y="1613"/>
                      <a:pt x="1536" y="1608"/>
                      <a:pt x="1550" y="1600"/>
                    </a:cubicBezTo>
                    <a:lnTo>
                      <a:pt x="1537" y="1712"/>
                    </a:lnTo>
                    <a:lnTo>
                      <a:pt x="1345" y="1920"/>
                    </a:lnTo>
                    <a:cubicBezTo>
                      <a:pt x="1327" y="1940"/>
                      <a:pt x="1317" y="1967"/>
                      <a:pt x="1319" y="1994"/>
                    </a:cubicBezTo>
                    <a:lnTo>
                      <a:pt x="1348" y="2533"/>
                    </a:lnTo>
                    <a:cubicBezTo>
                      <a:pt x="1351" y="2586"/>
                      <a:pt x="1395" y="2627"/>
                      <a:pt x="1447" y="2627"/>
                    </a:cubicBezTo>
                    <a:cubicBezTo>
                      <a:pt x="1449" y="2627"/>
                      <a:pt x="1451" y="2627"/>
                      <a:pt x="1453" y="2627"/>
                    </a:cubicBezTo>
                    <a:cubicBezTo>
                      <a:pt x="1508" y="2624"/>
                      <a:pt x="1550" y="2577"/>
                      <a:pt x="1547" y="2522"/>
                    </a:cubicBezTo>
                    <a:lnTo>
                      <a:pt x="1520" y="2025"/>
                    </a:lnTo>
                    <a:lnTo>
                      <a:pt x="1706" y="1824"/>
                    </a:lnTo>
                    <a:cubicBezTo>
                      <a:pt x="1720" y="1809"/>
                      <a:pt x="1729" y="1789"/>
                      <a:pt x="1731" y="1768"/>
                    </a:cubicBezTo>
                    <a:lnTo>
                      <a:pt x="1789" y="1293"/>
                    </a:lnTo>
                    <a:lnTo>
                      <a:pt x="1945" y="1081"/>
                    </a:lnTo>
                    <a:cubicBezTo>
                      <a:pt x="1978" y="1036"/>
                      <a:pt x="1969" y="974"/>
                      <a:pt x="1924" y="941"/>
                    </a:cubicBezTo>
                    <a:close/>
                    <a:moveTo>
                      <a:pt x="843" y="253"/>
                    </a:moveTo>
                    <a:lnTo>
                      <a:pt x="959" y="339"/>
                    </a:lnTo>
                    <a:lnTo>
                      <a:pt x="810" y="541"/>
                    </a:lnTo>
                    <a:lnTo>
                      <a:pt x="682" y="472"/>
                    </a:lnTo>
                    <a:lnTo>
                      <a:pt x="843" y="253"/>
                    </a:lnTo>
                    <a:close/>
                    <a:moveTo>
                      <a:pt x="989" y="636"/>
                    </a:moveTo>
                    <a:lnTo>
                      <a:pt x="1196" y="355"/>
                    </a:lnTo>
                    <a:lnTo>
                      <a:pt x="1312" y="441"/>
                    </a:lnTo>
                    <a:lnTo>
                      <a:pt x="1118" y="705"/>
                    </a:lnTo>
                    <a:lnTo>
                      <a:pt x="989" y="636"/>
                    </a:lnTo>
                    <a:close/>
                    <a:moveTo>
                      <a:pt x="1236" y="882"/>
                    </a:moveTo>
                    <a:cubicBezTo>
                      <a:pt x="1236" y="882"/>
                      <a:pt x="1236" y="882"/>
                      <a:pt x="1236" y="882"/>
                    </a:cubicBezTo>
                    <a:lnTo>
                      <a:pt x="1251" y="862"/>
                    </a:lnTo>
                    <a:lnTo>
                      <a:pt x="1398" y="662"/>
                    </a:lnTo>
                    <a:lnTo>
                      <a:pt x="1514" y="748"/>
                    </a:lnTo>
                    <a:lnTo>
                      <a:pt x="1507" y="757"/>
                    </a:lnTo>
                    <a:cubicBezTo>
                      <a:pt x="1507" y="757"/>
                      <a:pt x="1507" y="757"/>
                      <a:pt x="1507" y="757"/>
                    </a:cubicBezTo>
                    <a:lnTo>
                      <a:pt x="1204" y="1168"/>
                    </a:lnTo>
                    <a:lnTo>
                      <a:pt x="1088" y="1082"/>
                    </a:lnTo>
                    <a:lnTo>
                      <a:pt x="1236" y="882"/>
                    </a:lnTo>
                    <a:close/>
                    <a:moveTo>
                      <a:pt x="1482" y="1373"/>
                    </a:moveTo>
                    <a:lnTo>
                      <a:pt x="1365" y="1287"/>
                    </a:lnTo>
                    <a:lnTo>
                      <a:pt x="1609" y="957"/>
                    </a:lnTo>
                    <a:lnTo>
                      <a:pt x="1725" y="1043"/>
                    </a:lnTo>
                    <a:lnTo>
                      <a:pt x="1611" y="1197"/>
                    </a:lnTo>
                    <a:lnTo>
                      <a:pt x="1611" y="1197"/>
                    </a:lnTo>
                    <a:lnTo>
                      <a:pt x="1482" y="1373"/>
                    </a:lnTo>
                    <a:close/>
                  </a:path>
                </a:pathLst>
              </a:custGeom>
              <a:solidFill>
                <a:srgbClr val="FAFAFA"/>
              </a:solidFill>
              <a:ln>
                <a:noFill/>
              </a:ln>
            </p:spPr>
          </p:sp>
        </p:grpSp>
        <p:sp>
          <p:nvSpPr>
            <p:cNvPr id="5" name="矩形 4"/>
            <p:cNvSpPr/>
            <p:nvPr/>
          </p:nvSpPr>
          <p:spPr>
            <a:xfrm>
              <a:off x="3652877" y="3681387"/>
              <a:ext cx="5570756" cy="553998"/>
            </a:xfrm>
            <a:prstGeom prst="rect">
              <a:avLst/>
            </a:prstGeom>
            <a:noFill/>
          </p:spPr>
          <p:txBody>
            <a:bodyPr wrap="square" rtlCol="0">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一手抓改革开放，一手抓打击各种犯罪活动</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057570" y="828000"/>
            <a:ext cx="10076860" cy="400110"/>
            <a:chOff x="1063972" y="859032"/>
            <a:chExt cx="10076860" cy="400110"/>
          </a:xfrm>
        </p:grpSpPr>
        <p:sp>
          <p:nvSpPr>
            <p:cNvPr id="21" name="矩形 20"/>
            <p:cNvSpPr/>
            <p:nvPr/>
          </p:nvSpPr>
          <p:spPr>
            <a:xfrm>
              <a:off x="3332626" y="859032"/>
              <a:ext cx="5539552"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邓小平还提出了其他一系列</a:t>
              </a:r>
              <a:r>
                <a:rPr lang="zh-CN" altLang="en-US"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微软雅黑" panose="020B0503020204020204" pitchFamily="34" charset="-122"/>
                  <a:ea typeface="微软雅黑" panose="020B0503020204020204" pitchFamily="34" charset="-122"/>
                </a:rPr>
                <a:t>两手抓</a:t>
              </a:r>
              <a:r>
                <a:rPr lang="zh-CN" altLang="en-US" sz="2000" b="1" dirty="0">
                  <a:solidFill>
                    <a:srgbClr val="C00000"/>
                  </a:solidFill>
                  <a:latin typeface="楷体" panose="02010609060101010101" pitchFamily="49" charset="-122"/>
                  <a:ea typeface="楷体" panose="02010609060101010101" pitchFamily="49" charset="-122"/>
                </a:rPr>
                <a:t>”</a:t>
              </a:r>
              <a:r>
                <a:rPr lang="zh-CN" altLang="en-US" sz="2000" b="1" dirty="0">
                  <a:latin typeface="微软雅黑" panose="020B0503020204020204" pitchFamily="34" charset="-122"/>
                  <a:ea typeface="微软雅黑" panose="020B0503020204020204" pitchFamily="34" charset="-122"/>
                </a:rPr>
                <a:t>的思想</a:t>
              </a:r>
              <a:endParaRPr lang="zh-CN" altLang="en-US" sz="2000" b="1" dirty="0">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872178"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063972"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13"/>
          <p:cNvSpPr/>
          <p:nvPr/>
        </p:nvSpPr>
        <p:spPr>
          <a:xfrm rot="5400000">
            <a:off x="4247929" y="-1973701"/>
            <a:ext cx="3324270" cy="11820128"/>
          </a:xfrm>
          <a:prstGeom prst="round2SameRect">
            <a:avLst>
              <a:gd name="adj1" fmla="val 8766"/>
              <a:gd name="adj2" fmla="val 0"/>
            </a:avLst>
          </a:prstGeom>
          <a:solidFill>
            <a:schemeClr val="bg1"/>
          </a:solidFill>
          <a:ln>
            <a:noFill/>
          </a:ln>
          <a:effectLst>
            <a:outerShdw blurRad="254000" sx="102000" sy="102000" algn="ctr"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229410" y="2510087"/>
            <a:ext cx="4274141" cy="2807948"/>
          </a:xfrm>
          <a:prstGeom prst="rect">
            <a:avLst/>
          </a:prstGeom>
          <a:noFill/>
        </p:spPr>
        <p:txBody>
          <a:bodyPr wrap="square" rtlCol="0">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完成祖国统一大业，是中华民族的根本利益所在，是全中国人民包括台湾同胞、港澳同胞和海外侨胞的共同愿望。统一是中国历史发展的主流。反对分裂，坚持统一，是中华民族自古以来就有的传统。</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对角圆角矩形 5"/>
          <p:cNvSpPr/>
          <p:nvPr/>
        </p:nvSpPr>
        <p:spPr>
          <a:xfrm>
            <a:off x="4464207" y="828000"/>
            <a:ext cx="3263588"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 </a:t>
            </a:r>
            <a:r>
              <a:rPr lang="en-US" altLang="zh-CN"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一国两制</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03378" y="1716646"/>
            <a:ext cx="6519722" cy="4352873"/>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1">
            <a:alphaModFix amt="50000"/>
            <a:extLst>
              <a:ext uri="{BEBA8EAE-BF5A-486C-A8C5-ECC9F3942E4B}">
                <a14:imgProps xmlns:a14="http://schemas.microsoft.com/office/drawing/2010/main">
                  <a14:imgLayer r:embed="rId2">
                    <a14:imgEffect>
                      <a14:artisticBlur radius="5"/>
                    </a14:imgEffect>
                  </a14:imgLayer>
                </a14:imgProps>
              </a:ext>
              <a:ext uri="{28A0092B-C50C-407E-A947-70E740481C1C}">
                <a14:useLocalDpi xmlns:a14="http://schemas.microsoft.com/office/drawing/2010/main" val="0"/>
              </a:ext>
            </a:extLst>
          </a:blip>
          <a:stretch>
            <a:fillRect/>
          </a:stretch>
        </p:blipFill>
        <p:spPr>
          <a:xfrm rot="20635417">
            <a:off x="295352" y="113064"/>
            <a:ext cx="6136001" cy="8818781"/>
          </a:xfrm>
          <a:prstGeom prst="rect">
            <a:avLst/>
          </a:prstGeom>
          <a:effectLst>
            <a:outerShdw blurRad="50800" dist="38100" dir="2700000" algn="tl" rotWithShape="0">
              <a:prstClr val="black">
                <a:alpha val="20000"/>
              </a:prstClr>
            </a:outerShdw>
          </a:effectLst>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1751" r="1641" b="52097"/>
          <a:stretch>
            <a:fillRect/>
          </a:stretch>
        </p:blipFill>
        <p:spPr>
          <a:xfrm>
            <a:off x="2305521" y="872868"/>
            <a:ext cx="7580957" cy="5112263"/>
          </a:xfrm>
          <a:prstGeom prst="rect">
            <a:avLst/>
          </a:prstGeom>
          <a:ln w="38100">
            <a:solidFill>
              <a:srgbClr val="C00000">
                <a:alpha val="44000"/>
              </a:srgbClr>
            </a:solidFill>
          </a:ln>
          <a:effectLst>
            <a:outerShdw blurRad="50800" dist="38100" dir="2700000" algn="tl" rotWithShape="0">
              <a:prstClr val="black">
                <a:alpha val="40000"/>
              </a:prstClr>
            </a:outerShdw>
          </a:effectLst>
        </p:spPr>
      </p:pic>
      <p:sp>
        <p:nvSpPr>
          <p:cNvPr id="5" name="文本框 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t>二、邓小平理论的基本问题和主要内容是什么？</a:t>
            </a:r>
            <a:endParaRPr lang="zh-CN" altLang="en-US" dirty="0"/>
          </a:p>
        </p:txBody>
      </p:sp>
      <p:sp>
        <p:nvSpPr>
          <p:cNvPr id="10" name="矩形 9"/>
          <p:cNvSpPr/>
          <p:nvPr/>
        </p:nvSpPr>
        <p:spPr>
          <a:xfrm>
            <a:off x="0" y="184281"/>
            <a:ext cx="45719" cy="298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H="1">
            <a:off x="0" y="2718414"/>
            <a:ext cx="12192000" cy="3682763"/>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p:nvPr/>
        </p:nvGrpSpPr>
        <p:grpSpPr>
          <a:xfrm>
            <a:off x="163286" y="1077685"/>
            <a:ext cx="11865429" cy="4963885"/>
            <a:chOff x="3751729" y="-25318"/>
            <a:chExt cx="5826786" cy="5183866"/>
          </a:xfrm>
        </p:grpSpPr>
        <p:sp>
          <p:nvSpPr>
            <p:cNvPr id="17" name="矩形 16"/>
            <p:cNvSpPr/>
            <p:nvPr/>
          </p:nvSpPr>
          <p:spPr>
            <a:xfrm>
              <a:off x="3751729" y="-10215"/>
              <a:ext cx="5803900" cy="5160943"/>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26623" y="-25318"/>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406917" y="1607259"/>
            <a:ext cx="11322428" cy="4253472"/>
          </a:xfrm>
          <a:prstGeom prst="rect">
            <a:avLst/>
          </a:prstGeom>
        </p:spPr>
        <p:txBody>
          <a:bodyPr wrap="square">
            <a:spAutoFit/>
          </a:bodyPr>
          <a:lstStyle/>
          <a:p>
            <a:pPr algn="just" fontAlgn="auto">
              <a:lnSpc>
                <a:spcPct val="130000"/>
              </a:lnSpc>
            </a:pP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一）为了尽早结束中华民族陷于分裂的不幸局面，我们建议举行中国共产党和中国国民党两党对等谈判，实行第三次合作，共同完成祖国统一大业。双方可先派人接触，充分交换意见。</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ct val="130000"/>
              </a:lnSpc>
            </a:pP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二）海峡两岸各族人民迫切希望互通音讯、亲人团聚、开展贸易、增进了解。我们建议双方共同为通邮、通商、通航、探亲、旅游以及开展学术、文化、体育交流提供方便，达成有关协议。</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ct val="130000"/>
              </a:lnSpc>
            </a:pP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三）国家实现统一后，台湾可作为特别行政区，享有高度的自治权，并可保留军队。中央政府不干预台湾地方事务。</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ct val="13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　　（四）台湾现行社会、经济制度不变，生活方式不变，同外国的经济、文化关系不变。私人财产、房屋、土地、企业所权、合法继承权和外国投资不受侵犯。</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ct val="13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　　（五）台湾当局和各界代表人士，可担全国性政治机构的领导职务，参与国家管理。</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ct val="13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　　（六）台湾地方财政遇有困难时，可由中央政府酌情补助。</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ct val="13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　　（七）台湾各族人民、各界人士愿回祖国大陆定居者，保证妥善安排，不受歧视，来去自由。</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ct val="13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　　（八）欢迎台湾工商界人士回祖国大陆投资，兴办各种经济事业，保证其合法权益和利润。</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ct val="13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　　（九）统一祖国，人人有责。我们热诚欢迎台湾各族人民、各界人士、民众团体通过各种渠道、采取各种方式提供建议，共商国事</a:t>
            </a:r>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对角圆角 26"/>
          <p:cNvSpPr/>
          <p:nvPr/>
        </p:nvSpPr>
        <p:spPr>
          <a:xfrm>
            <a:off x="3512264" y="452350"/>
            <a:ext cx="5167472" cy="979686"/>
          </a:xfrm>
          <a:prstGeom prst="round2DiagRect">
            <a:avLst>
              <a:gd name="adj1" fmla="val 20961"/>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803412" y="591890"/>
            <a:ext cx="4585176" cy="757130"/>
          </a:xfrm>
          <a:prstGeom prst="rect">
            <a:avLst/>
          </a:prstGeom>
        </p:spPr>
        <p:txBody>
          <a:bodyPr wrap="square">
            <a:spAutoFit/>
          </a:bodyPr>
          <a:lstStyle/>
          <a:p>
            <a:pPr algn="ctr" fontAlgn="auto">
              <a:lnSpc>
                <a:spcPct val="120000"/>
              </a:lnSpc>
            </a:pPr>
            <a:r>
              <a:rPr lang="zh-CN" altLang="en-US" b="1" dirty="0">
                <a:latin typeface="华文中宋" panose="02010600040101010101" pitchFamily="2" charset="-122"/>
                <a:ea typeface="华文中宋" panose="02010600040101010101" pitchFamily="2" charset="-122"/>
                <a:cs typeface="微软雅黑" panose="020B0503020204020204" pitchFamily="34" charset="-122"/>
              </a:rPr>
              <a:t>叶剑英向新华社记者发表的谈话</a:t>
            </a:r>
            <a:endParaRPr lang="en-US" altLang="zh-CN" b="1" dirty="0">
              <a:latin typeface="华文中宋" panose="02010600040101010101" pitchFamily="2" charset="-122"/>
              <a:ea typeface="华文中宋" panose="02010600040101010101" pitchFamily="2" charset="-122"/>
              <a:cs typeface="微软雅黑" panose="020B0503020204020204" pitchFamily="34" charset="-122"/>
            </a:endParaRPr>
          </a:p>
          <a:p>
            <a:pPr algn="ctr" fontAlgn="auto">
              <a:lnSpc>
                <a:spcPct val="120000"/>
              </a:lnSpc>
            </a:pPr>
            <a:r>
              <a:rPr lang="zh-CN" altLang="en-US" b="1" dirty="0">
                <a:latin typeface="华文中宋" panose="02010600040101010101" pitchFamily="2" charset="-122"/>
                <a:ea typeface="华文中宋" panose="02010600040101010101" pitchFamily="2" charset="-122"/>
                <a:cs typeface="微软雅黑" panose="020B0503020204020204" pitchFamily="34" charset="-122"/>
              </a:rPr>
              <a:t>（</a:t>
            </a:r>
            <a:r>
              <a:rPr lang="en-US" altLang="zh-CN" b="1" dirty="0">
                <a:latin typeface="华文中宋" panose="02010600040101010101" pitchFamily="2" charset="-122"/>
                <a:ea typeface="华文中宋" panose="02010600040101010101" pitchFamily="2" charset="-122"/>
                <a:cs typeface="微软雅黑" panose="020B0503020204020204" pitchFamily="34" charset="-122"/>
              </a:rPr>
              <a:t>1981</a:t>
            </a:r>
            <a:r>
              <a:rPr lang="zh-CN" altLang="en-US" b="1" dirty="0">
                <a:latin typeface="华文中宋" panose="02010600040101010101" pitchFamily="2" charset="-122"/>
                <a:ea typeface="华文中宋" panose="02010600040101010101" pitchFamily="2" charset="-122"/>
                <a:cs typeface="微软雅黑" panose="020B0503020204020204" pitchFamily="34" charset="-122"/>
              </a:rPr>
              <a:t>年</a:t>
            </a:r>
            <a:r>
              <a:rPr lang="en-US" altLang="zh-CN" b="1" dirty="0">
                <a:latin typeface="华文中宋" panose="02010600040101010101" pitchFamily="2" charset="-122"/>
                <a:ea typeface="华文中宋" panose="02010600040101010101" pitchFamily="2" charset="-122"/>
                <a:cs typeface="微软雅黑" panose="020B0503020204020204" pitchFamily="34" charset="-122"/>
              </a:rPr>
              <a:t>9</a:t>
            </a:r>
            <a:r>
              <a:rPr lang="zh-CN" altLang="en-US" b="1" dirty="0">
                <a:latin typeface="华文中宋" panose="02010600040101010101" pitchFamily="2" charset="-122"/>
                <a:ea typeface="华文中宋" panose="02010600040101010101" pitchFamily="2" charset="-122"/>
                <a:cs typeface="微软雅黑" panose="020B0503020204020204" pitchFamily="34" charset="-122"/>
              </a:rPr>
              <a:t>月</a:t>
            </a:r>
            <a:r>
              <a:rPr lang="en-US" altLang="zh-CN" b="1" dirty="0">
                <a:latin typeface="华文中宋" panose="02010600040101010101" pitchFamily="2" charset="-122"/>
                <a:ea typeface="华文中宋" panose="02010600040101010101" pitchFamily="2" charset="-122"/>
                <a:cs typeface="微软雅黑" panose="020B0503020204020204" pitchFamily="34" charset="-122"/>
              </a:rPr>
              <a:t>30</a:t>
            </a:r>
            <a:r>
              <a:rPr lang="zh-CN" altLang="en-US" b="1" dirty="0">
                <a:latin typeface="华文中宋" panose="02010600040101010101" pitchFamily="2" charset="-122"/>
                <a:ea typeface="华文中宋" panose="02010600040101010101" pitchFamily="2" charset="-122"/>
                <a:cs typeface="微软雅黑" panose="020B0503020204020204" pitchFamily="34" charset="-122"/>
              </a:rPr>
              <a:t>日）</a:t>
            </a:r>
            <a:endParaRPr lang="en-US" altLang="zh-CN" b="1" dirty="0">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对角圆角 24"/>
          <p:cNvSpPr/>
          <p:nvPr/>
        </p:nvSpPr>
        <p:spPr>
          <a:xfrm>
            <a:off x="692001" y="1812001"/>
            <a:ext cx="10727473" cy="4482459"/>
          </a:xfrm>
          <a:prstGeom prst="round2DiagRect">
            <a:avLst>
              <a:gd name="adj1" fmla="val 10502"/>
              <a:gd name="adj2" fmla="val 0"/>
            </a:avLst>
          </a:prstGeom>
          <a:gradFill flip="none" rotWithShape="1">
            <a:gsLst>
              <a:gs pos="21000">
                <a:srgbClr val="AF1E22">
                  <a:alpha val="93000"/>
                </a:srgbClr>
              </a:gs>
              <a:gs pos="65000">
                <a:srgbClr val="E86A17">
                  <a:alpha val="85000"/>
                </a:srgbClr>
              </a:gs>
              <a:gs pos="100000">
                <a:srgbClr val="D43A0B">
                  <a:alpha val="87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对角圆角 23"/>
          <p:cNvSpPr/>
          <p:nvPr/>
        </p:nvSpPr>
        <p:spPr>
          <a:xfrm>
            <a:off x="884043" y="1643605"/>
            <a:ext cx="10727473" cy="4482459"/>
          </a:xfrm>
          <a:prstGeom prst="round2DiagRect">
            <a:avLst>
              <a:gd name="adj1" fmla="val 10732"/>
              <a:gd name="adj2" fmla="val 0"/>
            </a:avLst>
          </a:prstGeom>
          <a:solidFill>
            <a:schemeClr val="bg1"/>
          </a:solidFill>
          <a:ln>
            <a:noFill/>
          </a:ln>
          <a:effectLst>
            <a:outerShdw blurRad="368300" dist="381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634200" y="2942525"/>
            <a:ext cx="3417722" cy="1938020"/>
          </a:xfrm>
          <a:prstGeom prst="rect">
            <a:avLst/>
          </a:prstGeom>
          <a:noFill/>
        </p:spPr>
        <p:txBody>
          <a:bodyPr wrap="square" rtlCol="0">
            <a:spAutoFit/>
          </a:bodyPr>
          <a:lstStyle/>
          <a:p>
            <a:pPr>
              <a:lnSpc>
                <a:spcPct val="150000"/>
              </a:lnSpc>
              <a:buClr>
                <a:srgbClr val="C00000"/>
              </a:buCl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坚持一个中国，这是</a:t>
            </a:r>
            <a:r>
              <a:rPr lang="zh-CN" altLang="en-US" sz="2000" dirty="0">
                <a:latin typeface="楷体" panose="02010609060101010101" pitchFamily="49" charset="-122"/>
                <a:ea typeface="楷体" panose="02010609060101010101" pitchFamily="49"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和平统一、一国两制</a:t>
            </a:r>
            <a:r>
              <a:rPr lang="zh-CN" altLang="en-US" sz="2000" dirty="0">
                <a:latin typeface="楷体" panose="02010609060101010101" pitchFamily="49" charset="-122"/>
                <a:ea typeface="楷体" panose="02010609060101010101" pitchFamily="49"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的核心，是发展两岸关系和实现和平统一的基础。</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5334169" y="1894310"/>
            <a:ext cx="2794318" cy="4105283"/>
          </a:xfrm>
          <a:prstGeom prst="rect">
            <a:avLst/>
          </a:prstGeom>
          <a:effectLst>
            <a:outerShdw blurRad="190500" dist="38100" dir="2700000" algn="tl" rotWithShape="0">
              <a:prstClr val="black">
                <a:alpha val="20000"/>
              </a:prstClr>
            </a:outerShdw>
          </a:effectLst>
        </p:spPr>
      </p:pic>
      <p:pic>
        <p:nvPicPr>
          <p:cNvPr id="9" name="图片 8"/>
          <p:cNvPicPr>
            <a:picLocks noChangeAspect="1"/>
          </p:cNvPicPr>
          <p:nvPr/>
        </p:nvPicPr>
        <p:blipFill>
          <a:blip r:embed="rId2"/>
          <a:stretch>
            <a:fillRect/>
          </a:stretch>
        </p:blipFill>
        <p:spPr>
          <a:xfrm>
            <a:off x="8523614" y="1894310"/>
            <a:ext cx="2794318" cy="4105283"/>
          </a:xfrm>
          <a:prstGeom prst="rect">
            <a:avLst/>
          </a:prstGeom>
          <a:effectLst>
            <a:outerShdw blurRad="190500" dist="38100" dir="2700000" algn="tl" rotWithShape="0">
              <a:prstClr val="black">
                <a:alpha val="20000"/>
              </a:prstClr>
            </a:outerShdw>
          </a:effectLst>
        </p:spPr>
      </p:pic>
      <p:sp>
        <p:nvSpPr>
          <p:cNvPr id="14" name="矩形: 对角圆角 17"/>
          <p:cNvSpPr/>
          <p:nvPr/>
        </p:nvSpPr>
        <p:spPr>
          <a:xfrm>
            <a:off x="1439172" y="3138640"/>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124477" y="828000"/>
            <a:ext cx="9943046" cy="400110"/>
            <a:chOff x="1197786" y="859032"/>
            <a:chExt cx="9943046" cy="400110"/>
          </a:xfrm>
        </p:grpSpPr>
        <p:sp>
          <p:nvSpPr>
            <p:cNvPr id="23" name="矩形 22"/>
            <p:cNvSpPr/>
            <p:nvPr/>
          </p:nvSpPr>
          <p:spPr>
            <a:xfrm>
              <a:off x="3332626" y="859032"/>
              <a:ext cx="5539552" cy="400110"/>
            </a:xfrm>
            <a:prstGeom prst="rect">
              <a:avLst/>
            </a:prstGeom>
          </p:spPr>
          <p:txBody>
            <a:bodyPr wrap="square">
              <a:spAutoFit/>
            </a:bodyPr>
            <a:lstStyle/>
            <a:p>
              <a:pPr algn="ctr"/>
              <a:r>
                <a:rPr lang="zh-CN" altLang="en-US" sz="2000"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和平统一，一国两制</a:t>
              </a:r>
              <a:r>
                <a:rPr lang="zh-CN" altLang="en-US" sz="2000" b="1"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战略构想的基本内容</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8872178"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197786" y="1059087"/>
              <a:ext cx="2268654" cy="0"/>
            </a:xfrm>
            <a:prstGeom prst="line">
              <a:avLst/>
            </a:prstGeom>
            <a:ln w="19050">
              <a:gradFill>
                <a:gsLst>
                  <a:gs pos="0">
                    <a:srgbClr val="C00000"/>
                  </a:gs>
                  <a:gs pos="100000">
                    <a:srgbClr val="EA6D02">
                      <a:alpha val="0"/>
                    </a:srgbClr>
                  </a:gs>
                </a:gsLst>
                <a:lin ang="0" scaled="0"/>
              </a:gradFill>
              <a:headEnd type="diamond"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duotone>
              <a:schemeClr val="accent2">
                <a:shade val="45000"/>
                <a:satMod val="135000"/>
              </a:schemeClr>
              <a:prstClr val="white"/>
            </a:duotone>
          </a:blip>
          <a:srcRect b="19385"/>
          <a:stretch>
            <a:fillRect/>
          </a:stretch>
        </p:blipFill>
        <p:spPr>
          <a:xfrm>
            <a:off x="3733" y="1398934"/>
            <a:ext cx="12188267" cy="4957261"/>
          </a:xfrm>
          <a:prstGeom prst="rect">
            <a:avLst/>
          </a:prstGeom>
        </p:spPr>
      </p:pic>
      <p:sp>
        <p:nvSpPr>
          <p:cNvPr id="5" name="矩形 4"/>
          <p:cNvSpPr/>
          <p:nvPr/>
        </p:nvSpPr>
        <p:spPr>
          <a:xfrm flipV="1">
            <a:off x="-3735" y="2511707"/>
            <a:ext cx="12192002" cy="3944849"/>
          </a:xfrm>
          <a:prstGeom prst="rect">
            <a:avLst/>
          </a:prstGeom>
          <a:gradFill>
            <a:gsLst>
              <a:gs pos="13000">
                <a:srgbClr val="FCFDFA"/>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81306" y="1274568"/>
            <a:ext cx="7225992" cy="1971548"/>
          </a:xfrm>
          <a:prstGeom prst="rect">
            <a:avLst/>
          </a:prstGeom>
          <a:gradFill>
            <a:gsLst>
              <a:gs pos="0">
                <a:schemeClr val="bg1"/>
              </a:gs>
              <a:gs pos="60000">
                <a:schemeClr val="bg1">
                  <a:alpha val="82000"/>
                </a:schemeClr>
              </a:gs>
              <a:gs pos="100000">
                <a:schemeClr val="bg1"/>
              </a:gs>
            </a:gsLst>
            <a:lin ang="3600000" scaled="0"/>
          </a:gradFill>
          <a:ln w="12700">
            <a:gradFill>
              <a:gsLst>
                <a:gs pos="0">
                  <a:srgbClr val="B22321"/>
                </a:gs>
                <a:gs pos="35398">
                  <a:srgbClr val="E55003">
                    <a:alpha val="0"/>
                    <a:lumMod val="0"/>
                    <a:lumOff val="100000"/>
                  </a:srgbClr>
                </a:gs>
                <a:gs pos="100000">
                  <a:srgbClr val="BB2B13"/>
                </a:gs>
              </a:gsLst>
              <a:lin ang="3600000" scaled="0"/>
            </a:gradFill>
          </a:ln>
          <a:effectLst>
            <a:outerShdw blurRad="63500" dist="38100" dir="2700000" algn="tl"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1572977" y="1510527"/>
            <a:ext cx="6322088" cy="1476375"/>
          </a:xfrm>
          <a:prstGeom prst="rect">
            <a:avLst/>
          </a:prstGeom>
          <a:noFill/>
        </p:spPr>
        <p:txBody>
          <a:bodyPr wrap="square" rtlCol="0">
            <a:spAutoFit/>
          </a:bodyPr>
          <a:lstStyle>
            <a:defPPr>
              <a:defRPr lang="zh-CN"/>
            </a:defPPr>
            <a:lvl1pPr marL="342900" indent="-342900">
              <a:lnSpc>
                <a:spcPct val="150000"/>
              </a:lnSpc>
              <a:buClr>
                <a:srgbClr val="C00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1pPr>
          </a:lstStyle>
          <a:p>
            <a:pPr marL="0" indent="0" algn="just">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两制并存，在祖国统一的前提下，国家的主体部分实行社会主义制度，同时在台湾、香港、澳门保持原有的社会制度和生活方式长期不变。</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对角圆角 17"/>
          <p:cNvSpPr/>
          <p:nvPr/>
        </p:nvSpPr>
        <p:spPr>
          <a:xfrm>
            <a:off x="1370481" y="1711164"/>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duotone>
              <a:prstClr val="black"/>
              <a:schemeClr val="accent2">
                <a:tint val="45000"/>
                <a:satMod val="400000"/>
              </a:schemeClr>
            </a:duotone>
          </a:blip>
          <a:stretch>
            <a:fillRect/>
          </a:stretch>
        </p:blipFill>
        <p:spPr>
          <a:xfrm>
            <a:off x="-1" y="-222844"/>
            <a:ext cx="9567081" cy="6857819"/>
          </a:xfrm>
          <a:prstGeom prst="rect">
            <a:avLst/>
          </a:prstGeom>
        </p:spPr>
      </p:pic>
      <p:sp>
        <p:nvSpPr>
          <p:cNvPr id="6" name="矩形 5"/>
          <p:cNvSpPr/>
          <p:nvPr/>
        </p:nvSpPr>
        <p:spPr>
          <a:xfrm rot="16200000" flipV="1">
            <a:off x="2581906" y="607342"/>
            <a:ext cx="6857999" cy="5643314"/>
          </a:xfrm>
          <a:prstGeom prst="rect">
            <a:avLst/>
          </a:prstGeom>
          <a:gradFill>
            <a:gsLst>
              <a:gs pos="17000">
                <a:srgbClr val="FCFDFA"/>
              </a:gs>
              <a:gs pos="100000">
                <a:srgbClr val="FCFDF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036485" y="1489746"/>
            <a:ext cx="4326673" cy="4141621"/>
          </a:xfrm>
          <a:prstGeom prst="rect">
            <a:avLst/>
          </a:prstGeom>
          <a:gradFill>
            <a:gsLst>
              <a:gs pos="0">
                <a:schemeClr val="bg1"/>
              </a:gs>
              <a:gs pos="60000">
                <a:schemeClr val="bg1">
                  <a:alpha val="82000"/>
                </a:schemeClr>
              </a:gs>
              <a:gs pos="100000">
                <a:schemeClr val="bg1"/>
              </a:gs>
            </a:gsLst>
            <a:lin ang="3600000" scaled="0"/>
          </a:gradFill>
          <a:ln w="12700">
            <a:gradFill>
              <a:gsLst>
                <a:gs pos="0">
                  <a:srgbClr val="B22321"/>
                </a:gs>
                <a:gs pos="35398">
                  <a:srgbClr val="E55003">
                    <a:alpha val="0"/>
                    <a:lumMod val="0"/>
                    <a:lumOff val="100000"/>
                  </a:srgbClr>
                </a:gs>
                <a:gs pos="100000">
                  <a:srgbClr val="BB2B13"/>
                </a:gs>
              </a:gsLst>
              <a:lin ang="3600000" scaled="0"/>
            </a:gradFill>
          </a:ln>
          <a:effectLst>
            <a:outerShdw blurRad="63500" dist="38100" dir="2700000" algn="tl"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7561253" y="1908976"/>
            <a:ext cx="3472166" cy="3322955"/>
          </a:xfrm>
          <a:prstGeom prst="rect">
            <a:avLst/>
          </a:prstGeom>
          <a:noFill/>
        </p:spPr>
        <p:txBody>
          <a:bodyPr wrap="square" rtlCol="0">
            <a:spAutoFit/>
          </a:bodyPr>
          <a:lstStyle>
            <a:defPPr>
              <a:defRPr lang="zh-CN"/>
            </a:defPPr>
            <a:lvl1pPr marL="342900" indent="-342900">
              <a:lnSpc>
                <a:spcPct val="150000"/>
              </a:lnSpc>
              <a:buClr>
                <a:srgbClr val="C00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1pPr>
          </a:lstStyle>
          <a:p>
            <a:pPr marL="0" indent="0" algn="just">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高度自治，祖国完全统一后，台湾、香港、澳门作为特别行政区，享有不同于中国其他省、市、自治区的高度自治权，台湾、香港、澳门同胞各种合法权益将得到切实尊重和维护。</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对角圆角 17"/>
          <p:cNvSpPr/>
          <p:nvPr/>
        </p:nvSpPr>
        <p:spPr>
          <a:xfrm>
            <a:off x="7366225" y="2108190"/>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duotone>
              <a:schemeClr val="accent2">
                <a:shade val="45000"/>
                <a:satMod val="135000"/>
              </a:schemeClr>
              <a:prstClr val="white"/>
            </a:duotone>
            <a:extLst>
              <a:ext uri="{28A0092B-C50C-407E-A947-70E740481C1C}">
                <a14:useLocalDpi xmlns:a14="http://schemas.microsoft.com/office/drawing/2010/main" val="0"/>
              </a:ext>
            </a:extLst>
          </a:blip>
          <a:srcRect b="33965"/>
          <a:stretch>
            <a:fillRect/>
          </a:stretch>
        </p:blipFill>
        <p:spPr>
          <a:xfrm>
            <a:off x="-2" y="2019889"/>
            <a:ext cx="12192002" cy="4830640"/>
          </a:xfrm>
          <a:prstGeom prst="rect">
            <a:avLst/>
          </a:prstGeom>
        </p:spPr>
      </p:pic>
      <p:sp>
        <p:nvSpPr>
          <p:cNvPr id="7" name="矩形 6"/>
          <p:cNvSpPr/>
          <p:nvPr/>
        </p:nvSpPr>
        <p:spPr>
          <a:xfrm flipV="1">
            <a:off x="-1" y="3428999"/>
            <a:ext cx="12192002" cy="3429000"/>
          </a:xfrm>
          <a:prstGeom prst="rect">
            <a:avLst/>
          </a:prstGeom>
          <a:gradFill>
            <a:gsLst>
              <a:gs pos="0">
                <a:srgbClr val="FCFDFA"/>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328564" y="1310474"/>
            <a:ext cx="6753707" cy="2018739"/>
          </a:xfrm>
          <a:prstGeom prst="rect">
            <a:avLst/>
          </a:prstGeom>
          <a:gradFill>
            <a:gsLst>
              <a:gs pos="0">
                <a:schemeClr val="bg1"/>
              </a:gs>
              <a:gs pos="60000">
                <a:schemeClr val="bg1">
                  <a:alpha val="82000"/>
                </a:schemeClr>
              </a:gs>
              <a:gs pos="100000">
                <a:schemeClr val="bg1"/>
              </a:gs>
            </a:gsLst>
            <a:lin ang="3600000" scaled="0"/>
          </a:gradFill>
          <a:ln w="12700">
            <a:gradFill>
              <a:gsLst>
                <a:gs pos="0">
                  <a:srgbClr val="B22321"/>
                </a:gs>
                <a:gs pos="35398">
                  <a:srgbClr val="E55003">
                    <a:alpha val="0"/>
                    <a:lumMod val="0"/>
                    <a:lumOff val="100000"/>
                  </a:srgbClr>
                </a:gs>
                <a:gs pos="100000">
                  <a:srgbClr val="BB2B13"/>
                </a:gs>
              </a:gsLst>
              <a:lin ang="3600000" scaled="0"/>
            </a:gradFill>
          </a:ln>
          <a:effectLst>
            <a:outerShdw blurRad="63500" dist="38100" dir="2700000" algn="tl"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5107106" y="1586065"/>
            <a:ext cx="5464248" cy="1476375"/>
          </a:xfrm>
          <a:prstGeom prst="rect">
            <a:avLst/>
          </a:prstGeom>
          <a:noFill/>
        </p:spPr>
        <p:txBody>
          <a:bodyPr wrap="square" rtlCol="0">
            <a:spAutoFit/>
          </a:bodyPr>
          <a:lstStyle/>
          <a:p>
            <a:pPr algn="just">
              <a:lnSpc>
                <a:spcPct val="150000"/>
              </a:lnSpc>
              <a:buClr>
                <a:srgbClr val="C00000"/>
              </a:buCl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尽最大努力争取和平统一，但不承诺放弃使用武力；解决台湾问题，实现祖国完全统一，寄希望于台湾人民。</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对角圆角 17"/>
          <p:cNvSpPr/>
          <p:nvPr/>
        </p:nvSpPr>
        <p:spPr>
          <a:xfrm>
            <a:off x="4912077" y="1782114"/>
            <a:ext cx="195028" cy="208402"/>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厦门：环岛路“一国两制统一中国”标语牌编辑图片素材-ID:1292208544"/>
          <p:cNvPicPr>
            <a:picLocks noChangeAspect="1" noChangeArrowheads="1"/>
          </p:cNvPicPr>
          <p:nvPr/>
        </p:nvPicPr>
        <p:blipFill rotWithShape="1">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rcRect b="25838"/>
          <a:stretch>
            <a:fillRect/>
          </a:stretch>
        </p:blipFill>
        <p:spPr bwMode="auto">
          <a:xfrm>
            <a:off x="0" y="833927"/>
            <a:ext cx="12192000" cy="602407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773657"/>
            <a:ext cx="12192000" cy="5310686"/>
          </a:xfrm>
          <a:prstGeom prst="rect">
            <a:avLst/>
          </a:prstGeom>
          <a:gradFill flip="none" rotWithShape="1">
            <a:gsLst>
              <a:gs pos="14000">
                <a:srgbClr val="FCFDFA"/>
              </a:gs>
              <a:gs pos="55000">
                <a:srgbClr val="FCFDFA">
                  <a:alpha val="82000"/>
                </a:srgbClr>
              </a:gs>
              <a:gs pos="100000">
                <a:srgbClr val="FCFDFA">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4"/>
          <p:cNvSpPr/>
          <p:nvPr>
            <p:custDataLst>
              <p:tags r:id="rId3"/>
            </p:custDataLst>
          </p:nvPr>
        </p:nvSpPr>
        <p:spPr>
          <a:xfrm>
            <a:off x="778049" y="773656"/>
            <a:ext cx="10635903" cy="2906245"/>
          </a:xfrm>
          <a:prstGeom prst="rect">
            <a:avLst/>
          </a:prstGeom>
          <a:gradFill>
            <a:gsLst>
              <a:gs pos="0">
                <a:schemeClr val="bg1">
                  <a:alpha val="0"/>
                </a:schemeClr>
              </a:gs>
              <a:gs pos="77000">
                <a:schemeClr val="bg1"/>
              </a:gs>
              <a:gs pos="31000">
                <a:schemeClr val="bg1">
                  <a:alpha val="82000"/>
                </a:schemeClr>
              </a:gs>
            </a:gsLst>
            <a:lin ang="16200000" scaled="0"/>
          </a:gradFill>
          <a:ln w="12700">
            <a:gradFill flip="none" rotWithShape="1">
              <a:gsLst>
                <a:gs pos="0">
                  <a:schemeClr val="accent1">
                    <a:lumMod val="5000"/>
                    <a:lumOff val="95000"/>
                    <a:alpha val="0"/>
                  </a:schemeClr>
                </a:gs>
                <a:gs pos="86000">
                  <a:schemeClr val="bg1">
                    <a:lumMod val="85000"/>
                  </a:schemeClr>
                </a:gs>
              </a:gsLst>
              <a:lin ang="16200000" scaled="0"/>
              <a:tileRect/>
            </a:gradFill>
          </a:ln>
          <a:effectLst>
            <a:outerShdw blurRad="292100" algn="ctr" rotWithShape="0">
              <a:srgbClr val="91C3C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96537" y="958713"/>
            <a:ext cx="9998927" cy="2400657"/>
          </a:xfrm>
          <a:prstGeom prst="rect">
            <a:avLst/>
          </a:prstGeom>
          <a:noFill/>
        </p:spPr>
        <p:txBody>
          <a:bodyPr wrap="square" rtlCol="0">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      </a:t>
            </a:r>
            <a:r>
              <a:rPr lang="zh-CN" altLang="en-US" dirty="0">
                <a:latin typeface="楷体" panose="02010609060101010101" pitchFamily="49" charset="-122"/>
                <a:ea typeface="楷体" panose="02010609060101010101" pitchFamily="49" charset="-122"/>
              </a:rPr>
              <a:t>“</a:t>
            </a:r>
            <a:r>
              <a:rPr lang="zh-CN" altLang="en-US" dirty="0"/>
              <a:t>一国两制</a:t>
            </a:r>
            <a:r>
              <a:rPr lang="zh-CN" altLang="en-US" dirty="0">
                <a:latin typeface="楷体" panose="02010609060101010101" pitchFamily="49" charset="-122"/>
                <a:ea typeface="楷体" panose="02010609060101010101" pitchFamily="49" charset="-122"/>
              </a:rPr>
              <a:t>”</a:t>
            </a:r>
            <a:r>
              <a:rPr lang="zh-CN" altLang="en-US" dirty="0"/>
              <a:t>伟大构想的提出是从解决台湾问题开始的。台湾问题是国内战争遗留下来的问题，属于中国的内政，不容许外国干涉。</a:t>
            </a:r>
            <a:endParaRPr lang="zh-CN" altLang="en-US" dirty="0"/>
          </a:p>
          <a:p>
            <a:r>
              <a:rPr lang="zh-CN" altLang="en-US" dirty="0"/>
              <a:t>       国家必须统一，任何制造</a:t>
            </a:r>
            <a:r>
              <a:rPr lang="zh-CN" altLang="en-US" dirty="0">
                <a:latin typeface="楷体" panose="02010609060101010101" pitchFamily="49" charset="-122"/>
                <a:ea typeface="楷体" panose="02010609060101010101" pitchFamily="49" charset="-122"/>
              </a:rPr>
              <a:t>“</a:t>
            </a:r>
            <a:r>
              <a:rPr lang="zh-CN" altLang="en-US" dirty="0"/>
              <a:t>两个中国</a:t>
            </a:r>
            <a:r>
              <a:rPr lang="zh-CN" altLang="en-US" dirty="0">
                <a:latin typeface="楷体" panose="02010609060101010101" pitchFamily="49" charset="-122"/>
                <a:ea typeface="楷体" panose="02010609060101010101" pitchFamily="49" charset="-122"/>
              </a:rPr>
              <a:t>” “</a:t>
            </a:r>
            <a:r>
              <a:rPr lang="zh-CN" altLang="en-US" dirty="0"/>
              <a:t>一国两府</a:t>
            </a:r>
            <a:r>
              <a:rPr lang="zh-CN" altLang="en-US" dirty="0">
                <a:latin typeface="楷体" panose="02010609060101010101" pitchFamily="49" charset="-122"/>
                <a:ea typeface="楷体" panose="02010609060101010101" pitchFamily="49" charset="-122"/>
              </a:rPr>
              <a:t>” “</a:t>
            </a:r>
            <a:r>
              <a:rPr lang="zh-CN" altLang="en-US" dirty="0"/>
              <a:t>一中一台</a:t>
            </a:r>
            <a:r>
              <a:rPr lang="zh-CN" altLang="en-US" dirty="0">
                <a:latin typeface="楷体" panose="02010609060101010101" pitchFamily="49" charset="-122"/>
                <a:ea typeface="楷体" panose="02010609060101010101" pitchFamily="49" charset="-122"/>
              </a:rPr>
              <a:t>” “</a:t>
            </a:r>
            <a:r>
              <a:rPr lang="zh-CN" altLang="en-US" dirty="0"/>
              <a:t>台湾独立</a:t>
            </a:r>
            <a:r>
              <a:rPr lang="zh-CN" altLang="en-US" dirty="0">
                <a:latin typeface="楷体" panose="02010609060101010101" pitchFamily="49" charset="-122"/>
                <a:ea typeface="楷体" panose="02010609060101010101" pitchFamily="49" charset="-122"/>
              </a:rPr>
              <a:t>”</a:t>
            </a:r>
            <a:r>
              <a:rPr lang="zh-CN" altLang="en-US" dirty="0"/>
              <a:t>的图谋都是包括台湾人民在内的全体中国人民坚决反对的。我们的愿望，要尽一切力量去争取的，是用和平方式解决台湾问题。不放弃使用武力，有利于促进和平解决。</a:t>
            </a:r>
            <a:endParaRPr lang="zh-CN" altLang="en-US" dirty="0"/>
          </a:p>
        </p:txBody>
      </p:sp>
      <p:sp>
        <p:nvSpPr>
          <p:cNvPr id="7" name="文本框 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5400410" y="6998"/>
            <a:ext cx="1391180" cy="10456982"/>
          </a:xfrm>
          <a:prstGeom prst="rect">
            <a:avLst/>
          </a:prstGeom>
          <a:gradFill>
            <a:gsLst>
              <a:gs pos="0">
                <a:srgbClr val="AF0000"/>
              </a:gs>
              <a:gs pos="100000">
                <a:srgbClr val="DD1807"/>
              </a:gs>
            </a:gsLst>
            <a:lin ang="5400000" scaled="0"/>
          </a:gradFill>
          <a:ln w="19050">
            <a:gradFill>
              <a:gsLst>
                <a:gs pos="0">
                  <a:srgbClr val="FAE7D0"/>
                </a:gs>
                <a:gs pos="24000">
                  <a:srgbClr val="FAE7D0"/>
                </a:gs>
                <a:gs pos="83000">
                  <a:srgbClr val="D49A78"/>
                </a:gs>
                <a:gs pos="100000">
                  <a:srgbClr val="EFD0B6"/>
                </a:gs>
              </a:gsLst>
              <a:lin ang="5400000" scaled="1"/>
            </a:gradFill>
          </a:ln>
          <a:effectLst>
            <a:outerShdw dist="101600" dir="27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pic>
        <p:nvPicPr>
          <p:cNvPr id="4" name="图片 3"/>
          <p:cNvPicPr>
            <a:picLocks noChangeAspect="1"/>
          </p:cNvPicPr>
          <p:nvPr/>
        </p:nvPicPr>
        <p:blipFill rotWithShape="1">
          <a:blip r:embed="rId1">
            <a:lum bright="70000" contrast="-70000"/>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0" y="904620"/>
            <a:ext cx="12192000" cy="3275463"/>
          </a:xfrm>
          <a:prstGeom prst="rect">
            <a:avLst/>
          </a:prstGeom>
        </p:spPr>
      </p:pic>
      <p:sp>
        <p:nvSpPr>
          <p:cNvPr id="5" name="文本框 4"/>
          <p:cNvSpPr txBox="1"/>
          <p:nvPr/>
        </p:nvSpPr>
        <p:spPr>
          <a:xfrm>
            <a:off x="1207825" y="4982355"/>
            <a:ext cx="9776351" cy="461665"/>
          </a:xfrm>
          <a:prstGeom prst="rect">
            <a:avLst/>
          </a:prstGeom>
          <a:noFill/>
        </p:spPr>
        <p:txBody>
          <a:bodyPr wrap="square" rtlCol="0">
            <a:spAutoFit/>
          </a:bodyPr>
          <a:lstStyle>
            <a:defPPr>
              <a:defRPr lang="zh-CN"/>
            </a:defPPr>
            <a:lvl1pPr>
              <a:buClr>
                <a:srgbClr val="C00000"/>
              </a:buClr>
              <a:buSzPct val="80000"/>
              <a:defRPr sz="24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latin typeface="华文中宋" panose="02010600040101010101" pitchFamily="2" charset="-122"/>
                <a:ea typeface="华文中宋" panose="02010600040101010101" pitchFamily="2" charset="-122"/>
              </a:rPr>
              <a:t>“一国两制”伟大构想在实践中首先运用于解决香港问题、澳门问题</a:t>
            </a:r>
            <a:endParaRPr lang="zh-CN" altLang="en-US" dirty="0">
              <a:latin typeface="华文中宋" panose="02010600040101010101" pitchFamily="2" charset="-122"/>
              <a:ea typeface="华文中宋" panose="02010600040101010101" pitchFamily="2" charset="-122"/>
            </a:endParaRPr>
          </a:p>
        </p:txBody>
      </p:sp>
      <p:pic>
        <p:nvPicPr>
          <p:cNvPr id="6" name="图片 5"/>
          <p:cNvPicPr>
            <a:picLocks noChangeAspect="1"/>
          </p:cNvPicPr>
          <p:nvPr/>
        </p:nvPicPr>
        <p:blipFill>
          <a:blip r:embed="rId3"/>
          <a:stretch>
            <a:fillRect/>
          </a:stretch>
        </p:blipFill>
        <p:spPr>
          <a:xfrm>
            <a:off x="1145271" y="1225384"/>
            <a:ext cx="4682551" cy="2633935"/>
          </a:xfrm>
          <a:prstGeom prst="rect">
            <a:avLst/>
          </a:prstGeom>
          <a:noFill/>
          <a:ln w="38100">
            <a:solidFill>
              <a:srgbClr val="FFFFFF"/>
            </a:solidFill>
          </a:ln>
          <a:effectLst>
            <a:outerShdw blurRad="50800" dist="38100" dir="2700000" algn="tl" rotWithShape="0">
              <a:prstClr val="black">
                <a:alpha val="40000"/>
              </a:prstClr>
            </a:outerShdw>
          </a:effectLst>
        </p:spPr>
      </p:pic>
      <p:pic>
        <p:nvPicPr>
          <p:cNvPr id="7" name="图片 6"/>
          <p:cNvPicPr>
            <a:picLocks noChangeAspect="1"/>
          </p:cNvPicPr>
          <p:nvPr/>
        </p:nvPicPr>
        <p:blipFill rotWithShape="1">
          <a:blip r:embed="rId4"/>
          <a:srcRect l="620"/>
          <a:stretch>
            <a:fillRect/>
          </a:stretch>
        </p:blipFill>
        <p:spPr>
          <a:xfrm>
            <a:off x="6271845" y="1203503"/>
            <a:ext cx="4807465" cy="2677696"/>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4550" b="21868"/>
          <a:stretch>
            <a:fillRect/>
          </a:stretch>
        </p:blipFill>
        <p:spPr bwMode="auto">
          <a:xfrm>
            <a:off x="1" y="1686520"/>
            <a:ext cx="12191999" cy="5170431"/>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1" y="1660764"/>
            <a:ext cx="12191999" cy="3973743"/>
          </a:xfrm>
          <a:prstGeom prst="rect">
            <a:avLst/>
          </a:prstGeom>
          <a:gradFill flip="none" rotWithShape="1">
            <a:gsLst>
              <a:gs pos="11000">
                <a:srgbClr val="FCFDFA"/>
              </a:gs>
              <a:gs pos="47000">
                <a:srgbClr val="FCFDFA">
                  <a:alpha val="88000"/>
                </a:srgbClr>
              </a:gs>
              <a:gs pos="100000">
                <a:srgbClr val="FCFDF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50945" y="1853947"/>
            <a:ext cx="9290110" cy="1477328"/>
          </a:xfrm>
          <a:prstGeom prst="rect">
            <a:avLst/>
          </a:prstGeom>
          <a:noFill/>
        </p:spPr>
        <p:txBody>
          <a:bodyPr wrap="square" rtlCol="0">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党的十一届三中全会以后，邓小平始终站在时代要求、国家发展、人民期待的高度，尊重人民首创精神，激发群众创造伟力，领导我们党作出一系列重大决策，把改革开放和社会主义现代化建设一步一步推向前进。</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对角圆角矩形 5"/>
          <p:cNvSpPr/>
          <p:nvPr/>
        </p:nvSpPr>
        <p:spPr>
          <a:xfrm>
            <a:off x="2374400" y="828000"/>
            <a:ext cx="7443201"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改革开放和现代化建设的实践是邓小平理论形成的现实依据</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0" y="774"/>
            <a:ext cx="12192000" cy="6857226"/>
          </a:xfrm>
          <a:prstGeom prst="rect">
            <a:avLst/>
          </a:prstGeom>
        </p:spPr>
      </p:pic>
      <p:sp>
        <p:nvSpPr>
          <p:cNvPr id="3" name="文本框 2"/>
          <p:cNvSpPr txBox="1"/>
          <p:nvPr/>
        </p:nvSpPr>
        <p:spPr>
          <a:xfrm>
            <a:off x="1592344" y="1743042"/>
            <a:ext cx="9007313" cy="2063706"/>
          </a:xfrm>
          <a:prstGeom prst="rect">
            <a:avLst/>
          </a:prstGeom>
          <a:noFill/>
        </p:spPr>
        <p:txBody>
          <a:bodyPr wrap="square" rtlCol="0" anchor="t">
            <a:spAutoFit/>
          </a:bodyPr>
          <a:lstStyle>
            <a:defPPr>
              <a:defRPr lang="zh-CN"/>
            </a:defPPr>
            <a:lvl1pPr indent="457200" algn="just">
              <a:lnSpc>
                <a:spcPct val="150000"/>
              </a:lnSpc>
              <a:defRPr sz="2200" b="1" spc="120">
                <a:ln w="3175">
                  <a:noFill/>
                  <a:prstDash val="dash"/>
                </a:ln>
                <a:solidFill>
                  <a:schemeClr val="bg1"/>
                </a:solidFill>
                <a:effectLst>
                  <a:outerShdw blurRad="38100" dist="38100" dir="2700000" algn="tl">
                    <a:srgbClr val="000000">
                      <a:alpha val="43137"/>
                    </a:srgbClr>
                  </a:outerShdw>
                </a:effectLst>
                <a:uFillTx/>
                <a:latin typeface="华文中宋" panose="02010600040101010101" pitchFamily="2" charset="-122"/>
                <a:ea typeface="华文中宋" panose="02010600040101010101" pitchFamily="2" charset="-122"/>
                <a:cs typeface="微软雅黑" panose="020B0503020204020204" pitchFamily="34" charset="-122"/>
              </a:defRPr>
            </a:lvl1pPr>
          </a:lstStyle>
          <a:p>
            <a:r>
              <a:rPr lang="zh-CN" altLang="en-US" dirty="0"/>
              <a:t>  建设中国特色社会主义，关键在于坚持、加强和改善党的领导。中国共产党是中国特色社会主义事业的领导核心。离开了中国共产党的领导，别的政治力量不可能组织社会主义的经济、政治、军事和文化，不可能组织中国的现代化。</a:t>
            </a:r>
            <a:endParaRPr lang="zh-CN" altLang="en-US" dirty="0"/>
          </a:p>
        </p:txBody>
      </p:sp>
      <p:sp>
        <p:nvSpPr>
          <p:cNvPr id="11" name="对角圆角矩形 5"/>
          <p:cNvSpPr/>
          <p:nvPr/>
        </p:nvSpPr>
        <p:spPr>
          <a:xfrm>
            <a:off x="3951250" y="828000"/>
            <a:ext cx="4289500"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中国问题的关键在于党</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75000"/>
                  </a:schemeClr>
                </a:solidFill>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20625"/>
          <a:stretch>
            <a:fillRect/>
          </a:stretch>
        </p:blipFill>
        <p:spPr>
          <a:xfrm>
            <a:off x="0" y="-88900"/>
            <a:ext cx="12192000" cy="6529436"/>
          </a:xfrm>
          <a:prstGeom prst="rect">
            <a:avLst/>
          </a:prstGeom>
        </p:spPr>
      </p:pic>
      <p:sp>
        <p:nvSpPr>
          <p:cNvPr id="13" name="矩形 12"/>
          <p:cNvSpPr/>
          <p:nvPr/>
        </p:nvSpPr>
        <p:spPr>
          <a:xfrm>
            <a:off x="0" y="2489199"/>
            <a:ext cx="12192000" cy="4368801"/>
          </a:xfrm>
          <a:prstGeom prst="rect">
            <a:avLst/>
          </a:prstGeom>
          <a:gradFill flip="none" rotWithShape="1">
            <a:gsLst>
              <a:gs pos="0">
                <a:srgbClr val="BB2B13">
                  <a:alpha val="0"/>
                </a:srgbClr>
              </a:gs>
              <a:gs pos="100000">
                <a:srgbClr val="AB2711"/>
              </a:gs>
              <a:gs pos="69000">
                <a:srgbClr val="C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448329" y="4599585"/>
            <a:ext cx="9295342" cy="1555875"/>
          </a:xfrm>
          <a:prstGeom prst="rect">
            <a:avLst/>
          </a:prstGeom>
          <a:noFill/>
        </p:spPr>
        <p:txBody>
          <a:bodyPr wrap="square" rtlCol="0">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坚持四项基本原则的核心，就是坚持共产党的领导。在中国这样一个大国，现代化建设，国家的统一，人民的团结，社会的安定，民主的发展，都要靠党的领导。没有党的领导，必然四分五裂，一事无成。</a:t>
            </a:r>
            <a:endPar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 name="矩形 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75000"/>
                  </a:schemeClr>
                </a:solidFill>
                <a:latin typeface="微软雅黑" panose="020B0503020204020204" pitchFamily="34" charset="-122"/>
                <a:ea typeface="微软雅黑" panose="020B0503020204020204" pitchFamily="34" charset="-122"/>
              </a:rPr>
              <a:t>二、邓小平理论的基本问题和主要内容是什么？</a:t>
            </a:r>
            <a:endParaRPr lang="zh-CN" altLang="en-US" sz="11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12" y="0"/>
            <a:ext cx="12195612" cy="6857999"/>
          </a:xfrm>
          <a:prstGeom prst="rect">
            <a:avLst/>
          </a:prstGeom>
          <a:gradFill flip="none" rotWithShape="1">
            <a:gsLst>
              <a:gs pos="94000">
                <a:srgbClr val="690E01"/>
              </a:gs>
              <a:gs pos="40000">
                <a:srgbClr val="CE3F2E"/>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75000"/>
                  </a:schemeClr>
                </a:solidFill>
                <a:latin typeface="微软雅黑" panose="020B0503020204020204" pitchFamily="34" charset="-122"/>
                <a:ea typeface="微软雅黑" panose="020B0503020204020204" pitchFamily="34" charset="-122"/>
              </a:rPr>
              <a:t>专题六 邓小平理论</a:t>
            </a:r>
            <a:endParaRPr lang="zh-CN" altLang="en-US" sz="1100"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5719" y="184281"/>
            <a:ext cx="7156536" cy="278281"/>
          </a:xfrm>
          <a:prstGeom prst="rect">
            <a:avLst/>
          </a:prstGeom>
          <a:noFill/>
        </p:spPr>
        <p:txBody>
          <a:bodyPr wrap="square" rtlCol="0">
            <a:spAutoFit/>
          </a:bodyPr>
          <a:lstStyle>
            <a:defPPr>
              <a:defRPr lang="zh-CN"/>
            </a:defPPr>
            <a:lvl1pPr algn="just">
              <a:lnSpc>
                <a:spcPct val="120000"/>
              </a:lnSpc>
              <a:defRPr sz="1100">
                <a:solidFill>
                  <a:schemeClr val="bg1">
                    <a:lumMod val="75000"/>
                  </a:schemeClr>
                </a:solidFill>
                <a:latin typeface="微软雅黑" panose="020B0503020204020204" pitchFamily="34" charset="-122"/>
                <a:ea typeface="微软雅黑" panose="020B0503020204020204" pitchFamily="34" charset="-122"/>
              </a:defRPr>
            </a:lvl1pPr>
          </a:lstStyle>
          <a:p>
            <a:r>
              <a:rPr lang="zh-CN" altLang="en-US" dirty="0"/>
              <a:t>二、邓小平理论的基本问题和主要内容是什么？</a:t>
            </a:r>
            <a:endParaRPr lang="zh-CN" altLang="en-US" dirty="0"/>
          </a:p>
        </p:txBody>
      </p:sp>
      <p:sp>
        <p:nvSpPr>
          <p:cNvPr id="16" name="矩形 15"/>
          <p:cNvSpPr/>
          <p:nvPr/>
        </p:nvSpPr>
        <p:spPr>
          <a:xfrm>
            <a:off x="0" y="184281"/>
            <a:ext cx="45719" cy="298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7058" t="4691" r="18799" b="33030"/>
          <a:stretch>
            <a:fillRect/>
          </a:stretch>
        </p:blipFill>
        <p:spPr>
          <a:xfrm>
            <a:off x="0" y="1280721"/>
            <a:ext cx="6681760" cy="4330495"/>
          </a:xfrm>
          <a:prstGeom prst="rect">
            <a:avLst/>
          </a:prstGeom>
          <a:effectLst>
            <a:outerShdw blurRad="889000" dist="698500" dir="8100000" algn="tr" rotWithShape="0">
              <a:srgbClr val="531411">
                <a:alpha val="40000"/>
              </a:srgbClr>
            </a:outerShdw>
          </a:effectLst>
        </p:spPr>
      </p:pic>
      <p:sp>
        <p:nvSpPr>
          <p:cNvPr id="12" name="矩形: 对角圆角 13"/>
          <p:cNvSpPr/>
          <p:nvPr/>
        </p:nvSpPr>
        <p:spPr>
          <a:xfrm>
            <a:off x="3925624" y="850515"/>
            <a:ext cx="7196709" cy="5082828"/>
          </a:xfrm>
          <a:prstGeom prst="roundRect">
            <a:avLst>
              <a:gd name="adj" fmla="val 4025"/>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768854" y="1290645"/>
            <a:ext cx="5510248" cy="430887"/>
          </a:xfrm>
          <a:prstGeom prst="rect">
            <a:avLst/>
          </a:prstGeom>
          <a:noFill/>
        </p:spPr>
        <p:txBody>
          <a:bodyPr wrap="square" rtlCol="0">
            <a:spAutoFit/>
          </a:bodyPr>
          <a:lstStyle/>
          <a:p>
            <a:pPr algn="ctr"/>
            <a:r>
              <a:rPr lang="zh-CN" altLang="en-US" sz="2200" b="1" dirty="0">
                <a:solidFill>
                  <a:srgbClr val="C00000"/>
                </a:solidFill>
                <a:latin typeface="华文中宋" panose="02010600040101010101" pitchFamily="2" charset="-122"/>
                <a:ea typeface="华文中宋" panose="02010600040101010101" pitchFamily="2" charset="-122"/>
              </a:rPr>
              <a:t>要加强党的思想建设、组织建设、作风建设</a:t>
            </a:r>
            <a:endParaRPr lang="zh-CN" altLang="en-US" sz="2200" b="1" dirty="0">
              <a:solidFill>
                <a:srgbClr val="C00000"/>
              </a:solidFill>
              <a:latin typeface="华文中宋" panose="02010600040101010101" pitchFamily="2" charset="-122"/>
              <a:ea typeface="华文中宋" panose="02010600040101010101" pitchFamily="2" charset="-122"/>
            </a:endParaRPr>
          </a:p>
        </p:txBody>
      </p:sp>
      <p:sp>
        <p:nvSpPr>
          <p:cNvPr id="11" name="文本框 10"/>
          <p:cNvSpPr txBox="1"/>
          <p:nvPr/>
        </p:nvSpPr>
        <p:spPr>
          <a:xfrm>
            <a:off x="4442641" y="1879938"/>
            <a:ext cx="6162675" cy="3785652"/>
          </a:xfrm>
          <a:prstGeom prst="rect">
            <a:avLst/>
          </a:prstGeom>
          <a:noFill/>
        </p:spPr>
        <p:txBody>
          <a:bodyPr wrap="square" rtlCol="0">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       党的各级干部，首先是领导干部，要重视马克思主义的理论学习。</a:t>
            </a:r>
            <a:endParaRPr lang="en-US" altLang="zh-CN" dirty="0"/>
          </a:p>
          <a:p>
            <a:r>
              <a:rPr lang="zh-CN" altLang="en-US" dirty="0"/>
              <a:t>       要坚持和健全民主集中制、加强和改进党的基层组织建设，按照</a:t>
            </a:r>
            <a:r>
              <a:rPr lang="zh-CN" altLang="en-US" dirty="0">
                <a:latin typeface="楷体" panose="02010609060101010101" pitchFamily="49" charset="-122"/>
                <a:ea typeface="楷体" panose="02010609060101010101" pitchFamily="49" charset="-122"/>
              </a:rPr>
              <a:t>“</a:t>
            </a:r>
            <a:r>
              <a:rPr lang="zh-CN" altLang="en-US" dirty="0"/>
              <a:t>革命化、年轻化、知识化、专业化</a:t>
            </a:r>
            <a:r>
              <a:rPr lang="zh-CN" altLang="en-US" dirty="0">
                <a:latin typeface="楷体" panose="02010609060101010101" pitchFamily="49" charset="-122"/>
                <a:ea typeface="楷体" panose="02010609060101010101" pitchFamily="49" charset="-122"/>
              </a:rPr>
              <a:t>”</a:t>
            </a:r>
            <a:r>
              <a:rPr lang="zh-CN" altLang="en-US" dirty="0"/>
              <a:t>的方针培养和选拔德才兼备的领导干部。</a:t>
            </a:r>
            <a:endParaRPr lang="en-US" altLang="zh-CN" dirty="0"/>
          </a:p>
          <a:p>
            <a:r>
              <a:rPr lang="zh-CN" altLang="en-US" dirty="0"/>
              <a:t>       要坚持党的宗旨，基层党的优良传统，发扬党的理论与实践相结合、和人民群众紧密地联系在一起以及自我批评的作风。</a:t>
            </a:r>
            <a:endParaRPr lang="zh-CN" altLang="en-US" dirty="0"/>
          </a:p>
        </p:txBody>
      </p:sp>
      <p:pic>
        <p:nvPicPr>
          <p:cNvPr id="9" name="图片 8"/>
          <p:cNvPicPr>
            <a:picLocks noChangeAspect="1"/>
          </p:cNvPicPr>
          <p:nvPr/>
        </p:nvPicPr>
        <p:blipFill>
          <a:blip r:embed="rId2"/>
          <a:stretch>
            <a:fillRect/>
          </a:stretch>
        </p:blipFill>
        <p:spPr>
          <a:xfrm>
            <a:off x="-3612" y="5015132"/>
            <a:ext cx="12192000" cy="1842867"/>
          </a:xfrm>
          <a:prstGeom prst="rect">
            <a:avLst/>
          </a:prstGeom>
        </p:spPr>
      </p:pic>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剪去对角 15"/>
          <p:cNvSpPr/>
          <p:nvPr/>
        </p:nvSpPr>
        <p:spPr>
          <a:xfrm flipH="1">
            <a:off x="781597" y="983867"/>
            <a:ext cx="10628806" cy="1295689"/>
          </a:xfrm>
          <a:prstGeom prst="snip2DiagRect">
            <a:avLst/>
          </a:prstGeom>
          <a:gradFill flip="none" rotWithShape="1">
            <a:gsLst>
              <a:gs pos="9735">
                <a:srgbClr val="AF1E22"/>
              </a:gs>
              <a:gs pos="54000">
                <a:srgbClr val="AF1E22">
                  <a:alpha val="85000"/>
                </a:srgbClr>
              </a:gs>
              <a:gs pos="100000">
                <a:srgbClr val="BB2B13">
                  <a:alpha val="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1">
            <a:duotone>
              <a:schemeClr val="accent2">
                <a:shade val="45000"/>
                <a:satMod val="135000"/>
              </a:schemeClr>
              <a:prstClr val="white"/>
            </a:duotone>
          </a:blip>
          <a:srcRect t="1837" b="58414"/>
          <a:stretch>
            <a:fillRect/>
          </a:stretch>
        </p:blipFill>
        <p:spPr>
          <a:xfrm>
            <a:off x="0" y="3611590"/>
            <a:ext cx="12192000" cy="3246410"/>
          </a:xfrm>
          <a:prstGeom prst="rect">
            <a:avLst/>
          </a:prstGeom>
        </p:spPr>
      </p:pic>
      <p:grpSp>
        <p:nvGrpSpPr>
          <p:cNvPr id="7" name="组合 11"/>
          <p:cNvGrpSpPr/>
          <p:nvPr/>
        </p:nvGrpSpPr>
        <p:grpSpPr>
          <a:xfrm>
            <a:off x="781598" y="1853971"/>
            <a:ext cx="10628805" cy="4023379"/>
            <a:chOff x="818939" y="1045894"/>
            <a:chExt cx="10628805" cy="4023379"/>
          </a:xfrm>
        </p:grpSpPr>
        <p:grpSp>
          <p:nvGrpSpPr>
            <p:cNvPr id="8" name="组合 12"/>
            <p:cNvGrpSpPr/>
            <p:nvPr/>
          </p:nvGrpSpPr>
          <p:grpSpPr>
            <a:xfrm>
              <a:off x="818939" y="1045894"/>
              <a:ext cx="10628805" cy="4023379"/>
              <a:chOff x="1773381" y="1976582"/>
              <a:chExt cx="9498730" cy="3006557"/>
            </a:xfrm>
          </p:grpSpPr>
          <p:sp>
            <p:nvSpPr>
              <p:cNvPr id="11" name="矩形: 对角圆角 15"/>
              <p:cNvSpPr/>
              <p:nvPr/>
            </p:nvSpPr>
            <p:spPr>
              <a:xfrm>
                <a:off x="1773381" y="1976582"/>
                <a:ext cx="9498730" cy="3006557"/>
              </a:xfrm>
              <a:prstGeom prst="round2DiagRect">
                <a:avLst>
                  <a:gd name="adj1" fmla="val 5886"/>
                  <a:gd name="adj2" fmla="val 0"/>
                </a:avLst>
              </a:prstGeom>
              <a:solidFill>
                <a:srgbClr val="FFFDFA"/>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对角圆角 16"/>
              <p:cNvSpPr/>
              <p:nvPr/>
            </p:nvSpPr>
            <p:spPr>
              <a:xfrm>
                <a:off x="1952337" y="2119488"/>
                <a:ext cx="9144038" cy="2719398"/>
              </a:xfrm>
              <a:prstGeom prst="round2DiagRect">
                <a:avLst>
                  <a:gd name="adj1" fmla="val 4447"/>
                  <a:gd name="adj2" fmla="val 0"/>
                </a:avLst>
              </a:prstGeom>
              <a:solidFill>
                <a:schemeClr val="bg1"/>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半闭框 8"/>
            <p:cNvSpPr/>
            <p:nvPr/>
          </p:nvSpPr>
          <p:spPr>
            <a:xfrm rot="16200000">
              <a:off x="1019186" y="4214679"/>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半闭框 9"/>
            <p:cNvSpPr/>
            <p:nvPr/>
          </p:nvSpPr>
          <p:spPr>
            <a:xfrm rot="5400000">
              <a:off x="10565301" y="1237131"/>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3" name="矩形 12"/>
          <p:cNvSpPr/>
          <p:nvPr/>
        </p:nvSpPr>
        <p:spPr>
          <a:xfrm>
            <a:off x="1497388" y="2230854"/>
            <a:ext cx="9197224" cy="3269613"/>
          </a:xfrm>
          <a:prstGeom prst="rect">
            <a:avLst/>
          </a:prstGeom>
        </p:spPr>
        <p:txBody>
          <a:bodyPr wrap="square">
            <a:spAutoFit/>
          </a:bodyPr>
          <a:lstStyle/>
          <a:p>
            <a:pPr marL="284480" indent="-284480" algn="just">
              <a:lnSpc>
                <a:spcPct val="150000"/>
              </a:lnSpc>
              <a:buClr>
                <a:srgbClr val="C00000"/>
              </a:buClr>
              <a:buSzPct val="9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党领导人民制定了宪法和法律</a:t>
            </a:r>
            <a:endParaRPr lang="zh-CN" altLang="en-US" sz="2000" dirty="0">
              <a:latin typeface="微软雅黑" panose="020B0503020204020204" pitchFamily="34" charset="-122"/>
              <a:ea typeface="微软雅黑" panose="020B0503020204020204" pitchFamily="34" charset="-122"/>
            </a:endParaRPr>
          </a:p>
          <a:p>
            <a:pPr marL="284480" indent="-284480" algn="just">
              <a:lnSpc>
                <a:spcPct val="150000"/>
              </a:lnSpc>
              <a:buClr>
                <a:srgbClr val="C00000"/>
              </a:buClr>
              <a:buSzPct val="9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党章是最根本的党规党法</a:t>
            </a:r>
            <a:endParaRPr lang="zh-CN" altLang="en-US" sz="2000" dirty="0">
              <a:latin typeface="微软雅黑" panose="020B0503020204020204" pitchFamily="34" charset="-122"/>
              <a:ea typeface="微软雅黑" panose="020B0503020204020204" pitchFamily="34" charset="-122"/>
            </a:endParaRPr>
          </a:p>
          <a:p>
            <a:pPr marL="284480" indent="-284480" algn="just">
              <a:lnSpc>
                <a:spcPct val="150000"/>
              </a:lnSpc>
              <a:buClr>
                <a:srgbClr val="C00000"/>
              </a:buClr>
              <a:buSzPct val="9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健全党的各级代表大会制度，党内选举制度，党的组织生活制度，集体领导和个人分工负责相结合的制度</a:t>
            </a:r>
            <a:endParaRPr lang="zh-CN" altLang="en-US" sz="2000" dirty="0">
              <a:latin typeface="微软雅黑" panose="020B0503020204020204" pitchFamily="34" charset="-122"/>
              <a:ea typeface="微软雅黑" panose="020B0503020204020204" pitchFamily="34" charset="-122"/>
            </a:endParaRPr>
          </a:p>
          <a:p>
            <a:pPr marL="284480" indent="-284480" algn="just">
              <a:lnSpc>
                <a:spcPct val="150000"/>
              </a:lnSpc>
              <a:buClr>
                <a:srgbClr val="C00000"/>
              </a:buClr>
              <a:buSzPct val="9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废除实际存在的干部领导职务终身制，逐步形成优秀人才能够脱颖而出、富有生机与活力的用人机制</a:t>
            </a:r>
            <a:endParaRPr lang="zh-CN" altLang="en-US" sz="2000" dirty="0">
              <a:latin typeface="微软雅黑" panose="020B0503020204020204" pitchFamily="34" charset="-122"/>
              <a:ea typeface="微软雅黑" panose="020B0503020204020204" pitchFamily="34" charset="-122"/>
            </a:endParaRPr>
          </a:p>
          <a:p>
            <a:pPr marL="284480" indent="-284480" algn="just">
              <a:lnSpc>
                <a:spcPct val="150000"/>
              </a:lnSpc>
              <a:buClr>
                <a:srgbClr val="C00000"/>
              </a:buClr>
              <a:buSzPct val="9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完善党内监督制度，逐步形成强有力的监督体系</a:t>
            </a:r>
            <a:endParaRPr lang="zh-CN" altLang="en-US" sz="20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497388" y="1251368"/>
            <a:ext cx="8166322" cy="400110"/>
          </a:xfrm>
          <a:prstGeom prst="rect">
            <a:avLst/>
          </a:prstGeom>
        </p:spPr>
        <p:txBody>
          <a:bodyPr wrap="square">
            <a:spAutoFit/>
          </a:bodyPr>
          <a:lstStyle>
            <a:defPPr>
              <a:defRPr lang="zh-CN"/>
            </a:defPPr>
            <a:lvl1pPr indent="0" algn="just">
              <a:lnSpc>
                <a:spcPct val="100000"/>
              </a:lnSpc>
              <a:spcAft>
                <a:spcPts val="600"/>
              </a:spcAft>
              <a:buClr>
                <a:srgbClr val="207FBA"/>
              </a:buClr>
              <a:buFont typeface="Wingdings" panose="05000000000000000000" pitchFamily="2" charset="2"/>
              <a:buNone/>
              <a:defRPr sz="2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领导制度、组织制度问题更带有根本性、全局性、稳定性和长期性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1294904"/>
            <a:ext cx="12192000" cy="4367049"/>
            <a:chOff x="0" y="3743255"/>
            <a:chExt cx="12192000" cy="3114742"/>
          </a:xfrm>
        </p:grpSpPr>
        <p:sp>
          <p:nvSpPr>
            <p:cNvPr id="6" name="矩形 5"/>
            <p:cNvSpPr/>
            <p:nvPr/>
          </p:nvSpPr>
          <p:spPr>
            <a:xfrm>
              <a:off x="0" y="3743255"/>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7" name="图片 6"/>
            <p:cNvPicPr>
              <a:picLocks noChangeAspect="1"/>
            </p:cNvPicPr>
            <p:nvPr/>
          </p:nvPicPr>
          <p:blipFill rotWithShape="1">
            <a:blip r:embed="rId1"/>
            <a:srcRect t="23109" r="6302" b="43091"/>
            <a:stretch>
              <a:fillRect/>
            </a:stretch>
          </p:blipFill>
          <p:spPr>
            <a:xfrm flipH="1" flipV="1">
              <a:off x="0" y="3759199"/>
              <a:ext cx="11709400" cy="3098798"/>
            </a:xfrm>
            <a:prstGeom prst="rect">
              <a:avLst/>
            </a:prstGeom>
          </p:spPr>
        </p:pic>
      </p:grpSp>
      <p:sp>
        <p:nvSpPr>
          <p:cNvPr id="2" name="矩形 1"/>
          <p:cNvSpPr/>
          <p:nvPr/>
        </p:nvSpPr>
        <p:spPr>
          <a:xfrm>
            <a:off x="2109444" y="2498039"/>
            <a:ext cx="7973112" cy="1688924"/>
          </a:xfrm>
          <a:prstGeom prst="rect">
            <a:avLst/>
          </a:prstGeom>
          <a:noFill/>
        </p:spPr>
        <p:txBody>
          <a:bodyPr wrap="square" rtlCol="0">
            <a:spAutoFit/>
          </a:bodyPr>
          <a:lstStyle/>
          <a:p>
            <a:pPr algn="just">
              <a:lnSpc>
                <a:spcPct val="150000"/>
              </a:lnSpc>
            </a:pPr>
            <a:r>
              <a:rPr lang="zh-CN" altLang="en-US" sz="2400" b="1" dirty="0">
                <a:solidFill>
                  <a:schemeClr val="bg1"/>
                </a:solidFill>
                <a:effectLst>
                  <a:outerShdw blurRad="50800" dist="38100" dir="2700000" algn="tl" rotWithShape="0">
                    <a:prstClr val="black">
                      <a:alpha val="40000"/>
                    </a:prstClr>
                  </a:outerShdw>
                </a:effectLst>
                <a:latin typeface="华文中宋" panose="02010600040101010101" pitchFamily="2" charset="-122"/>
                <a:ea typeface="华文中宋" panose="02010600040101010101" pitchFamily="2" charset="-122"/>
              </a:rPr>
              <a:t>      邓小平理论内容丰富，除以上这些主要创新外，还有许多丰富和深刻的思想，如社会主义的军队和国防建设、中国特色社会主义依靠力量等。</a:t>
            </a:r>
            <a:endParaRPr lang="zh-CN" altLang="en-US" sz="2400" b="1" dirty="0">
              <a:solidFill>
                <a:schemeClr val="bg1"/>
              </a:solidFill>
              <a:effectLst>
                <a:outerShdw blurRad="50800" dist="38100" dir="2700000" algn="tl" rotWithShape="0">
                  <a:prstClr val="black">
                    <a:alpha val="40000"/>
                  </a:prst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140155" y="1322203"/>
            <a:ext cx="7911691"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三、如何认识邓小平理论的历史地位？</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2829090" y="2643451"/>
            <a:ext cx="6533820" cy="2123658"/>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（一）马克思列宁主义、毛泽东思想的继承和发展</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（二）中国特色社会主义理论体系的开篇之作</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（三）改革开放和社会主义现代化建设的科学指南</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799"/>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2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609603"/>
            <a:ext cx="12198525" cy="5811792"/>
            <a:chOff x="-6525" y="-30946"/>
            <a:chExt cx="12198525" cy="5811792"/>
          </a:xfrm>
        </p:grpSpPr>
        <p:sp>
          <p:nvSpPr>
            <p:cNvPr id="5" name="矩形 4"/>
            <p:cNvSpPr/>
            <p:nvPr/>
          </p:nvSpPr>
          <p:spPr>
            <a:xfrm>
              <a:off x="-6525" y="5682441"/>
              <a:ext cx="12198525" cy="98405"/>
            </a:xfrm>
            <a:prstGeom prst="rect">
              <a:avLst/>
            </a:prstGeom>
            <a:gradFill flip="none" rotWithShape="1">
              <a:gsLst>
                <a:gs pos="100000">
                  <a:srgbClr val="CE360C"/>
                </a:gs>
                <a:gs pos="0">
                  <a:srgbClr val="FFC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525" y="-30946"/>
              <a:ext cx="12192000" cy="5724840"/>
            </a:xfrm>
            <a:prstGeom prst="rect">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圆角矩形 3"/>
          <p:cNvSpPr/>
          <p:nvPr/>
        </p:nvSpPr>
        <p:spPr>
          <a:xfrm>
            <a:off x="3812836" y="861497"/>
            <a:ext cx="7985225" cy="5233863"/>
          </a:xfrm>
          <a:prstGeom prst="roundRect">
            <a:avLst>
              <a:gd name="adj" fmla="val 5023"/>
            </a:avLst>
          </a:prstGeom>
          <a:solidFill>
            <a:schemeClr val="bg1">
              <a:alpha val="86000"/>
            </a:schemeClr>
          </a:solidFill>
          <a:ln>
            <a:gradFill>
              <a:gsLst>
                <a:gs pos="100000">
                  <a:schemeClr val="bg1"/>
                </a:gs>
                <a:gs pos="0">
                  <a:srgbClr val="FBECC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43503" y="1100627"/>
            <a:ext cx="3175259" cy="4632033"/>
            <a:chOff x="331146" y="1397594"/>
            <a:chExt cx="3175259" cy="4632033"/>
          </a:xfrm>
        </p:grpSpPr>
        <p:grpSp>
          <p:nvGrpSpPr>
            <p:cNvPr id="9" name="组合 8"/>
            <p:cNvGrpSpPr/>
            <p:nvPr/>
          </p:nvGrpSpPr>
          <p:grpSpPr>
            <a:xfrm>
              <a:off x="331146" y="1397594"/>
              <a:ext cx="3175259" cy="4632033"/>
              <a:chOff x="3599822" y="1445356"/>
              <a:chExt cx="3175259" cy="4632033"/>
            </a:xfrm>
          </p:grpSpPr>
          <p:sp>
            <p:nvSpPr>
              <p:cNvPr id="11"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rotWithShape="1">
            <a:blip r:embed="rId1"/>
            <a:srcRect l="6731" t="16130" r="6162" b="8746"/>
            <a:stretch>
              <a:fillRect/>
            </a:stretch>
          </p:blipFill>
          <p:spPr>
            <a:xfrm>
              <a:off x="685243" y="2061635"/>
              <a:ext cx="2590800" cy="3479800"/>
            </a:xfrm>
            <a:prstGeom prst="rect">
              <a:avLst/>
            </a:prstGeom>
            <a:noFill/>
            <a:ln>
              <a:noFill/>
            </a:ln>
          </p:spPr>
        </p:pic>
      </p:grpSp>
      <p:sp>
        <p:nvSpPr>
          <p:cNvPr id="13" name="文本框 12"/>
          <p:cNvSpPr txBox="1"/>
          <p:nvPr/>
        </p:nvSpPr>
        <p:spPr>
          <a:xfrm>
            <a:off x="4106294" y="970049"/>
            <a:ext cx="7398308" cy="5016758"/>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lnSpc>
                <a:spcPct val="130000"/>
              </a:lnSpc>
              <a:spcAft>
                <a:spcPts val="1200"/>
              </a:spcAft>
              <a:extLst>
                <a:ext uri="{35155182-B16C-46BC-9424-99874614C6A1}">
                  <wpsdc:indentchars xmlns:wpsdc="http://www.wps.cn/officeDocument/2017/drawingmlCustomData" val="200" checksum="282533468"/>
                </a:ext>
              </a:extLst>
            </a:pPr>
            <a:r>
              <a:rPr lang="zh-CN" altLang="en-US" b="1" dirty="0">
                <a:latin typeface="楷体" panose="02010609060101010101" pitchFamily="49" charset="-122"/>
                <a:ea typeface="楷体" panose="02010609060101010101" pitchFamily="49" charset="-122"/>
                <a:sym typeface="+mn-ea"/>
              </a:rPr>
              <a:t>党的十一届三中全会以后，以邓小平同志为主要代表的中国共产党人，团结带领全党全国各族人民，深刻总结新中国成立以来正反两方面经验，围绕什么是社会主义、怎样建设社会主义这一根本问题，借鉴世界社会主义历史经验，创立了邓小平理论，解放思想，实事求是，作出把党和国家工作中心转移到经济建设上来、实行改革开放的历史性决策，深刻揭示社会主义本质，确立社会主义初级阶段基本路线，明确提出走自己的路、建设中国特色社会主义，科学回答了建设中国特色社会主义的一系列基本问题，制定了到二十一世纪中叶分三步走、基本实现社会主义现代化的发展战略，成功开创了中国特色社会主义</a:t>
            </a:r>
            <a:r>
              <a:rPr lang="zh-CN" altLang="en-US"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spcAft>
                <a:spcPts val="1200"/>
              </a:spcAft>
            </a:pPr>
            <a:r>
              <a:rPr lang="en-US" altLang="zh-CN" sz="1600" dirty="0">
                <a:cs typeface="微软雅黑" panose="020B0503020204020204" pitchFamily="34" charset="-122"/>
              </a:rPr>
              <a:t>           ——《</a:t>
            </a:r>
            <a:r>
              <a:rPr lang="zh-CN" altLang="en-US" sz="1600" dirty="0">
                <a:cs typeface="微软雅黑" panose="020B0503020204020204" pitchFamily="34" charset="-122"/>
              </a:rPr>
              <a:t>中共中央关于党的百年奋斗重大成就和历史经验的决议</a:t>
            </a:r>
            <a:r>
              <a:rPr lang="en-US" altLang="zh-CN" sz="1600" dirty="0">
                <a:cs typeface="微软雅黑" panose="020B0503020204020204" pitchFamily="34" charset="-122"/>
              </a:rPr>
              <a:t>》</a:t>
            </a:r>
            <a:r>
              <a:rPr lang="zh-CN" altLang="en-US" sz="1600" dirty="0">
                <a:cs typeface="微软雅黑" panose="020B0503020204020204" pitchFamily="34" charset="-122"/>
              </a:rPr>
              <a:t>（</a:t>
            </a:r>
            <a:r>
              <a:rPr lang="en-US" altLang="zh-CN" sz="1600" dirty="0">
                <a:cs typeface="微软雅黑" panose="020B0503020204020204" pitchFamily="34" charset="-122"/>
              </a:rPr>
              <a:t>2021</a:t>
            </a:r>
            <a:r>
              <a:rPr lang="zh-CN" altLang="en-US" sz="1600" dirty="0">
                <a:cs typeface="微软雅黑" panose="020B0503020204020204" pitchFamily="34" charset="-122"/>
              </a:rPr>
              <a:t>年</a:t>
            </a:r>
            <a:r>
              <a:rPr lang="en-US" altLang="zh-CN" sz="1600" dirty="0">
                <a:cs typeface="微软雅黑" panose="020B0503020204020204" pitchFamily="34" charset="-122"/>
              </a:rPr>
              <a:t>11</a:t>
            </a:r>
            <a:r>
              <a:rPr lang="zh-CN" altLang="en-US" sz="1600" dirty="0">
                <a:cs typeface="微软雅黑" panose="020B0503020204020204" pitchFamily="34" charset="-122"/>
              </a:rPr>
              <a:t>月</a:t>
            </a:r>
            <a:r>
              <a:rPr lang="en-US" altLang="zh-CN" sz="1600" dirty="0">
                <a:cs typeface="微软雅黑" panose="020B0503020204020204" pitchFamily="34" charset="-122"/>
              </a:rPr>
              <a:t>11</a:t>
            </a:r>
            <a:r>
              <a:rPr lang="zh-CN" altLang="en-US" sz="1600" dirty="0">
                <a:cs typeface="微软雅黑" panose="020B0503020204020204" pitchFamily="34" charset="-122"/>
              </a:rPr>
              <a:t>日）</a:t>
            </a:r>
            <a:endParaRPr lang="en-US" altLang="zh-CN" sz="1400" dirty="0">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201" t="22956" r="66" b="25830"/>
          <a:stretch>
            <a:fillRect/>
          </a:stretch>
        </p:blipFill>
        <p:spPr>
          <a:xfrm>
            <a:off x="5428" y="2684289"/>
            <a:ext cx="12186571" cy="4173711"/>
          </a:xfrm>
          <a:prstGeom prst="rect">
            <a:avLst/>
          </a:prstGeom>
        </p:spPr>
      </p:pic>
      <p:sp>
        <p:nvSpPr>
          <p:cNvPr id="12" name="矩形 11"/>
          <p:cNvSpPr/>
          <p:nvPr/>
        </p:nvSpPr>
        <p:spPr>
          <a:xfrm>
            <a:off x="1" y="2636163"/>
            <a:ext cx="12191999" cy="2842187"/>
          </a:xfrm>
          <a:prstGeom prst="rect">
            <a:avLst/>
          </a:prstGeom>
          <a:gradFill flip="none" rotWithShape="1">
            <a:gsLst>
              <a:gs pos="22000">
                <a:srgbClr val="FCFDFA"/>
              </a:gs>
              <a:gs pos="100000">
                <a:srgbClr val="FCFDF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35"/>
          <p:cNvSpPr/>
          <p:nvPr/>
        </p:nvSpPr>
        <p:spPr>
          <a:xfrm>
            <a:off x="1381268" y="1557353"/>
            <a:ext cx="9429463" cy="1964329"/>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00305" y="1743816"/>
            <a:ext cx="8591391" cy="1477328"/>
          </a:xfrm>
          <a:prstGeom prst="rect">
            <a:avLst/>
          </a:prstGeom>
          <a:noFill/>
        </p:spPr>
        <p:txBody>
          <a:bodyPr wrap="square" rtlCol="0">
            <a:spAutoFit/>
          </a:bodyPr>
          <a:lstStyle>
            <a:defPPr>
              <a:defRPr lang="zh-CN"/>
            </a:defPPr>
            <a:lvl1pPr algn="just">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        邓小平理论坚持解放思想、实事求是，把马克思列宁主义基本原理与当代中国实际和时代特征相结合，围绕什么是社会主义、怎样建设社会主义，提出了</a:t>
            </a:r>
            <a:r>
              <a:rPr lang="zh-CN" altLang="en-US" dirty="0">
                <a:latin typeface="楷体" panose="02010609060101010101" pitchFamily="49" charset="-122"/>
                <a:ea typeface="楷体" panose="02010609060101010101" pitchFamily="49" charset="-122"/>
              </a:rPr>
              <a:t>“</a:t>
            </a:r>
            <a:r>
              <a:rPr lang="zh-CN" altLang="en-US" b="1" dirty="0">
                <a:solidFill>
                  <a:srgbClr val="C00000"/>
                </a:solidFill>
              </a:rPr>
              <a:t>走自己的道路，建设有中国特色的社会主义</a:t>
            </a:r>
            <a:r>
              <a:rPr lang="zh-CN" altLang="en-US" dirty="0">
                <a:latin typeface="楷体" panose="02010609060101010101" pitchFamily="49" charset="-122"/>
                <a:ea typeface="楷体" panose="02010609060101010101" pitchFamily="49" charset="-122"/>
              </a:rPr>
              <a:t>”</a:t>
            </a:r>
            <a:r>
              <a:rPr lang="zh-CN" altLang="en-US" dirty="0"/>
              <a:t>这一重大命题。</a:t>
            </a:r>
            <a:endParaRPr lang="zh-CN" altLang="en-US" dirty="0"/>
          </a:p>
        </p:txBody>
      </p:sp>
      <p:sp>
        <p:nvSpPr>
          <p:cNvPr id="6" name="文本框 5"/>
          <p:cNvSpPr txBox="1"/>
          <p:nvPr/>
        </p:nvSpPr>
        <p:spPr>
          <a:xfrm>
            <a:off x="2689654" y="828000"/>
            <a:ext cx="6763264" cy="430887"/>
          </a:xfrm>
          <a:prstGeom prst="rect">
            <a:avLst/>
          </a:prstGeom>
          <a:noFill/>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 （一）马克思列宁主义、毛泽东思想的继承和发展</a:t>
            </a:r>
            <a:endParaRPr lang="zh-CN" altLang="en-US" sz="22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p:cNvSpPr/>
          <p:nvPr/>
        </p:nvSpPr>
        <p:spPr>
          <a:xfrm>
            <a:off x="0" y="4529410"/>
            <a:ext cx="12192000" cy="1846399"/>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4" name="矩形: 对角圆角 93"/>
          <p:cNvSpPr/>
          <p:nvPr/>
        </p:nvSpPr>
        <p:spPr>
          <a:xfrm>
            <a:off x="849336" y="1275348"/>
            <a:ext cx="10493329" cy="3708382"/>
          </a:xfrm>
          <a:prstGeom prst="round2DiagRect">
            <a:avLst>
              <a:gd name="adj1" fmla="val 9925"/>
              <a:gd name="adj2" fmla="val 0"/>
            </a:avLst>
          </a:prstGeom>
          <a:solidFill>
            <a:schemeClr val="bg1"/>
          </a:solidFill>
          <a:ln>
            <a:noFill/>
          </a:ln>
          <a:effectLst>
            <a:outerShdw blurRad="190500" sx="102000" sy="102000" algn="ctr" rotWithShape="0">
              <a:schemeClr val="tx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30709" y="2028977"/>
            <a:ext cx="3873783" cy="707886"/>
          </a:xfrm>
          <a:prstGeom prst="rect">
            <a:avLst/>
          </a:prstGeom>
          <a:noFill/>
        </p:spPr>
        <p:txBody>
          <a:bodyPr wrap="square" rtlCol="0">
            <a:spAutoFit/>
          </a:bodyPr>
          <a:lstStyle/>
          <a:p>
            <a:pPr algn="ctr"/>
            <a:r>
              <a:rPr lang="zh-CN" altLang="en-US" sz="4000" b="1" dirty="0">
                <a:solidFill>
                  <a:srgbClr val="C00000"/>
                </a:solidFill>
                <a:latin typeface="华文新魏" panose="02010800040101010101" pitchFamily="2" charset="-122"/>
                <a:ea typeface="华文新魏" panose="02010800040101010101" pitchFamily="2" charset="-122"/>
              </a:rPr>
              <a:t>系统回答了</a:t>
            </a:r>
            <a:endParaRPr lang="zh-CN" altLang="en-US" sz="4000" b="1" dirty="0">
              <a:solidFill>
                <a:srgbClr val="C00000"/>
              </a:solidFill>
              <a:latin typeface="华文新魏" panose="02010800040101010101" pitchFamily="2" charset="-122"/>
              <a:ea typeface="华文新魏" panose="02010800040101010101" pitchFamily="2" charset="-122"/>
            </a:endParaRPr>
          </a:p>
        </p:txBody>
      </p:sp>
      <p:sp>
        <p:nvSpPr>
          <p:cNvPr id="5" name="矩形 4"/>
          <p:cNvSpPr/>
          <p:nvPr/>
        </p:nvSpPr>
        <p:spPr>
          <a:xfrm>
            <a:off x="5172143" y="2145317"/>
            <a:ext cx="184731" cy="400110"/>
          </a:xfrm>
          <a:prstGeom prst="rect">
            <a:avLst/>
          </a:prstGeom>
        </p:spPr>
        <p:txBody>
          <a:bodyPr wrap="none">
            <a:spAutoFit/>
          </a:bodyPr>
          <a:lstStyle/>
          <a:p>
            <a:endParaRPr lang="zh-CN" altLang="en-US" sz="2000" dirty="0">
              <a:solidFill>
                <a:schemeClr val="tx1">
                  <a:lumMod val="85000"/>
                  <a:lumOff val="15000"/>
                </a:schemeClr>
              </a:solidFill>
            </a:endParaRPr>
          </a:p>
        </p:txBody>
      </p:sp>
      <p:sp>
        <p:nvSpPr>
          <p:cNvPr id="41" name="矩形 40"/>
          <p:cNvSpPr/>
          <p:nvPr/>
        </p:nvSpPr>
        <p:spPr>
          <a:xfrm>
            <a:off x="3258548" y="2640819"/>
            <a:ext cx="2606856" cy="707886"/>
          </a:xfrm>
          <a:prstGeom prst="rect">
            <a:avLst/>
          </a:prstGeom>
          <a:noFill/>
        </p:spPr>
        <p:txBody>
          <a:bodyPr wrap="square" rtlCol="0">
            <a:spAutoFit/>
          </a:bodyPr>
          <a:lstStyle/>
          <a:p>
            <a:pPr algn="ctr"/>
            <a:endParaRPr lang="zh-CN" altLang="en-US" sz="4000" b="1" dirty="0">
              <a:solidFill>
                <a:srgbClr val="C00000"/>
              </a:solidFill>
              <a:latin typeface="华文新魏" panose="02010800040101010101" pitchFamily="2" charset="-122"/>
              <a:ea typeface="华文新魏" panose="02010800040101010101" pitchFamily="2" charset="-122"/>
            </a:endParaRPr>
          </a:p>
        </p:txBody>
      </p:sp>
      <p:sp>
        <p:nvSpPr>
          <p:cNvPr id="61" name="矩形 60"/>
          <p:cNvSpPr/>
          <p:nvPr/>
        </p:nvSpPr>
        <p:spPr>
          <a:xfrm>
            <a:off x="5172143" y="2640819"/>
            <a:ext cx="3867150" cy="707886"/>
          </a:xfrm>
          <a:prstGeom prst="rect">
            <a:avLst/>
          </a:prstGeom>
          <a:noFill/>
        </p:spPr>
        <p:txBody>
          <a:bodyPr wrap="square" rtlCol="0">
            <a:spAutoFit/>
          </a:bodyPr>
          <a:lstStyle/>
          <a:p>
            <a:pPr algn="ctr"/>
            <a:endParaRPr lang="zh-CN" altLang="en-US" sz="4000" b="1" dirty="0">
              <a:solidFill>
                <a:srgbClr val="C00000"/>
              </a:solidFill>
              <a:latin typeface="华文新魏" panose="02010800040101010101" pitchFamily="2" charset="-122"/>
              <a:ea typeface="华文新魏" panose="02010800040101010101" pitchFamily="2" charset="-122"/>
            </a:endParaRPr>
          </a:p>
        </p:txBody>
      </p:sp>
      <p:sp>
        <p:nvSpPr>
          <p:cNvPr id="7" name="矩形 6"/>
          <p:cNvSpPr/>
          <p:nvPr/>
        </p:nvSpPr>
        <p:spPr>
          <a:xfrm>
            <a:off x="1562101" y="2871413"/>
            <a:ext cx="184731" cy="400110"/>
          </a:xfrm>
          <a:prstGeom prst="rect">
            <a:avLst/>
          </a:prstGeom>
        </p:spPr>
        <p:txBody>
          <a:bodyPr wrap="none">
            <a:spAutoFit/>
          </a:bodyP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7" name="矩形 96"/>
          <p:cNvSpPr/>
          <p:nvPr/>
        </p:nvSpPr>
        <p:spPr>
          <a:xfrm>
            <a:off x="9021737" y="2860867"/>
            <a:ext cx="184731" cy="400110"/>
          </a:xfrm>
          <a:prstGeom prst="rect">
            <a:avLst/>
          </a:prstGeom>
        </p:spPr>
        <p:txBody>
          <a:bodyPr wrap="none">
            <a:spAutoFit/>
          </a:bodyP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2" name="矩形 101"/>
          <p:cNvSpPr/>
          <p:nvPr/>
        </p:nvSpPr>
        <p:spPr>
          <a:xfrm>
            <a:off x="1430709" y="3728809"/>
            <a:ext cx="3873783" cy="707886"/>
          </a:xfrm>
          <a:prstGeom prst="rect">
            <a:avLst/>
          </a:prstGeom>
          <a:noFill/>
        </p:spPr>
        <p:txBody>
          <a:bodyPr wrap="square" rtlCol="0">
            <a:spAutoFit/>
          </a:bodyPr>
          <a:lstStyle/>
          <a:p>
            <a:pPr algn="ctr"/>
            <a:r>
              <a:rPr lang="zh-CN" altLang="en-US" sz="4000" b="1" dirty="0">
                <a:solidFill>
                  <a:srgbClr val="C00000"/>
                </a:solidFill>
                <a:latin typeface="华文新魏" panose="02010800040101010101" pitchFamily="2" charset="-122"/>
                <a:ea typeface="华文新魏" panose="02010800040101010101" pitchFamily="2" charset="-122"/>
              </a:rPr>
              <a:t>开创性地提出了</a:t>
            </a:r>
            <a:endParaRPr lang="zh-CN" altLang="en-US" sz="4000" b="1" dirty="0">
              <a:solidFill>
                <a:srgbClr val="C00000"/>
              </a:solidFill>
              <a:latin typeface="华文新魏" panose="02010800040101010101" pitchFamily="2" charset="-122"/>
              <a:ea typeface="华文新魏" panose="02010800040101010101" pitchFamily="2" charset="-122"/>
            </a:endParaRPr>
          </a:p>
        </p:txBody>
      </p:sp>
      <p:sp>
        <p:nvSpPr>
          <p:cNvPr id="9" name="矩形 8"/>
          <p:cNvSpPr/>
          <p:nvPr/>
        </p:nvSpPr>
        <p:spPr>
          <a:xfrm>
            <a:off x="5262164" y="3602108"/>
            <a:ext cx="5375382" cy="961289"/>
          </a:xfrm>
          <a:prstGeom prst="rect">
            <a:avLst/>
          </a:prstGeom>
        </p:spPr>
        <p:txBody>
          <a:bodyPr wrap="square">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社会主义本质、社会主义初级阶段、社会主义市场经济等重要理论</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5" name="矩形 124"/>
          <p:cNvSpPr/>
          <p:nvPr/>
        </p:nvSpPr>
        <p:spPr>
          <a:xfrm>
            <a:off x="739016" y="5148892"/>
            <a:ext cx="10713969" cy="540341"/>
          </a:xfrm>
          <a:prstGeom prst="rect">
            <a:avLst/>
          </a:prstGeom>
        </p:spPr>
        <p:txBody>
          <a:bodyPr wrap="square">
            <a:spAutoFit/>
          </a:bodyPr>
          <a:lstStyle/>
          <a:p>
            <a:pPr algn="ctr">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用一系列独创性的思想、观点，继承、丰富和发展了马克思列宁主义 、毛泽东思想</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5262164" y="1902276"/>
            <a:ext cx="5631477" cy="961289"/>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在中国这样的经济文化比较落后的东方大国建设、巩固和发展社会主义的一系列基本问题</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对角圆角矩形 5"/>
          <p:cNvSpPr/>
          <p:nvPr/>
        </p:nvSpPr>
        <p:spPr>
          <a:xfrm>
            <a:off x="3951250" y="828000"/>
            <a:ext cx="4289500"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邓小平理论</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33400"/>
            <a:ext cx="12192000" cy="5791200"/>
          </a:xfrm>
          <a:prstGeom prst="rect">
            <a:avLst/>
          </a:prstGeom>
          <a:gradFill flip="none" rotWithShape="1">
            <a:gsLst>
              <a:gs pos="31000">
                <a:srgbClr val="EB6F00"/>
              </a:gs>
              <a:gs pos="10000">
                <a:srgbClr val="DA380C"/>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 name="组合 1"/>
          <p:cNvGrpSpPr/>
          <p:nvPr/>
        </p:nvGrpSpPr>
        <p:grpSpPr>
          <a:xfrm>
            <a:off x="737854" y="1529928"/>
            <a:ext cx="10716293" cy="3581400"/>
            <a:chOff x="1098550" y="1529928"/>
            <a:chExt cx="9994900" cy="3581400"/>
          </a:xfrm>
        </p:grpSpPr>
        <p:sp>
          <p:nvSpPr>
            <p:cNvPr id="63" name="îŝľîḍè"/>
            <p:cNvSpPr/>
            <p:nvPr/>
          </p:nvSpPr>
          <p:spPr>
            <a:xfrm>
              <a:off x="1098550" y="1954360"/>
              <a:ext cx="9994900" cy="2732536"/>
            </a:xfrm>
            <a:prstGeom prst="roundRect">
              <a:avLst>
                <a:gd name="adj" fmla="val 1700"/>
              </a:avLst>
            </a:prstGeom>
            <a:solidFill>
              <a:schemeClr val="bg1">
                <a:alpha val="19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91440" tIns="45720" rIns="91440" bIns="45720" numCol="1" spcCol="38100" rtlCol="0" anchor="ctr">
              <a:normAutofit/>
            </a:bodyPr>
            <a:lstStyle/>
            <a:p>
              <a:pPr marL="0" marR="0" indent="0" algn="ctr" defTabSz="825500" rtl="0" fontAlgn="auto" latinLnBrk="0" hangingPunct="0">
                <a:lnSpc>
                  <a:spcPct val="100000"/>
                </a:lnSpc>
                <a:spcBef>
                  <a:spcPts val="0"/>
                </a:spcBef>
                <a:spcAft>
                  <a:spcPts val="0"/>
                </a:spcAft>
                <a:buClrTx/>
                <a:buSzTx/>
                <a:buFontTx/>
                <a:buNone/>
              </a:pPr>
              <a:endParaRPr kumimoji="0" lang="ru-RU" sz="3200" b="0" i="0" u="none" strike="noStrike" cap="none" spc="0" normalizeH="0" baseline="0">
                <a:ln>
                  <a:noFill/>
                </a:ln>
                <a:solidFill>
                  <a:srgbClr val="FFFFFF"/>
                </a:solidFill>
                <a:effectLst/>
                <a:uFillTx/>
              </a:endParaRPr>
            </a:p>
          </p:txBody>
        </p:sp>
        <p:sp>
          <p:nvSpPr>
            <p:cNvPr id="64" name="íšļîďé"/>
            <p:cNvSpPr/>
            <p:nvPr/>
          </p:nvSpPr>
          <p:spPr>
            <a:xfrm>
              <a:off x="1306364" y="1745110"/>
              <a:ext cx="9579271" cy="3136197"/>
            </a:xfrm>
            <a:prstGeom prst="roundRect">
              <a:avLst>
                <a:gd name="adj" fmla="val 1700"/>
              </a:avLst>
            </a:prstGeom>
            <a:solidFill>
              <a:schemeClr val="bg1">
                <a:alpha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91440" tIns="45720" rIns="91440" bIns="45720" numCol="1" spcCol="38100" rtlCol="0" anchor="ctr">
              <a:normAutofit/>
            </a:bodyPr>
            <a:lstStyle/>
            <a:p>
              <a:pPr marL="0" marR="0" indent="0" algn="ctr" defTabSz="825500" rtl="0" fontAlgn="auto" latinLnBrk="0" hangingPunct="0">
                <a:lnSpc>
                  <a:spcPct val="100000"/>
                </a:lnSpc>
                <a:spcBef>
                  <a:spcPts val="0"/>
                </a:spcBef>
                <a:spcAft>
                  <a:spcPts val="0"/>
                </a:spcAft>
                <a:buClrTx/>
                <a:buSzTx/>
                <a:buFontTx/>
                <a:buNone/>
              </a:pPr>
              <a:endParaRPr kumimoji="0" lang="ru-RU" sz="3200" b="0" i="0" u="none" strike="noStrike" cap="none" spc="0" normalizeH="0" baseline="0">
                <a:ln>
                  <a:noFill/>
                </a:ln>
                <a:solidFill>
                  <a:srgbClr val="FFFFFF"/>
                </a:solidFill>
                <a:effectLst/>
                <a:uFillTx/>
              </a:endParaRPr>
            </a:p>
          </p:txBody>
        </p:sp>
        <p:sp>
          <p:nvSpPr>
            <p:cNvPr id="65" name="ïSḷîḋê"/>
            <p:cNvSpPr/>
            <p:nvPr/>
          </p:nvSpPr>
          <p:spPr>
            <a:xfrm>
              <a:off x="1572688" y="1529928"/>
              <a:ext cx="9055653" cy="3581400"/>
            </a:xfrm>
            <a:prstGeom prst="roundRect">
              <a:avLst>
                <a:gd name="adj" fmla="val 170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91440" tIns="45720" rIns="91440" bIns="45720" numCol="1" spcCol="38100" rtlCol="0" anchor="ctr">
              <a:normAutofit/>
            </a:bodyPr>
            <a:lstStyle/>
            <a:p>
              <a:pPr marL="0" marR="0" indent="0" algn="ctr" defTabSz="825500" rtl="0" fontAlgn="auto" latinLnBrk="0" hangingPunct="0">
                <a:lnSpc>
                  <a:spcPct val="100000"/>
                </a:lnSpc>
                <a:spcBef>
                  <a:spcPts val="0"/>
                </a:spcBef>
                <a:spcAft>
                  <a:spcPts val="0"/>
                </a:spcAft>
                <a:buClrTx/>
                <a:buSzTx/>
                <a:buFontTx/>
                <a:buNone/>
              </a:pPr>
              <a:endParaRPr kumimoji="0" lang="ru-RU" sz="3200" b="0" i="0" u="none" strike="noStrike" cap="none" spc="0" normalizeH="0" baseline="0">
                <a:ln>
                  <a:noFill/>
                </a:ln>
                <a:solidFill>
                  <a:srgbClr val="FFFFFF"/>
                </a:solidFill>
                <a:effectLst/>
                <a:uFillTx/>
              </a:endParaRPr>
            </a:p>
          </p:txBody>
        </p:sp>
      </p:grpSp>
      <p:grpSp>
        <p:nvGrpSpPr>
          <p:cNvPr id="8" name="组合 7"/>
          <p:cNvGrpSpPr/>
          <p:nvPr/>
        </p:nvGrpSpPr>
        <p:grpSpPr>
          <a:xfrm>
            <a:off x="1727361" y="2154390"/>
            <a:ext cx="8737278" cy="2136397"/>
            <a:chOff x="2147771" y="2309048"/>
            <a:chExt cx="7941067" cy="2136397"/>
          </a:xfrm>
        </p:grpSpPr>
        <p:sp>
          <p:nvSpPr>
            <p:cNvPr id="3" name="文本框 2"/>
            <p:cNvSpPr txBox="1"/>
            <p:nvPr/>
          </p:nvSpPr>
          <p:spPr>
            <a:xfrm>
              <a:off x="2147771" y="2309048"/>
              <a:ext cx="7941067" cy="2123658"/>
            </a:xfrm>
            <a:prstGeom prst="rect">
              <a:avLst/>
            </a:prstGeom>
            <a:noFill/>
          </p:spPr>
          <p:txBody>
            <a:bodyPr wrap="square" rtlCol="0">
              <a:spAutoFit/>
            </a:bodyPr>
            <a:lstStyle/>
            <a:p>
              <a:pPr>
                <a:lnSpc>
                  <a:spcPct val="200000"/>
                </a:lnSpc>
              </a:pPr>
              <a:r>
                <a:rPr lang="zh-CN" altLang="en-US" sz="2200" b="1" dirty="0" smtClean="0">
                  <a:solidFill>
                    <a:schemeClr val="tx1">
                      <a:lumMod val="85000"/>
                      <a:lumOff val="15000"/>
                    </a:schemeClr>
                  </a:solidFill>
                  <a:latin typeface="华文中宋" panose="02010600040101010101" pitchFamily="2" charset="-122"/>
                  <a:ea typeface="华文中宋" panose="02010600040101010101" pitchFamily="2" charset="-122"/>
                  <a:cs typeface="FZYaSong-B-GBK" charset="-122"/>
                </a:rPr>
                <a:t>      邓小平</a:t>
              </a: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cs typeface="FZYaSong-B-GBK" charset="-122"/>
                </a:rPr>
                <a:t>理论集中反映了党对中国社会主义建设规律的认识，是继毛泽东思想之后马克思主义中国化又一重要理论成果，使马克思主义</a:t>
              </a:r>
              <a:endParaRPr lang="en-US" altLang="zh-CN" sz="2200" b="1" dirty="0">
                <a:solidFill>
                  <a:schemeClr val="tx1">
                    <a:lumMod val="85000"/>
                    <a:lumOff val="15000"/>
                  </a:schemeClr>
                </a:solidFill>
                <a:latin typeface="华文中宋" panose="02010600040101010101" pitchFamily="2" charset="-122"/>
                <a:ea typeface="华文中宋" panose="02010600040101010101" pitchFamily="2" charset="-122"/>
                <a:cs typeface="FZYaSong-B-GBK" charset="-122"/>
              </a:endParaRPr>
            </a:p>
            <a:p>
              <a:pPr>
                <a:lnSpc>
                  <a:spcPct val="200000"/>
                </a:lnSpc>
              </a:pP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cs typeface="FZYaSong-B-GBK" charset="-122"/>
                </a:rPr>
                <a:t>在当代中国进入了</a:t>
              </a: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                       </a:t>
              </a: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cs typeface="FZYaSong-B-GBK" charset="-122"/>
                </a:rPr>
                <a:t>、达到了</a:t>
              </a: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                       。</a:t>
              </a:r>
              <a:endPar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15" name="矩形 14"/>
            <p:cNvSpPr/>
            <p:nvPr/>
          </p:nvSpPr>
          <p:spPr>
            <a:xfrm>
              <a:off x="4128023" y="3645226"/>
              <a:ext cx="2198746" cy="800219"/>
            </a:xfrm>
            <a:prstGeom prst="rect">
              <a:avLst/>
            </a:prstGeom>
            <a:noFill/>
          </p:spPr>
          <p:txBody>
            <a:bodyPr wrap="square" rtlCol="0">
              <a:spAutoFit/>
            </a:bodyPr>
            <a:lstStyle/>
            <a:p>
              <a:pPr algn="ctr"/>
              <a:r>
                <a:rPr lang="zh-CN" altLang="en-US" sz="4600" dirty="0">
                  <a:solidFill>
                    <a:srgbClr val="C00000"/>
                  </a:solidFill>
                  <a:latin typeface="华文新魏" panose="02010800040101010101" pitchFamily="2" charset="-122"/>
                  <a:ea typeface="华文新魏" panose="02010800040101010101" pitchFamily="2" charset="-122"/>
                </a:rPr>
                <a:t>新境界</a:t>
              </a:r>
              <a:endParaRPr lang="zh-CN" altLang="en-US" sz="4600" dirty="0">
                <a:solidFill>
                  <a:srgbClr val="C00000"/>
                </a:solidFill>
                <a:latin typeface="华文新魏" panose="02010800040101010101" pitchFamily="2" charset="-122"/>
                <a:ea typeface="华文新魏" panose="02010800040101010101" pitchFamily="2" charset="-122"/>
              </a:endParaRPr>
            </a:p>
          </p:txBody>
        </p:sp>
        <p:sp>
          <p:nvSpPr>
            <p:cNvPr id="40" name="矩形 39"/>
            <p:cNvSpPr/>
            <p:nvPr/>
          </p:nvSpPr>
          <p:spPr>
            <a:xfrm>
              <a:off x="6959920" y="3645226"/>
              <a:ext cx="2198746" cy="800219"/>
            </a:xfrm>
            <a:prstGeom prst="rect">
              <a:avLst/>
            </a:prstGeom>
            <a:noFill/>
          </p:spPr>
          <p:txBody>
            <a:bodyPr wrap="square" rtlCol="0">
              <a:spAutoFit/>
            </a:bodyPr>
            <a:lstStyle/>
            <a:p>
              <a:pPr algn="ctr"/>
              <a:r>
                <a:rPr lang="zh-CN" altLang="en-US" sz="4600" dirty="0">
                  <a:solidFill>
                    <a:srgbClr val="C00000"/>
                  </a:solidFill>
                  <a:latin typeface="华文新魏" panose="02010800040101010101" pitchFamily="2" charset="-122"/>
                  <a:ea typeface="华文新魏" panose="02010800040101010101" pitchFamily="2" charset="-122"/>
                </a:rPr>
                <a:t>新高度</a:t>
              </a:r>
              <a:endParaRPr lang="zh-CN" altLang="en-US" sz="4600" dirty="0">
                <a:solidFill>
                  <a:srgbClr val="C00000"/>
                </a:solidFill>
                <a:latin typeface="华文新魏" panose="02010800040101010101" pitchFamily="2" charset="-122"/>
                <a:ea typeface="华文新魏" panose="020108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5.2.9"/>
  <p:tag name="RESOURCELIBID_ANIM" val="462"/>
</p:tagLst>
</file>

<file path=ppt/tags/tag2.xml><?xml version="1.0" encoding="utf-8"?>
<p:tagLst xmlns:p="http://schemas.openxmlformats.org/presentationml/2006/main">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74_1*l_h_f*1_1_1"/>
  <p:tag name="KSO_WM_TEMPLATE_CATEGORY" val="diagram"/>
  <p:tag name="KSO_WM_TEMPLATE_INDEX" val="274"/>
  <p:tag name="KSO_WM_UNIT_LAYERLEVEL" val="1_1_1"/>
  <p:tag name="KSO_WM_TAG_VERSION" val="1.0"/>
  <p:tag name="KSO_WM_BEAUTIFY_FLAG" val="#wm#"/>
  <p:tag name="KSO_WM_UNIT_PRESET_TEXT" val="单击此处添加文本具体内容"/>
  <p:tag name="KSO_WM_UNIT_TEXT_FILL_FORE_SCHEMECOLOR_INDEX" val="5"/>
  <p:tag name="KSO_WM_UNIT_TEXT_FILL_TYPE" val="1"/>
</p:tagLst>
</file>

<file path=ppt/tags/tag3.xml><?xml version="1.0" encoding="utf-8"?>
<p:tagLst xmlns:p="http://schemas.openxmlformats.org/presentationml/2006/main">
  <p:tag name="PA" val="v5.2.4"/>
</p:tagLst>
</file>

<file path=ppt/tags/tag4.xml><?xml version="1.0" encoding="utf-8"?>
<p:tagLst xmlns:p="http://schemas.openxmlformats.org/presentationml/2006/main">
  <p:tag name="PA" val="v5.2.4"/>
</p:tagLst>
</file>

<file path=ppt/tags/tag5.xml><?xml version="1.0" encoding="utf-8"?>
<p:tagLst xmlns:p="http://schemas.openxmlformats.org/presentationml/2006/main">
  <p:tag name="KSO_WM_UNIT_BLOCK" val="0"/>
  <p:tag name="KSO_WM_UNIT_DEC_AREA_ID" val="b725a0bf599e42d68df8e003a786f4e3"/>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852_1*i*1"/>
  <p:tag name="KSO_WM_TEMPLATE_CATEGORY" val="diagram"/>
  <p:tag name="KSO_WM_TEMPLATE_INDEX" val="20211852"/>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0e725c8050c250ba65b208"/>
  <p:tag name="KSO_WM_CHIP_XID" val="5f0e725c8050c250ba65b209"/>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860"/>
  <p:tag name="KSO_WM_TEMPLATE_ASSEMBLE_XID" val="60656f294054ed1e2fb804b9"/>
  <p:tag name="KSO_WM_TEMPLATE_ASSEMBLE_GROUPID" val="60656f294054ed1e2fb804b9"/>
</p:tagLst>
</file>

<file path=ppt/tags/tag6.xml><?xml version="1.0" encoding="utf-8"?>
<p:tagLst xmlns:p="http://schemas.openxmlformats.org/presentationml/2006/main">
  <p:tag name="KSO_WPP_MARK_KEY" val="eaaca2c0-29be-4ff5-98b6-3e583c9d4766"/>
  <p:tag name="COMMONDATA" val="eyJoZGlkIjoiOWI0MDg4MmQ3NzQ0YWI5NTgxY2RhNmRhYjY3ZGM2Ym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16493</Words>
  <Application>WPS 演示</Application>
  <PresentationFormat>宽屏</PresentationFormat>
  <Paragraphs>1068</Paragraphs>
  <Slides>110</Slides>
  <Notes>37</Notes>
  <HiddenSlides>0</HiddenSlides>
  <MMClips>2</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110</vt:i4>
      </vt:variant>
    </vt:vector>
  </HeadingPairs>
  <TitlesOfParts>
    <vt:vector size="136" baseType="lpstr">
      <vt:lpstr>Arial</vt:lpstr>
      <vt:lpstr>宋体</vt:lpstr>
      <vt:lpstr>Wingdings</vt:lpstr>
      <vt:lpstr>微软雅黑</vt:lpstr>
      <vt:lpstr>华文中宋</vt:lpstr>
      <vt:lpstr>等线</vt:lpstr>
      <vt:lpstr>汉仪旗黑-45S</vt:lpstr>
      <vt:lpstr>汉仪秦川飞影W</vt:lpstr>
      <vt:lpstr>华文新魏</vt:lpstr>
      <vt:lpstr>Gotham Rounded Book</vt:lpstr>
      <vt:lpstr>思源黑体 CN Regular</vt:lpstr>
      <vt:lpstr>方正粗宋简体</vt:lpstr>
      <vt:lpstr>Roboto Regular</vt:lpstr>
      <vt:lpstr>楷体</vt:lpstr>
      <vt:lpstr>FZYaSong-B-GBK</vt:lpstr>
      <vt:lpstr>Calibri</vt:lpstr>
      <vt:lpstr>Helvetica</vt:lpstr>
      <vt:lpstr>华文行楷</vt:lpstr>
      <vt:lpstr>DIN-BoldItalic</vt:lpstr>
      <vt:lpstr>Calibri</vt:lpstr>
      <vt:lpstr>Bebas</vt:lpstr>
      <vt:lpstr>思源黑体 CN Medium</vt:lpstr>
      <vt:lpstr>Arial Unicode MS</vt:lpstr>
      <vt:lpstr>黑体</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迟鱼</cp:lastModifiedBy>
  <cp:revision>1</cp:revision>
  <dcterms:created xsi:type="dcterms:W3CDTF">2024-04-19T02:00:58Z</dcterms:created>
  <dcterms:modified xsi:type="dcterms:W3CDTF">2024-04-19T02:00:58Z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44835FDFE07B41FEAAF14B5E747E9C62</vt:lpwstr>
  </property>
  <property fmtid="{D5CDD505-2E9C-101B-9397-08002B2CF9AE}" pid="3" name="KSOProductBuildVer">
    <vt:lpwstr>2052-12.1.0.16729</vt:lpwstr>
  </property>
</Properties>
</file>